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907" r:id="rId2"/>
  </p:sldMasterIdLst>
  <p:notesMasterIdLst>
    <p:notesMasterId r:id="rId79"/>
  </p:notesMasterIdLst>
  <p:handoutMasterIdLst>
    <p:handoutMasterId r:id="rId80"/>
  </p:handoutMasterIdLst>
  <p:sldIdLst>
    <p:sldId id="530" r:id="rId3"/>
    <p:sldId id="478" r:id="rId4"/>
    <p:sldId id="482" r:id="rId5"/>
    <p:sldId id="483" r:id="rId6"/>
    <p:sldId id="484" r:id="rId7"/>
    <p:sldId id="485" r:id="rId8"/>
    <p:sldId id="486" r:id="rId9"/>
    <p:sldId id="488" r:id="rId10"/>
    <p:sldId id="489" r:id="rId11"/>
    <p:sldId id="301" r:id="rId12"/>
    <p:sldId id="302" r:id="rId13"/>
    <p:sldId id="411" r:id="rId14"/>
    <p:sldId id="303" r:id="rId15"/>
    <p:sldId id="304" r:id="rId16"/>
    <p:sldId id="503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01" r:id="rId25"/>
    <p:sldId id="335" r:id="rId26"/>
    <p:sldId id="336" r:id="rId27"/>
    <p:sldId id="337" r:id="rId28"/>
    <p:sldId id="431" r:id="rId29"/>
    <p:sldId id="515" r:id="rId30"/>
    <p:sldId id="531" r:id="rId31"/>
    <p:sldId id="532" r:id="rId32"/>
    <p:sldId id="339" r:id="rId33"/>
    <p:sldId id="444" r:id="rId34"/>
    <p:sldId id="446" r:id="rId35"/>
    <p:sldId id="535" r:id="rId36"/>
    <p:sldId id="447" r:id="rId37"/>
    <p:sldId id="533" r:id="rId38"/>
    <p:sldId id="534" r:id="rId39"/>
    <p:sldId id="536" r:id="rId40"/>
    <p:sldId id="529" r:id="rId41"/>
    <p:sldId id="469" r:id="rId42"/>
    <p:sldId id="470" r:id="rId43"/>
    <p:sldId id="472" r:id="rId44"/>
    <p:sldId id="471" r:id="rId45"/>
    <p:sldId id="473" r:id="rId46"/>
    <p:sldId id="465" r:id="rId47"/>
    <p:sldId id="517" r:id="rId48"/>
    <p:sldId id="518" r:id="rId49"/>
    <p:sldId id="519" r:id="rId50"/>
    <p:sldId id="537" r:id="rId51"/>
    <p:sldId id="467" r:id="rId52"/>
    <p:sldId id="474" r:id="rId53"/>
    <p:sldId id="451" r:id="rId54"/>
    <p:sldId id="452" r:id="rId55"/>
    <p:sldId id="454" r:id="rId56"/>
    <p:sldId id="453" r:id="rId57"/>
    <p:sldId id="492" r:id="rId58"/>
    <p:sldId id="455" r:id="rId59"/>
    <p:sldId id="419" r:id="rId60"/>
    <p:sldId id="420" r:id="rId61"/>
    <p:sldId id="421" r:id="rId62"/>
    <p:sldId id="422" r:id="rId63"/>
    <p:sldId id="493" r:id="rId64"/>
    <p:sldId id="423" r:id="rId65"/>
    <p:sldId id="424" r:id="rId66"/>
    <p:sldId id="425" r:id="rId67"/>
    <p:sldId id="426" r:id="rId68"/>
    <p:sldId id="427" r:id="rId69"/>
    <p:sldId id="516" r:id="rId70"/>
    <p:sldId id="428" r:id="rId71"/>
    <p:sldId id="405" r:id="rId72"/>
    <p:sldId id="406" r:id="rId73"/>
    <p:sldId id="407" r:id="rId74"/>
    <p:sldId id="408" r:id="rId75"/>
    <p:sldId id="538" r:id="rId76"/>
    <p:sldId id="409" r:id="rId77"/>
    <p:sldId id="387" r:id="rId78"/>
  </p:sldIdLst>
  <p:sldSz cx="9144000" cy="6858000" type="screen4x3"/>
  <p:notesSz cx="6797675" cy="9928225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000066"/>
    <a:srgbClr val="6699FF"/>
    <a:srgbClr val="FF0000"/>
    <a:srgbClr val="0000CC"/>
    <a:srgbClr val="66CC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5217" autoAdjust="0"/>
  </p:normalViewPr>
  <p:slideViewPr>
    <p:cSldViewPr>
      <p:cViewPr>
        <p:scale>
          <a:sx n="100" d="100"/>
          <a:sy n="100" d="100"/>
        </p:scale>
        <p:origin x="-1952" y="-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71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34.xml"/><Relationship Id="rId5" Type="http://schemas.openxmlformats.org/officeDocument/2006/relationships/slide" Target="slides/slide33.xml"/><Relationship Id="rId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481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481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481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BD4336F-4709-45FF-A22F-A1BAB8F1DB2D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7545365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4875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47945E-77E0-4079-9A8F-3841B11D2160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2517456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9933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1FDE5D0-81E1-42E6-89F7-043A34FC3732}" type="slidenum">
              <a:rPr lang="it-IT" altLang="it-IT" smtClean="0"/>
              <a:pPr>
                <a:spcBef>
                  <a:spcPct val="0"/>
                </a:spcBef>
              </a:pPr>
              <a:t>1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085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33F5205-5550-458A-B7BE-B12A603F7A1A}" type="slidenum">
              <a:rPr lang="it-IT" altLang="it-IT" smtClean="0"/>
              <a:pPr>
                <a:spcBef>
                  <a:spcPct val="0"/>
                </a:spcBef>
              </a:pPr>
              <a:t>10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095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D725C82-7D7E-4817-A7C1-23F67D2DA7A5}" type="slidenum">
              <a:rPr lang="it-IT" altLang="it-IT" smtClean="0"/>
              <a:pPr>
                <a:spcBef>
                  <a:spcPct val="0"/>
                </a:spcBef>
              </a:pPr>
              <a:t>11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105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7183C1F-C0E6-4C61-A596-431402521FF7}" type="slidenum">
              <a:rPr lang="it-IT" altLang="it-IT" smtClean="0"/>
              <a:pPr>
                <a:spcBef>
                  <a:spcPct val="0"/>
                </a:spcBef>
              </a:pPr>
              <a:t>12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116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C14CB92-7016-4B15-B74C-D9D56549FC6C}" type="slidenum">
              <a:rPr lang="it-IT" altLang="it-IT" smtClean="0"/>
              <a:pPr>
                <a:spcBef>
                  <a:spcPct val="0"/>
                </a:spcBef>
              </a:pPr>
              <a:t>13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1264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0380366-B8B6-4F47-82D2-E62D34FC7BC6}" type="slidenum">
              <a:rPr lang="it-IT" altLang="it-IT" smtClean="0"/>
              <a:pPr>
                <a:spcBef>
                  <a:spcPct val="0"/>
                </a:spcBef>
              </a:pPr>
              <a:t>14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136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EAD8809-B795-49AC-A1B3-0A6B345495A4}" type="slidenum">
              <a:rPr lang="it-IT" altLang="it-IT" smtClean="0"/>
              <a:pPr>
                <a:spcBef>
                  <a:spcPct val="0"/>
                </a:spcBef>
              </a:pPr>
              <a:t>15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146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DE60AB3-59D8-4867-8D79-04979958A734}" type="slidenum">
              <a:rPr lang="it-IT" altLang="it-IT" smtClean="0"/>
              <a:pPr>
                <a:spcBef>
                  <a:spcPct val="0"/>
                </a:spcBef>
              </a:pPr>
              <a:t>16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157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F3D12BB-EEED-44C5-9184-5BA3AF501A80}" type="slidenum">
              <a:rPr lang="it-IT" altLang="it-IT" smtClean="0"/>
              <a:pPr>
                <a:spcBef>
                  <a:spcPct val="0"/>
                </a:spcBef>
              </a:pPr>
              <a:t>17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167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4C4109B-75FC-4539-9E15-DC3A73276E64}" type="slidenum">
              <a:rPr lang="it-IT" altLang="it-IT" smtClean="0"/>
              <a:pPr>
                <a:spcBef>
                  <a:spcPct val="0"/>
                </a:spcBef>
              </a:pPr>
              <a:t>18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177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3AA6D5D-5CAC-4908-8491-320DBE2574B2}" type="slidenum">
              <a:rPr lang="it-IT" altLang="it-IT" smtClean="0"/>
              <a:pPr>
                <a:spcBef>
                  <a:spcPct val="0"/>
                </a:spcBef>
              </a:pPr>
              <a:t>19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003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3CD3272-1AFB-432B-A4F2-83F7887B6BC6}" type="slidenum">
              <a:rPr lang="it-IT" altLang="it-IT" smtClean="0"/>
              <a:pPr>
                <a:spcBef>
                  <a:spcPct val="0"/>
                </a:spcBef>
              </a:pPr>
              <a:t>2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187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50E6AE7-6D78-44F1-8A06-C910A7D84E41}" type="slidenum">
              <a:rPr lang="it-IT" altLang="it-IT" smtClean="0"/>
              <a:pPr>
                <a:spcBef>
                  <a:spcPct val="0"/>
                </a:spcBef>
              </a:pPr>
              <a:t>20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198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B530373-0C20-4F45-875B-2AC5E877FB0B}" type="slidenum">
              <a:rPr lang="it-IT" altLang="it-IT" smtClean="0"/>
              <a:pPr>
                <a:spcBef>
                  <a:spcPct val="0"/>
                </a:spcBef>
              </a:pPr>
              <a:t>21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208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ABFD540-0D39-4233-95C2-8953CB4B560C}" type="slidenum">
              <a:rPr lang="it-IT" altLang="it-IT" smtClean="0"/>
              <a:pPr>
                <a:spcBef>
                  <a:spcPct val="0"/>
                </a:spcBef>
              </a:pPr>
              <a:t>22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218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D029212-3D9F-45D7-84C4-16AA97113CA4}" type="slidenum">
              <a:rPr lang="it-IT" altLang="it-IT" smtClean="0"/>
              <a:pPr>
                <a:spcBef>
                  <a:spcPct val="0"/>
                </a:spcBef>
              </a:pPr>
              <a:t>23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2288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F0B11DD-EA53-4569-BDBB-A65F050833BE}" type="slidenum">
              <a:rPr lang="it-IT" altLang="it-IT" smtClean="0"/>
              <a:pPr>
                <a:spcBef>
                  <a:spcPct val="0"/>
                </a:spcBef>
              </a:pPr>
              <a:t>24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2390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B885C9F-7BBD-4CC7-8227-CE4B58A27950}" type="slidenum">
              <a:rPr lang="it-IT" altLang="it-IT" smtClean="0"/>
              <a:pPr>
                <a:spcBef>
                  <a:spcPct val="0"/>
                </a:spcBef>
              </a:pPr>
              <a:t>25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2493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279FC7-D3C3-448C-9987-4BE7A76341B0}" type="slidenum">
              <a:rPr lang="it-IT" altLang="it-IT" smtClean="0"/>
              <a:pPr>
                <a:spcBef>
                  <a:spcPct val="0"/>
                </a:spcBef>
              </a:pPr>
              <a:t>26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259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D306DE0-209B-4C29-BC8D-EC3ED886ABC7}" type="slidenum">
              <a:rPr lang="it-IT" altLang="it-IT" smtClean="0"/>
              <a:pPr>
                <a:spcBef>
                  <a:spcPct val="0"/>
                </a:spcBef>
              </a:pPr>
              <a:t>27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2698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5854E24-C902-4D7B-BFF0-0FA9CB38054E}" type="slidenum">
              <a:rPr lang="it-IT" altLang="it-IT" smtClean="0"/>
              <a:pPr>
                <a:spcBef>
                  <a:spcPct val="0"/>
                </a:spcBef>
              </a:pPr>
              <a:t>28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280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3FC88C2-1396-4668-8339-55790E181456}" type="slidenum">
              <a:rPr lang="it-IT" altLang="it-IT" smtClean="0"/>
              <a:pPr>
                <a:spcBef>
                  <a:spcPct val="0"/>
                </a:spcBef>
              </a:pPr>
              <a:t>29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0138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41AE1CB-8DA9-4482-9787-0E6B8EAA2030}" type="slidenum">
              <a:rPr lang="it-IT" altLang="it-IT" smtClean="0"/>
              <a:pPr>
                <a:spcBef>
                  <a:spcPct val="0"/>
                </a:spcBef>
              </a:pPr>
              <a:t>3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290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A4A751-CCF2-45F5-A968-9153E5C6FB4D}" type="slidenum">
              <a:rPr lang="it-IT" altLang="it-IT" smtClean="0"/>
              <a:pPr>
                <a:spcBef>
                  <a:spcPct val="0"/>
                </a:spcBef>
              </a:pPr>
              <a:t>30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300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34571DC-E188-4E46-8321-184F2C0AB084}" type="slidenum">
              <a:rPr lang="it-IT" altLang="it-IT" smtClean="0"/>
              <a:pPr>
                <a:spcBef>
                  <a:spcPct val="0"/>
                </a:spcBef>
              </a:pPr>
              <a:t>31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310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D77DEF0-B46E-4CAA-8844-7C5CACBE1913}" type="slidenum">
              <a:rPr lang="it-IT" altLang="it-IT" smtClean="0"/>
              <a:pPr>
                <a:spcBef>
                  <a:spcPct val="0"/>
                </a:spcBef>
              </a:pPr>
              <a:t>32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321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6E10970-7A39-4172-9044-E6BBE338EA2A}" type="slidenum">
              <a:rPr lang="it-IT" altLang="it-IT" smtClean="0"/>
              <a:pPr>
                <a:spcBef>
                  <a:spcPct val="0"/>
                </a:spcBef>
              </a:pPr>
              <a:t>33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331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C62C760-2F54-4035-B0C6-A14A5256A9C1}" type="slidenum">
              <a:rPr lang="it-IT" altLang="it-IT" smtClean="0"/>
              <a:pPr>
                <a:spcBef>
                  <a:spcPct val="0"/>
                </a:spcBef>
              </a:pPr>
              <a:t>34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341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F4C47A3-B60F-461A-A18F-888C5D812E02}" type="slidenum">
              <a:rPr lang="it-IT" altLang="it-IT" smtClean="0"/>
              <a:pPr>
                <a:spcBef>
                  <a:spcPct val="0"/>
                </a:spcBef>
              </a:pPr>
              <a:t>35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351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3965F5C-BB51-4156-823D-32284359A648}" type="slidenum">
              <a:rPr lang="it-IT" altLang="it-IT" smtClean="0"/>
              <a:pPr>
                <a:spcBef>
                  <a:spcPct val="0"/>
                </a:spcBef>
              </a:pPr>
              <a:t>36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361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DCF55E8-D4E3-443F-A862-67BAE3A39FEB}" type="slidenum">
              <a:rPr lang="it-IT" altLang="it-IT" smtClean="0"/>
              <a:pPr>
                <a:spcBef>
                  <a:spcPct val="0"/>
                </a:spcBef>
              </a:pPr>
              <a:t>37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361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DCF55E8-D4E3-443F-A862-67BAE3A39FEB}" type="slidenum">
              <a:rPr lang="it-IT" altLang="it-IT" smtClean="0"/>
              <a:pPr>
                <a:spcBef>
                  <a:spcPct val="0"/>
                </a:spcBef>
              </a:pPr>
              <a:t>38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372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B3C1027-16E8-4010-923E-60CB46B9A6C6}" type="slidenum">
              <a:rPr lang="it-IT" altLang="it-IT" smtClean="0"/>
              <a:pPr>
                <a:spcBef>
                  <a:spcPct val="0"/>
                </a:spcBef>
              </a:pPr>
              <a:t>39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024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4602775-AE13-4A48-96C9-8DACC813CA8B}" type="slidenum">
              <a:rPr lang="it-IT" altLang="it-IT" smtClean="0"/>
              <a:pPr>
                <a:spcBef>
                  <a:spcPct val="0"/>
                </a:spcBef>
              </a:pPr>
              <a:t>4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3824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5B1BD43-0E59-4FD7-9410-845FA822830C}" type="slidenum">
              <a:rPr lang="it-IT" altLang="it-IT" smtClean="0"/>
              <a:pPr>
                <a:spcBef>
                  <a:spcPct val="0"/>
                </a:spcBef>
              </a:pPr>
              <a:t>40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392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595A5B3-23B8-4BFD-899E-D68146C755E1}" type="slidenum">
              <a:rPr lang="it-IT" altLang="it-IT" smtClean="0"/>
              <a:pPr>
                <a:spcBef>
                  <a:spcPct val="0"/>
                </a:spcBef>
              </a:pPr>
              <a:t>41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40292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94972E-81D1-475A-B1C2-82258190EFE4}" type="slidenum">
              <a:rPr lang="it-IT" altLang="it-IT"/>
              <a:pPr algn="r" eaLnBrk="1" hangingPunct="1">
                <a:spcBef>
                  <a:spcPct val="0"/>
                </a:spcBef>
              </a:pPr>
              <a:t>42</a:t>
            </a:fld>
            <a:endParaRPr lang="it-IT" altLang="it-IT"/>
          </a:p>
        </p:txBody>
      </p:sp>
      <p:sp>
        <p:nvSpPr>
          <p:cNvPr id="14029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18144C1-2105-4683-A6B0-CDB379D3402C}" type="slidenum">
              <a:rPr lang="it-IT" altLang="it-IT" smtClean="0"/>
              <a:pPr>
                <a:spcBef>
                  <a:spcPct val="0"/>
                </a:spcBef>
              </a:pPr>
              <a:t>42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413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2B938F1-DB58-4ACA-957C-404F4A055A8F}" type="slidenum">
              <a:rPr lang="it-IT" altLang="it-IT" smtClean="0"/>
              <a:pPr>
                <a:spcBef>
                  <a:spcPct val="0"/>
                </a:spcBef>
              </a:pPr>
              <a:t>43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423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7C13D77-2657-44E9-A09E-ACB0C42885CB}" type="slidenum">
              <a:rPr lang="it-IT" altLang="it-IT" smtClean="0"/>
              <a:pPr>
                <a:spcBef>
                  <a:spcPct val="0"/>
                </a:spcBef>
              </a:pPr>
              <a:t>44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433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12D790E-2960-421D-A304-8F9156928710}" type="slidenum">
              <a:rPr lang="it-IT" altLang="it-IT" smtClean="0"/>
              <a:pPr>
                <a:spcBef>
                  <a:spcPct val="0"/>
                </a:spcBef>
              </a:pPr>
              <a:t>45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44388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D78759-04A1-4517-A819-F5C0DB8CFF20}" type="slidenum">
              <a:rPr lang="it-IT" altLang="it-IT"/>
              <a:pPr algn="r" eaLnBrk="1" hangingPunct="1">
                <a:spcBef>
                  <a:spcPct val="0"/>
                </a:spcBef>
              </a:pPr>
              <a:t>46</a:t>
            </a:fld>
            <a:endParaRPr lang="it-IT" altLang="it-IT"/>
          </a:p>
        </p:txBody>
      </p:sp>
      <p:sp>
        <p:nvSpPr>
          <p:cNvPr id="14438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778E899-530E-4807-8273-001592F55875}" type="slidenum">
              <a:rPr lang="it-IT" altLang="it-IT" smtClean="0"/>
              <a:pPr>
                <a:spcBef>
                  <a:spcPct val="0"/>
                </a:spcBef>
              </a:pPr>
              <a:t>46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45412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D8740F1-7A3B-4F83-A27F-373185B67A80}" type="slidenum">
              <a:rPr lang="it-IT" altLang="it-IT"/>
              <a:pPr algn="r" eaLnBrk="1" hangingPunct="1">
                <a:spcBef>
                  <a:spcPct val="0"/>
                </a:spcBef>
              </a:pPr>
              <a:t>47</a:t>
            </a:fld>
            <a:endParaRPr lang="it-IT" altLang="it-IT"/>
          </a:p>
        </p:txBody>
      </p:sp>
      <p:sp>
        <p:nvSpPr>
          <p:cNvPr id="14541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985B1F6-E753-4FDC-8F74-FD4208073066}" type="slidenum">
              <a:rPr lang="it-IT" altLang="it-IT" smtClean="0"/>
              <a:pPr>
                <a:spcBef>
                  <a:spcPct val="0"/>
                </a:spcBef>
              </a:pPr>
              <a:t>47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46436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4251C0-58A3-4C84-AD62-7FC03A205A1A}" type="slidenum">
              <a:rPr lang="it-IT" altLang="it-IT"/>
              <a:pPr algn="r" eaLnBrk="1" hangingPunct="1">
                <a:spcBef>
                  <a:spcPct val="0"/>
                </a:spcBef>
              </a:pPr>
              <a:t>48</a:t>
            </a:fld>
            <a:endParaRPr lang="it-IT" altLang="it-IT"/>
          </a:p>
        </p:txBody>
      </p:sp>
      <p:sp>
        <p:nvSpPr>
          <p:cNvPr id="146437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AEA0A56-50C8-40B5-BCFE-DBB49BA66831}" type="slidenum">
              <a:rPr lang="it-IT" altLang="it-IT" smtClean="0"/>
              <a:pPr>
                <a:spcBef>
                  <a:spcPct val="0"/>
                </a:spcBef>
              </a:pPr>
              <a:t>48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46436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4251C0-58A3-4C84-AD62-7FC03A205A1A}" type="slidenum">
              <a:rPr lang="it-IT" altLang="it-IT"/>
              <a:pPr algn="r" eaLnBrk="1" hangingPunct="1">
                <a:spcBef>
                  <a:spcPct val="0"/>
                </a:spcBef>
              </a:pPr>
              <a:t>49</a:t>
            </a:fld>
            <a:endParaRPr lang="it-IT" altLang="it-IT"/>
          </a:p>
        </p:txBody>
      </p:sp>
      <p:sp>
        <p:nvSpPr>
          <p:cNvPr id="146437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AEA0A56-50C8-40B5-BCFE-DBB49BA66831}" type="slidenum">
              <a:rPr lang="it-IT" altLang="it-IT" smtClean="0"/>
              <a:pPr>
                <a:spcBef>
                  <a:spcPct val="0"/>
                </a:spcBef>
              </a:pPr>
              <a:t>49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03428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571AA81-9EFF-4763-B0B2-148E500127D3}" type="slidenum">
              <a:rPr lang="it-IT" altLang="it-IT"/>
              <a:pPr algn="r" eaLnBrk="1" hangingPunct="1">
                <a:spcBef>
                  <a:spcPct val="0"/>
                </a:spcBef>
              </a:pPr>
              <a:t>5</a:t>
            </a:fld>
            <a:endParaRPr lang="it-IT" altLang="it-IT"/>
          </a:p>
        </p:txBody>
      </p:sp>
      <p:sp>
        <p:nvSpPr>
          <p:cNvPr id="10342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A51864F-7DD2-43E5-85FB-5E8D2665B617}" type="slidenum">
              <a:rPr lang="it-IT" altLang="it-IT" smtClean="0"/>
              <a:pPr>
                <a:spcBef>
                  <a:spcPct val="0"/>
                </a:spcBef>
              </a:pPr>
              <a:t>5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55652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F5001C-12E7-4B9E-98F3-76B40C9BA01C}" type="slidenum">
              <a:rPr lang="it-IT" altLang="it-IT"/>
              <a:pPr algn="r" eaLnBrk="1" hangingPunct="1">
                <a:spcBef>
                  <a:spcPct val="0"/>
                </a:spcBef>
              </a:pPr>
              <a:t>50</a:t>
            </a:fld>
            <a:endParaRPr lang="it-IT" altLang="it-IT"/>
          </a:p>
        </p:txBody>
      </p:sp>
      <p:sp>
        <p:nvSpPr>
          <p:cNvPr id="15565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0C7F04F-6EB9-4C1B-A5DE-65223693954C}" type="slidenum">
              <a:rPr lang="it-IT" altLang="it-IT" smtClean="0"/>
              <a:pPr>
                <a:spcBef>
                  <a:spcPct val="0"/>
                </a:spcBef>
              </a:pPr>
              <a:t>50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577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B311B0C-53B6-438E-917A-E04F6965585E}" type="slidenum">
              <a:rPr lang="it-IT" altLang="it-IT" smtClean="0"/>
              <a:pPr>
                <a:spcBef>
                  <a:spcPct val="0"/>
                </a:spcBef>
              </a:pPr>
              <a:t>51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587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493AEEF-B05D-4974-A38A-986ABA8D203B}" type="slidenum">
              <a:rPr lang="it-IT" altLang="it-IT" smtClean="0"/>
              <a:pPr>
                <a:spcBef>
                  <a:spcPct val="0"/>
                </a:spcBef>
              </a:pPr>
              <a:t>52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597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91F2EB5-2ECC-4E64-8FCF-6911582B2714}" type="slidenum">
              <a:rPr lang="it-IT" altLang="it-IT" smtClean="0"/>
              <a:pPr>
                <a:spcBef>
                  <a:spcPct val="0"/>
                </a:spcBef>
              </a:pPr>
              <a:t>53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60772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0A9EF3-035A-4B27-82D2-C298E7B45EF7}" type="slidenum">
              <a:rPr lang="it-IT" altLang="it-IT"/>
              <a:pPr algn="r" eaLnBrk="1" hangingPunct="1">
                <a:spcBef>
                  <a:spcPct val="0"/>
                </a:spcBef>
              </a:pPr>
              <a:t>54</a:t>
            </a:fld>
            <a:endParaRPr lang="it-IT" altLang="it-IT"/>
          </a:p>
        </p:txBody>
      </p:sp>
      <p:sp>
        <p:nvSpPr>
          <p:cNvPr id="16077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47F8292-6815-47A8-8C77-003091754578}" type="slidenum">
              <a:rPr lang="it-IT" altLang="it-IT" smtClean="0"/>
              <a:pPr>
                <a:spcBef>
                  <a:spcPct val="0"/>
                </a:spcBef>
              </a:pPr>
              <a:t>54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617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A0B63A0-E533-42FB-8CDD-7C96E6366E76}" type="slidenum">
              <a:rPr lang="it-IT" altLang="it-IT" smtClean="0"/>
              <a:pPr>
                <a:spcBef>
                  <a:spcPct val="0"/>
                </a:spcBef>
              </a:pPr>
              <a:t>55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628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27BC401-B82D-4588-8B47-E44EC9B15DBD}" type="slidenum">
              <a:rPr lang="it-IT" altLang="it-IT" smtClean="0"/>
              <a:pPr>
                <a:spcBef>
                  <a:spcPct val="0"/>
                </a:spcBef>
              </a:pPr>
              <a:t>56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6384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9D05039-54C7-4355-AE30-8F5960E12B9C}" type="slidenum">
              <a:rPr lang="it-IT" altLang="it-IT" smtClean="0"/>
              <a:pPr>
                <a:spcBef>
                  <a:spcPct val="0"/>
                </a:spcBef>
              </a:pPr>
              <a:t>57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64868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F85011-C3CA-46A2-B7CD-3CAE0DFDF708}" type="slidenum">
              <a:rPr lang="it-IT" altLang="it-IT"/>
              <a:pPr algn="r" eaLnBrk="1" hangingPunct="1">
                <a:spcBef>
                  <a:spcPct val="0"/>
                </a:spcBef>
              </a:pPr>
              <a:t>58</a:t>
            </a:fld>
            <a:endParaRPr lang="it-IT" altLang="it-IT"/>
          </a:p>
        </p:txBody>
      </p:sp>
      <p:sp>
        <p:nvSpPr>
          <p:cNvPr id="16486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2687EF7-72E2-49B4-A76C-6BEB34F8F691}" type="slidenum">
              <a:rPr lang="it-IT" altLang="it-IT" smtClean="0"/>
              <a:pPr>
                <a:spcBef>
                  <a:spcPct val="0"/>
                </a:spcBef>
              </a:pPr>
              <a:t>58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65892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06D1CDE-ADDA-4495-B9E0-402F2B95F9D2}" type="slidenum">
              <a:rPr lang="it-IT" altLang="it-IT"/>
              <a:pPr algn="r" eaLnBrk="1" hangingPunct="1">
                <a:spcBef>
                  <a:spcPct val="0"/>
                </a:spcBef>
              </a:pPr>
              <a:t>59</a:t>
            </a:fld>
            <a:endParaRPr lang="it-IT" altLang="it-IT"/>
          </a:p>
        </p:txBody>
      </p:sp>
      <p:sp>
        <p:nvSpPr>
          <p:cNvPr id="16589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E2EDE12-DF0E-41AF-A01A-F8F40D787ADD}" type="slidenum">
              <a:rPr lang="it-IT" altLang="it-IT" smtClean="0"/>
              <a:pPr>
                <a:spcBef>
                  <a:spcPct val="0"/>
                </a:spcBef>
              </a:pPr>
              <a:t>59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044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B4202C1-A222-4641-AA0A-94C2C1C1EA3E}" type="slidenum">
              <a:rPr lang="it-IT" altLang="it-IT" smtClean="0"/>
              <a:pPr>
                <a:spcBef>
                  <a:spcPct val="0"/>
                </a:spcBef>
              </a:pPr>
              <a:t>6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66916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8409DE0-1C2F-46F0-92A1-20EA11920F07}" type="slidenum">
              <a:rPr lang="it-IT" altLang="it-IT"/>
              <a:pPr algn="r" eaLnBrk="1" hangingPunct="1">
                <a:spcBef>
                  <a:spcPct val="0"/>
                </a:spcBef>
              </a:pPr>
              <a:t>60</a:t>
            </a:fld>
            <a:endParaRPr lang="it-IT" altLang="it-IT"/>
          </a:p>
        </p:txBody>
      </p:sp>
      <p:sp>
        <p:nvSpPr>
          <p:cNvPr id="166917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32AD119-1D7A-41E1-BBA2-0B3B37EBBA84}" type="slidenum">
              <a:rPr lang="it-IT" altLang="it-IT" smtClean="0"/>
              <a:pPr>
                <a:spcBef>
                  <a:spcPct val="0"/>
                </a:spcBef>
              </a:pPr>
              <a:t>60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67940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5C0399-BEB9-4E6A-8BDA-F2D165341EEC}" type="slidenum">
              <a:rPr lang="it-IT" altLang="it-IT"/>
              <a:pPr algn="r" eaLnBrk="1" hangingPunct="1">
                <a:spcBef>
                  <a:spcPct val="0"/>
                </a:spcBef>
              </a:pPr>
              <a:t>61</a:t>
            </a:fld>
            <a:endParaRPr lang="it-IT" altLang="it-IT"/>
          </a:p>
        </p:txBody>
      </p:sp>
      <p:sp>
        <p:nvSpPr>
          <p:cNvPr id="167941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D08896E-1ACA-4BAC-8F52-442B697957C8}" type="slidenum">
              <a:rPr lang="it-IT" altLang="it-IT" smtClean="0"/>
              <a:pPr>
                <a:spcBef>
                  <a:spcPct val="0"/>
                </a:spcBef>
              </a:pPr>
              <a:t>61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689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C99FC5A-B4F4-4C74-9F1D-93234C070384}" type="slidenum">
              <a:rPr lang="it-IT" altLang="it-IT" smtClean="0"/>
              <a:pPr>
                <a:spcBef>
                  <a:spcPct val="0"/>
                </a:spcBef>
              </a:pPr>
              <a:t>62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69988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6E9C5D-AD21-447F-93F5-6AB838198B7E}" type="slidenum">
              <a:rPr lang="it-IT" altLang="it-IT"/>
              <a:pPr algn="r" eaLnBrk="1" hangingPunct="1">
                <a:spcBef>
                  <a:spcPct val="0"/>
                </a:spcBef>
              </a:pPr>
              <a:t>63</a:t>
            </a:fld>
            <a:endParaRPr lang="it-IT" altLang="it-IT"/>
          </a:p>
        </p:txBody>
      </p:sp>
      <p:sp>
        <p:nvSpPr>
          <p:cNvPr id="16998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A8A7FBA-656C-41BD-9F5E-CCFA91E3BAB0}" type="slidenum">
              <a:rPr lang="it-IT" altLang="it-IT" smtClean="0"/>
              <a:pPr>
                <a:spcBef>
                  <a:spcPct val="0"/>
                </a:spcBef>
              </a:pPr>
              <a:t>63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71012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C782268-464C-4769-B351-B61AD7584BF2}" type="slidenum">
              <a:rPr lang="it-IT" altLang="it-IT"/>
              <a:pPr algn="r" eaLnBrk="1" hangingPunct="1">
                <a:spcBef>
                  <a:spcPct val="0"/>
                </a:spcBef>
              </a:pPr>
              <a:t>64</a:t>
            </a:fld>
            <a:endParaRPr lang="it-IT" altLang="it-IT"/>
          </a:p>
        </p:txBody>
      </p:sp>
      <p:sp>
        <p:nvSpPr>
          <p:cNvPr id="17101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C9C1E7C-CDF6-44F8-8822-7A0B5114F76D}" type="slidenum">
              <a:rPr lang="it-IT" altLang="it-IT" smtClean="0"/>
              <a:pPr>
                <a:spcBef>
                  <a:spcPct val="0"/>
                </a:spcBef>
              </a:pPr>
              <a:t>64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72036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401042-4B1C-4908-86A4-93AD036F1AD6}" type="slidenum">
              <a:rPr lang="it-IT" altLang="it-IT"/>
              <a:pPr algn="r" eaLnBrk="1" hangingPunct="1">
                <a:spcBef>
                  <a:spcPct val="0"/>
                </a:spcBef>
              </a:pPr>
              <a:t>65</a:t>
            </a:fld>
            <a:endParaRPr lang="it-IT" altLang="it-IT"/>
          </a:p>
        </p:txBody>
      </p:sp>
      <p:sp>
        <p:nvSpPr>
          <p:cNvPr id="172037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1AEAC55-EC5E-4E12-BAB2-FD85AB59F533}" type="slidenum">
              <a:rPr lang="it-IT" altLang="it-IT" smtClean="0"/>
              <a:pPr>
                <a:spcBef>
                  <a:spcPct val="0"/>
                </a:spcBef>
              </a:pPr>
              <a:t>65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73060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5C82CF4-5695-4703-B391-E1F952D45367}" type="slidenum">
              <a:rPr lang="it-IT" altLang="it-IT"/>
              <a:pPr algn="r" eaLnBrk="1" hangingPunct="1">
                <a:spcBef>
                  <a:spcPct val="0"/>
                </a:spcBef>
              </a:pPr>
              <a:t>66</a:t>
            </a:fld>
            <a:endParaRPr lang="it-IT" altLang="it-IT"/>
          </a:p>
        </p:txBody>
      </p:sp>
      <p:sp>
        <p:nvSpPr>
          <p:cNvPr id="173061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BAC2D6B-7A8C-432B-9DAC-748FB06839F6}" type="slidenum">
              <a:rPr lang="it-IT" altLang="it-IT" smtClean="0"/>
              <a:pPr>
                <a:spcBef>
                  <a:spcPct val="0"/>
                </a:spcBef>
              </a:pPr>
              <a:t>66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74084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F1526B-BE35-43DA-91E8-29DD595151C1}" type="slidenum">
              <a:rPr lang="it-IT" altLang="it-IT"/>
              <a:pPr algn="r" eaLnBrk="1" hangingPunct="1">
                <a:spcBef>
                  <a:spcPct val="0"/>
                </a:spcBef>
              </a:pPr>
              <a:t>67</a:t>
            </a:fld>
            <a:endParaRPr lang="it-IT" altLang="it-IT"/>
          </a:p>
        </p:txBody>
      </p:sp>
      <p:sp>
        <p:nvSpPr>
          <p:cNvPr id="174085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1DDAF39-90CC-40CF-B65F-EB2DCF1D054B}" type="slidenum">
              <a:rPr lang="it-IT" altLang="it-IT" smtClean="0"/>
              <a:pPr>
                <a:spcBef>
                  <a:spcPct val="0"/>
                </a:spcBef>
              </a:pPr>
              <a:t>67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7510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530A10-5117-4D51-B1D4-A91E862BC0EE}" type="slidenum">
              <a:rPr lang="it-IT" altLang="it-IT" smtClean="0"/>
              <a:pPr>
                <a:spcBef>
                  <a:spcPct val="0"/>
                </a:spcBef>
              </a:pPr>
              <a:t>68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76132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7D14F3A-45BC-41F2-A628-61AD7CF1A1ED}" type="slidenum">
              <a:rPr lang="it-IT" altLang="it-IT"/>
              <a:pPr algn="r" eaLnBrk="1" hangingPunct="1">
                <a:spcBef>
                  <a:spcPct val="0"/>
                </a:spcBef>
              </a:pPr>
              <a:t>69</a:t>
            </a:fld>
            <a:endParaRPr lang="it-IT" altLang="it-IT"/>
          </a:p>
        </p:txBody>
      </p:sp>
      <p:sp>
        <p:nvSpPr>
          <p:cNvPr id="17613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A426F88-927C-4D62-BEA1-1FB47E41C6C4}" type="slidenum">
              <a:rPr lang="it-IT" altLang="it-IT" smtClean="0"/>
              <a:pPr>
                <a:spcBef>
                  <a:spcPct val="0"/>
                </a:spcBef>
              </a:pPr>
              <a:t>69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054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D5B8D5B-2A01-4705-ADD1-15A63EF01B12}" type="slidenum">
              <a:rPr lang="it-IT" altLang="it-IT" smtClean="0"/>
              <a:pPr>
                <a:spcBef>
                  <a:spcPct val="0"/>
                </a:spcBef>
              </a:pPr>
              <a:t>7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77156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6457EA-EC65-40A4-BA56-9154F880BDCC}" type="slidenum">
              <a:rPr lang="it-IT" altLang="it-IT"/>
              <a:pPr algn="r" eaLnBrk="1" hangingPunct="1">
                <a:spcBef>
                  <a:spcPct val="0"/>
                </a:spcBef>
              </a:pPr>
              <a:t>70</a:t>
            </a:fld>
            <a:endParaRPr lang="it-IT" altLang="it-IT"/>
          </a:p>
        </p:txBody>
      </p:sp>
      <p:sp>
        <p:nvSpPr>
          <p:cNvPr id="177157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CD42776-6FFD-45D7-B3CD-A75D867309FE}" type="slidenum">
              <a:rPr lang="it-IT" altLang="it-IT" smtClean="0"/>
              <a:pPr>
                <a:spcBef>
                  <a:spcPct val="0"/>
                </a:spcBef>
              </a:pPr>
              <a:t>70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78180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76A55E6-670F-4522-BC40-96387DC95993}" type="slidenum">
              <a:rPr lang="it-IT" altLang="it-IT"/>
              <a:pPr algn="r" eaLnBrk="1" hangingPunct="1">
                <a:spcBef>
                  <a:spcPct val="0"/>
                </a:spcBef>
              </a:pPr>
              <a:t>71</a:t>
            </a:fld>
            <a:endParaRPr lang="it-IT" altLang="it-IT"/>
          </a:p>
        </p:txBody>
      </p:sp>
      <p:sp>
        <p:nvSpPr>
          <p:cNvPr id="178181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265F952-EDD4-476F-BD18-8A7D7D9E7411}" type="slidenum">
              <a:rPr lang="it-IT" altLang="it-IT" smtClean="0"/>
              <a:pPr>
                <a:spcBef>
                  <a:spcPct val="0"/>
                </a:spcBef>
              </a:pPr>
              <a:t>71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79204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9A43A70-1EBE-4EB7-ABA5-1260CD576BC0}" type="slidenum">
              <a:rPr lang="it-IT" altLang="it-IT"/>
              <a:pPr algn="r" eaLnBrk="1" hangingPunct="1">
                <a:spcBef>
                  <a:spcPct val="0"/>
                </a:spcBef>
              </a:pPr>
              <a:t>72</a:t>
            </a:fld>
            <a:endParaRPr lang="it-IT" altLang="it-IT"/>
          </a:p>
        </p:txBody>
      </p:sp>
      <p:sp>
        <p:nvSpPr>
          <p:cNvPr id="179205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5592E59-3B2F-4A02-A190-AE5CFE8121D6}" type="slidenum">
              <a:rPr lang="it-IT" altLang="it-IT" smtClean="0"/>
              <a:pPr>
                <a:spcBef>
                  <a:spcPct val="0"/>
                </a:spcBef>
              </a:pPr>
              <a:t>72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80228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B43C33-C48B-456D-9C8E-CFB8B53741EC}" type="slidenum">
              <a:rPr lang="it-IT" altLang="it-IT"/>
              <a:pPr algn="r" eaLnBrk="1" hangingPunct="1">
                <a:spcBef>
                  <a:spcPct val="0"/>
                </a:spcBef>
              </a:pPr>
              <a:t>73</a:t>
            </a:fld>
            <a:endParaRPr lang="it-IT" altLang="it-IT"/>
          </a:p>
        </p:txBody>
      </p:sp>
      <p:sp>
        <p:nvSpPr>
          <p:cNvPr id="18022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D54C637-8E3E-411B-B3ED-582536A551E6}" type="slidenum">
              <a:rPr lang="it-IT" altLang="it-IT" smtClean="0"/>
              <a:pPr>
                <a:spcBef>
                  <a:spcPct val="0"/>
                </a:spcBef>
              </a:pPr>
              <a:t>73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80228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B43C33-C48B-456D-9C8E-CFB8B53741EC}" type="slidenum">
              <a:rPr lang="it-IT" altLang="it-IT"/>
              <a:pPr algn="r" eaLnBrk="1" hangingPunct="1">
                <a:spcBef>
                  <a:spcPct val="0"/>
                </a:spcBef>
              </a:pPr>
              <a:t>74</a:t>
            </a:fld>
            <a:endParaRPr lang="it-IT" altLang="it-IT"/>
          </a:p>
        </p:txBody>
      </p:sp>
      <p:sp>
        <p:nvSpPr>
          <p:cNvPr id="180229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D54C637-8E3E-411B-B3ED-582536A551E6}" type="slidenum">
              <a:rPr lang="it-IT" altLang="it-IT" smtClean="0"/>
              <a:pPr>
                <a:spcBef>
                  <a:spcPct val="0"/>
                </a:spcBef>
              </a:pPr>
              <a:t>74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81252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BFDB5F-91AA-44D9-B1A7-88D696A3DBE5}" type="slidenum">
              <a:rPr lang="it-IT" altLang="it-IT"/>
              <a:pPr algn="r" eaLnBrk="1" hangingPunct="1">
                <a:spcBef>
                  <a:spcPct val="0"/>
                </a:spcBef>
              </a:pPr>
              <a:t>75</a:t>
            </a:fld>
            <a:endParaRPr lang="it-IT" altLang="it-IT"/>
          </a:p>
        </p:txBody>
      </p:sp>
      <p:sp>
        <p:nvSpPr>
          <p:cNvPr id="18125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96E6FA1-339D-4E90-BE9C-45874F74EB37}" type="slidenum">
              <a:rPr lang="it-IT" altLang="it-IT" smtClean="0"/>
              <a:pPr>
                <a:spcBef>
                  <a:spcPct val="0"/>
                </a:spcBef>
              </a:pPr>
              <a:t>75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82276" name="Segnaposto numero diapositiva 3"/>
          <p:cNvSpPr txBox="1">
            <a:spLocks noGrp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506558B-0E9D-4C25-A28C-2EAB7901C4EF}" type="slidenum">
              <a:rPr lang="it-IT" altLang="it-IT"/>
              <a:pPr algn="r" eaLnBrk="1" hangingPunct="1">
                <a:spcBef>
                  <a:spcPct val="0"/>
                </a:spcBef>
              </a:pPr>
              <a:t>76</a:t>
            </a:fld>
            <a:endParaRPr lang="it-IT" altLang="it-IT"/>
          </a:p>
        </p:txBody>
      </p:sp>
      <p:sp>
        <p:nvSpPr>
          <p:cNvPr id="182277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7968E2F-DAED-4504-9084-8816E3E01C61}" type="slidenum">
              <a:rPr lang="it-IT" altLang="it-IT" smtClean="0"/>
              <a:pPr>
                <a:spcBef>
                  <a:spcPct val="0"/>
                </a:spcBef>
              </a:pPr>
              <a:t>76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065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1D4490F-D4F1-44C3-B2AB-F55EFEA36924}" type="slidenum">
              <a:rPr lang="it-IT" altLang="it-IT" smtClean="0"/>
              <a:pPr>
                <a:spcBef>
                  <a:spcPct val="0"/>
                </a:spcBef>
              </a:pPr>
              <a:t>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smtClean="0">
              <a:latin typeface="Times New Roman" pitchFamily="18" charset="0"/>
            </a:endParaRPr>
          </a:p>
        </p:txBody>
      </p:sp>
      <p:sp>
        <p:nvSpPr>
          <p:cNvPr id="1075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CB6B8B7-65D4-49DC-B91E-FA1A452D95B9}" type="slidenum">
              <a:rPr lang="it-IT" altLang="it-IT" smtClean="0"/>
              <a:pPr>
                <a:spcBef>
                  <a:spcPct val="0"/>
                </a:spcBef>
              </a:pPr>
              <a:t>9</a:t>
            </a:fld>
            <a:endParaRPr lang="it-IT" alt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58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6433A-738E-4048-9965-86A5D6D9ACF1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8D1E553-DC99-4428-88C7-0124EFED1DAC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46953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F8D9F-A41E-42DA-9F22-DE0D40CEBDCC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71EFE33-C6B7-4725-9419-53C800D4FD86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1630219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93B82-53D4-429D-8E4B-32B362D9E1CE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12CF768-17D1-49A2-9F2B-05BD436FA662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28377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866527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5727E-FF6E-4A67-8D32-BF9349808F55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7B6600F-D634-450C-9E6A-D78D6C2C8A39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254472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ACBA6-E0E8-4253-8782-93284295D217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EED4C45-CFA6-4AC4-9404-4054A37EEEDC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159272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3680B-C1A1-471A-8F3A-0162644C9A84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C921B6B-A851-48CB-9782-75BB21E2D0B6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267678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01A3-0520-4880-B978-D46EB20B62DF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6431100-6B91-4886-BA3A-E46602D4946D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32986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AF223-B86D-4A9B-B04C-694500199A05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968136E-F61E-46A8-B6C9-2EE424E52146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97190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A6640-65EF-4450-990C-55A204CF64BE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938D5C9-FA0A-49E8-B582-6A6564E258E5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221375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A7ECC-A2BD-4034-8D96-6E115009CC46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C2E5A50-4F83-49AE-8B7D-C0A12DD990A6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10664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94957-7288-4966-A3F5-5012F04619AD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466DB21-BC73-45B3-9B90-71000398E268}" type="slidenum">
              <a:rPr lang="it-IT" altLang="pt-PT"/>
              <a:pPr>
                <a:defRPr/>
              </a:pPr>
              <a:t>‹#›</a:t>
            </a:fld>
            <a:endParaRPr lang="it-IT" altLang="pt-PT"/>
          </a:p>
        </p:txBody>
      </p:sp>
    </p:spTree>
    <p:extLst>
      <p:ext uri="{BB962C8B-B14F-4D97-AF65-F5344CB8AC3E}">
        <p14:creationId xmlns:p14="http://schemas.microsoft.com/office/powerpoint/2010/main" val="70000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99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891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99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99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99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99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Click to edit Master title style</a:t>
            </a:r>
            <a:endParaRPr lang="it-IT" altLang="it-IT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Click to edit Master text styles</a:t>
            </a:r>
          </a:p>
          <a:p>
            <a:pPr lvl="1"/>
            <a:r>
              <a:rPr lang="en-US" altLang="it-IT" smtClean="0"/>
              <a:t>Second level</a:t>
            </a:r>
          </a:p>
          <a:p>
            <a:pPr lvl="2"/>
            <a:r>
              <a:rPr lang="en-US" altLang="it-IT" smtClean="0"/>
              <a:t>Third level</a:t>
            </a:r>
          </a:p>
          <a:p>
            <a:pPr lvl="3"/>
            <a:r>
              <a:rPr lang="en-US" altLang="it-IT" smtClean="0"/>
              <a:t>Fourth level</a:t>
            </a:r>
          </a:p>
          <a:p>
            <a:pPr lvl="4"/>
            <a:r>
              <a:rPr lang="en-US" altLang="it-IT" smtClean="0"/>
              <a:t>Fifth level</a:t>
            </a:r>
            <a:endParaRPr lang="it-IT" altLang="it-I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D86F54-D939-4E03-A456-AE259054B5BA}" type="datetimeFigureOut">
              <a:rPr lang="it-IT"/>
              <a:pPr>
                <a:defRPr/>
              </a:pPr>
              <a:t>30/06/2021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numero diapositiva 5"/>
          <p:cNvSpPr txBox="1">
            <a:spLocks noGrp="1"/>
          </p:cNvSpPr>
          <p:nvPr userDrawn="1"/>
        </p:nvSpPr>
        <p:spPr bwMode="auto">
          <a:xfrm>
            <a:off x="8748713" y="6524625"/>
            <a:ext cx="3952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C341E0CB-8AE7-4603-96DF-7EF9536680FD}" type="slidenum">
              <a:rPr lang="it-IT" altLang="it-IT" sz="12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 eaLnBrk="1" hangingPunct="1">
                <a:defRPr/>
              </a:pPr>
              <a:t>‹#›</a:t>
            </a:fld>
            <a:endParaRPr lang="it-IT" altLang="it-IT" sz="140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6" name="Imagem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1" t="15025" r="24455" b="14992"/>
          <a:stretch>
            <a:fillRect/>
          </a:stretch>
        </p:blipFill>
        <p:spPr bwMode="auto">
          <a:xfrm>
            <a:off x="107950" y="5876925"/>
            <a:ext cx="8699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jax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ppy.js.org/sit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-mathe.pixel-online.or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atex.org/docs/supported.html" TargetMode="External"/><Relationship Id="rId4" Type="http://schemas.openxmlformats.org/officeDocument/2006/relationships/hyperlink" Target="https://teacher-mathe.pixel-online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RyBu_EypqklvMWjuKnHcD3aYAlaBNE6Wp-v2qSAxt4Q/edit?usp=sharing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4005263"/>
            <a:ext cx="77724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3600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MathE</a:t>
            </a:r>
            <a:endParaRPr lang="en-US" sz="3600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8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Improve Math Skills in Higher Education</a:t>
            </a:r>
            <a:endParaRPr lang="it-IT" sz="2800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it-IT" sz="1200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r>
              <a:rPr lang="it-IT" sz="2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Sixth </a:t>
            </a:r>
            <a:r>
              <a:rPr lang="en-GB" sz="2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Partners</a:t>
            </a:r>
            <a:r>
              <a:rPr lang="it-IT" sz="20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’ Meeting</a:t>
            </a:r>
          </a:p>
          <a:p>
            <a:pPr algn="ctr" eaLnBrk="1" hangingPunct="1">
              <a:defRPr/>
            </a:pPr>
            <a:r>
              <a:rPr lang="it-IT" sz="20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Online </a:t>
            </a:r>
            <a:r>
              <a:rPr lang="it-IT" sz="2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23 June 2021</a:t>
            </a:r>
            <a:endParaRPr lang="it-IT" sz="2000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434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092825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-171450"/>
            <a:ext cx="3502025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2736850"/>
          </a:xfrm>
        </p:spPr>
        <p:txBody>
          <a:bodyPr/>
          <a:lstStyle/>
          <a:p>
            <a:pPr eaLnBrk="1" hangingPunct="1"/>
            <a:r>
              <a:rPr lang="it-IT" altLang="it-IT" smtClean="0"/>
              <a:t>Intellectual Output 1</a:t>
            </a:r>
            <a:r>
              <a:rPr lang="it-IT" altLang="it-IT" sz="6000" smtClean="0"/>
              <a:t/>
            </a:r>
            <a:br>
              <a:rPr lang="it-IT" altLang="it-IT" sz="6000" smtClean="0"/>
            </a:br>
            <a:r>
              <a:rPr lang="it-IT" altLang="it-IT" sz="6000" smtClean="0"/>
              <a:t/>
            </a:r>
            <a:br>
              <a:rPr lang="it-IT" altLang="it-IT" sz="6000" smtClean="0"/>
            </a:br>
            <a:r>
              <a:rPr lang="en-US" altLang="it-IT" sz="4800" smtClean="0"/>
              <a:t>Student's Assessment Toolkit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1/12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Actions to be Carried Out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27088" y="1773238"/>
          <a:ext cx="7561262" cy="28670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89">
                  <a:extLst>
                    <a:ext uri="{9D8B030D-6E8A-4147-A177-3AD203B41FA5}"/>
                  </a:extLst>
                </a:gridCol>
                <a:gridCol w="1800573">
                  <a:extLst>
                    <a:ext uri="{9D8B030D-6E8A-4147-A177-3AD203B41FA5}"/>
                  </a:extLst>
                </a:gridCol>
              </a:tblGrid>
              <a:tr h="772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IO1.1) Creation of all templates needed for carrying out the activities</a:t>
                      </a:r>
                      <a:endParaRPr lang="en-GB" sz="1600" b="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October 2018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 October 2018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640153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IO1.2)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Development of the dedicated project portal section</a:t>
                      </a:r>
                      <a:endParaRPr lang="en-GB" sz="1600" b="0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October 2018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 November 2018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691481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IO1.3) 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Definition of the questions for the Assessment Tools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October 2018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 June 2019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76307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IO1.4) 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Review of the questions for the Assessment Tools</a:t>
                      </a:r>
                      <a:endParaRPr lang="en-GB" sz="1600" b="0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April 2019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 December 2019</a:t>
                      </a:r>
                    </a:p>
                  </a:txBody>
                  <a:tcPr marL="91447" marR="91447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2/12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Templates and Tools</a:t>
            </a:r>
            <a:endParaRPr lang="it-IT" dirty="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9750" y="2257425"/>
            <a:ext cx="82804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GB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IO1.A – Assessment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3/12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Expected Results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1844675"/>
            <a:ext cx="6400800" cy="3384550"/>
          </a:xfrm>
        </p:spPr>
        <p:txBody>
          <a:bodyPr rtlCol="0">
            <a:normAutofit fontScale="85000" lnSpcReduction="20000"/>
          </a:bodyPr>
          <a:lstStyle/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 </a:t>
            </a:r>
            <a:endParaRPr lang="it-IT" altLang="it-IT" sz="2000" dirty="0" smtClean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 smtClean="0"/>
              <a:t>Identification of 10 Math topics</a:t>
            </a:r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endParaRPr lang="en-GB" altLang="it-IT" sz="2000" dirty="0" smtClean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 smtClean="0"/>
              <a:t>Distribution of 2 Math topics per HEI</a:t>
            </a:r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endParaRPr lang="en-GB" altLang="it-IT" sz="2000" dirty="0" smtClean="0"/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2100" dirty="0"/>
              <a:t>Each HEI partner for each of the 2 Math topics should define: </a:t>
            </a:r>
          </a:p>
          <a:p>
            <a:pPr marL="715963" lvl="1" indent="-342900" algn="l" eaLnBrk="1" fontAlgn="auto" hangingPunct="1">
              <a:spcAft>
                <a:spcPts val="0"/>
              </a:spcAft>
              <a:buFont typeface="Arial" charset="0"/>
              <a:buChar char="−"/>
              <a:defRPr/>
            </a:pPr>
            <a:r>
              <a:rPr lang="en-US" altLang="it-IT" sz="1800" dirty="0" smtClean="0"/>
              <a:t>40 questions/answer for the Student Need Assessment Tool</a:t>
            </a:r>
          </a:p>
          <a:p>
            <a:pPr marL="715963" lvl="1" indent="-342900" algn="l" eaLnBrk="1" fontAlgn="auto" hangingPunct="1">
              <a:spcAft>
                <a:spcPts val="0"/>
              </a:spcAft>
              <a:buFont typeface="Arial" charset="0"/>
              <a:buChar char="−"/>
              <a:defRPr/>
            </a:pPr>
            <a:r>
              <a:rPr lang="en-US" altLang="it-IT" sz="1800" dirty="0" smtClean="0"/>
              <a:t>20 questions/answer for the Student Assessment Tool</a:t>
            </a:r>
          </a:p>
          <a:p>
            <a:pPr marL="1163638" lvl="1" indent="-342900" algn="l" eaLnBrk="1" fontAlgn="auto" hangingPunct="1">
              <a:spcAft>
                <a:spcPts val="0"/>
              </a:spcAft>
              <a:buFont typeface="Arial" charset="0"/>
              <a:buChar char="−"/>
              <a:defRPr/>
            </a:pPr>
            <a:endParaRPr lang="it-IT" altLang="it-IT" sz="2000" dirty="0" smtClean="0"/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2100" dirty="0" err="1" smtClean="0"/>
              <a:t>EuroED</a:t>
            </a:r>
            <a:r>
              <a:rPr lang="en-GB" altLang="it-IT" sz="2100" dirty="0" smtClean="0"/>
              <a:t> will give technical support to </a:t>
            </a:r>
            <a:r>
              <a:rPr lang="en-GB" altLang="it-IT" sz="2100" dirty="0" err="1" smtClean="0"/>
              <a:t>TUIasi</a:t>
            </a:r>
            <a:endParaRPr lang="en-GB" altLang="it-IT" sz="2100" dirty="0" smtClean="0"/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it-IT" sz="2100" dirty="0" smtClean="0"/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2100" dirty="0" smtClean="0"/>
              <a:t>Each </a:t>
            </a:r>
            <a:r>
              <a:rPr lang="en-GB" altLang="it-IT" sz="2100" dirty="0"/>
              <a:t>HEI partner should review questions/answers for at least 3 Math topics</a:t>
            </a:r>
            <a:endParaRPr lang="en-US" altLang="it-IT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3603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4/12</a:t>
            </a:r>
            <a:endParaRPr lang="it-IT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628775"/>
            <a:ext cx="4968875" cy="4176713"/>
          </a:xfrm>
        </p:spPr>
        <p:txBody>
          <a:bodyPr rtlCol="0">
            <a:normAutofit fontScale="92500" lnSpcReduction="20000"/>
          </a:bodyPr>
          <a:lstStyle/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t-IT" altLang="it-IT" sz="1800" dirty="0" smtClean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altLang="it-IT" sz="1800" dirty="0" smtClean="0"/>
              <a:t>Manipulation </a:t>
            </a:r>
            <a:r>
              <a:rPr lang="en-GB" altLang="it-IT" sz="1800" dirty="0"/>
              <a:t>of algebraic expressions </a:t>
            </a:r>
            <a:r>
              <a:rPr lang="en-GB" sz="1800" dirty="0"/>
              <a:t> (LIT)</a:t>
            </a:r>
            <a:endParaRPr lang="en-GB" altLang="it-IT" sz="1800" dirty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altLang="it-IT" sz="1800" dirty="0" smtClean="0"/>
              <a:t>Trigonometric </a:t>
            </a:r>
            <a:r>
              <a:rPr lang="en-GB" altLang="it-IT" sz="1800" dirty="0"/>
              <a:t>functions</a:t>
            </a:r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altLang="it-IT" sz="1800" dirty="0" smtClean="0"/>
              <a:t>Real </a:t>
            </a:r>
            <a:r>
              <a:rPr lang="en-GB" altLang="it-IT" sz="1800" dirty="0"/>
              <a:t>Functions of a single </a:t>
            </a:r>
            <a:r>
              <a:rPr lang="en-GB" altLang="it-IT" sz="1800" dirty="0" smtClean="0"/>
              <a:t>variable (</a:t>
            </a:r>
            <a:r>
              <a:rPr lang="en-GB" altLang="it-IT" sz="1800" dirty="0" err="1" smtClean="0"/>
              <a:t>UniGenova</a:t>
            </a:r>
            <a:r>
              <a:rPr lang="en-GB" altLang="it-IT" sz="1800" dirty="0" smtClean="0"/>
              <a:t>)</a:t>
            </a:r>
            <a:endParaRPr lang="en-GB" altLang="it-IT" sz="1800" dirty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altLang="it-IT" sz="1800" dirty="0" smtClean="0"/>
              <a:t>Differentiation </a:t>
            </a:r>
            <a:endParaRPr lang="en-GB" altLang="it-IT" sz="1800" dirty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altLang="it-IT" sz="1800" dirty="0" smtClean="0"/>
              <a:t>Integration (IPB)</a:t>
            </a:r>
            <a:endParaRPr lang="en-GB" altLang="it-IT" sz="1800" dirty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altLang="it-IT" sz="1800" dirty="0" smtClean="0"/>
              <a:t>Matrix </a:t>
            </a:r>
            <a:r>
              <a:rPr lang="en-GB" altLang="it-IT" sz="1800" dirty="0"/>
              <a:t>and </a:t>
            </a:r>
            <a:r>
              <a:rPr lang="en-GB" altLang="it-IT" sz="1800" dirty="0" err="1" smtClean="0"/>
              <a:t>determinats</a:t>
            </a:r>
            <a:r>
              <a:rPr lang="en-GB" altLang="it-IT" sz="1800" dirty="0" smtClean="0"/>
              <a:t> (KTU)</a:t>
            </a:r>
            <a:endParaRPr lang="en-GB" altLang="it-IT" sz="1800" dirty="0"/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altLang="it-IT" sz="1800" dirty="0" smtClean="0"/>
              <a:t>Geometrical </a:t>
            </a:r>
            <a:r>
              <a:rPr lang="en-GB" altLang="it-IT" sz="1800" dirty="0"/>
              <a:t>interpretation</a:t>
            </a:r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altLang="it-IT" sz="1800" dirty="0" err="1" smtClean="0"/>
              <a:t>EigenValues</a:t>
            </a:r>
            <a:r>
              <a:rPr lang="en-GB" altLang="it-IT" sz="1800" dirty="0" smtClean="0"/>
              <a:t> </a:t>
            </a:r>
            <a:r>
              <a:rPr lang="en-GB" altLang="it-IT" sz="1800" dirty="0"/>
              <a:t>and </a:t>
            </a:r>
            <a:r>
              <a:rPr lang="en-GB" altLang="it-IT" sz="1800" dirty="0" err="1"/>
              <a:t>EigenVectores</a:t>
            </a:r>
            <a:endParaRPr lang="en-GB" altLang="it-IT" sz="1800" dirty="0"/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GB" sz="1800" dirty="0"/>
              <a:t>Linear </a:t>
            </a:r>
            <a:r>
              <a:rPr lang="en-GB" sz="1800" dirty="0" smtClean="0"/>
              <a:t>systems </a:t>
            </a:r>
            <a:r>
              <a:rPr lang="en-GB" altLang="it-IT" sz="1800" dirty="0"/>
              <a:t> (</a:t>
            </a:r>
            <a:r>
              <a:rPr lang="en-GB" altLang="it-IT" sz="1800" dirty="0" err="1"/>
              <a:t>UniGenova</a:t>
            </a:r>
            <a:r>
              <a:rPr lang="en-GB" altLang="it-IT" sz="1800" dirty="0"/>
              <a:t>)</a:t>
            </a:r>
            <a:endParaRPr lang="it-IT" sz="1800" dirty="0"/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GB" sz="1800" dirty="0"/>
              <a:t>Complex Numbers</a:t>
            </a:r>
            <a:endParaRPr lang="it-IT" sz="1800" dirty="0"/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GB" sz="1800" dirty="0" smtClean="0"/>
              <a:t>Graphs (LIT)</a:t>
            </a:r>
            <a:endParaRPr lang="it-IT" sz="1800" dirty="0"/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GB" sz="1800" dirty="0" smtClean="0"/>
              <a:t>Optimization</a:t>
            </a:r>
            <a:r>
              <a:rPr lang="en-GB" altLang="it-IT" sz="1800" dirty="0" smtClean="0"/>
              <a:t> </a:t>
            </a:r>
            <a:r>
              <a:rPr lang="en-GB" altLang="it-IT" sz="1800" dirty="0"/>
              <a:t>(IPB)</a:t>
            </a:r>
            <a:endParaRPr lang="it-IT" sz="1800" dirty="0"/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GB" sz="1800" dirty="0"/>
              <a:t>Limits and sequences</a:t>
            </a:r>
            <a:endParaRPr lang="it-IT" sz="1800" dirty="0"/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GB" sz="1800" dirty="0" smtClean="0"/>
              <a:t>Statistics</a:t>
            </a:r>
            <a:r>
              <a:rPr lang="en-GB" altLang="it-IT" sz="1800" dirty="0"/>
              <a:t> (KTU)</a:t>
            </a:r>
            <a:endParaRPr lang="it-IT" sz="1800" dirty="0"/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GB" sz="1800" dirty="0"/>
              <a:t>Real Functions of several </a:t>
            </a:r>
            <a:r>
              <a:rPr lang="en-GB" sz="1800" dirty="0" smtClean="0"/>
              <a:t>variables (</a:t>
            </a:r>
            <a:r>
              <a:rPr lang="en-GB" sz="1800" dirty="0" err="1" smtClean="0"/>
              <a:t>TUIasi</a:t>
            </a:r>
            <a:r>
              <a:rPr lang="en-GB" sz="1800" dirty="0" smtClean="0"/>
              <a:t>)</a:t>
            </a:r>
            <a:endParaRPr lang="it-IT" sz="1800" dirty="0"/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GB" sz="1800" dirty="0"/>
              <a:t>Differential </a:t>
            </a:r>
            <a:r>
              <a:rPr lang="en-GB" sz="1800" dirty="0" smtClean="0"/>
              <a:t>equations</a:t>
            </a:r>
            <a:r>
              <a:rPr lang="en-GB" sz="1800" dirty="0"/>
              <a:t> (</a:t>
            </a:r>
            <a:r>
              <a:rPr lang="en-GB" sz="1800" dirty="0" err="1"/>
              <a:t>TUIasi</a:t>
            </a:r>
            <a:r>
              <a:rPr lang="en-GB" sz="1800" dirty="0"/>
              <a:t>)</a:t>
            </a:r>
            <a:endParaRPr lang="en-GB" altLang="it-IT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11188" y="1196975"/>
            <a:ext cx="35147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2800" dirty="0">
                <a:solidFill>
                  <a:srgbClr val="0000CC"/>
                </a:solidFill>
                <a:latin typeface="Calibri"/>
                <a:ea typeface="+mj-ea"/>
                <a:cs typeface="+mj-cs"/>
              </a:rPr>
              <a:t>First Proposal of Topics</a:t>
            </a:r>
            <a:endParaRPr lang="it-IT" sz="1400" dirty="0"/>
          </a:p>
        </p:txBody>
      </p:sp>
      <p:sp>
        <p:nvSpPr>
          <p:cNvPr id="6" name="Rectangle 5"/>
          <p:cNvSpPr/>
          <p:nvPr/>
        </p:nvSpPr>
        <p:spPr>
          <a:xfrm>
            <a:off x="5326063" y="1196975"/>
            <a:ext cx="2125662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2800" dirty="0">
                <a:solidFill>
                  <a:srgbClr val="0000CC"/>
                </a:solidFill>
                <a:latin typeface="Calibri"/>
                <a:ea typeface="+mj-ea"/>
                <a:cs typeface="+mj-cs"/>
              </a:rPr>
              <a:t>Web Services</a:t>
            </a:r>
            <a:endParaRPr lang="it-IT" sz="1400" dirty="0"/>
          </a:p>
        </p:txBody>
      </p:sp>
      <p:sp>
        <p:nvSpPr>
          <p:cNvPr id="27654" name="Rectangle 3"/>
          <p:cNvSpPr txBox="1">
            <a:spLocks noChangeArrowheads="1"/>
          </p:cNvSpPr>
          <p:nvPr/>
        </p:nvSpPr>
        <p:spPr bwMode="auto">
          <a:xfrm>
            <a:off x="5292725" y="1781175"/>
            <a:ext cx="30956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it-IT" altLang="it-IT" sz="1800"/>
              <a:t>MathJax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it-IT" altLang="it-IT" sz="1800" u="sng">
                <a:solidFill>
                  <a:srgbClr val="898989"/>
                </a:solidFill>
                <a:hlinkClick r:id="rId3"/>
              </a:rPr>
              <a:t>https://www.mathjax.org/</a:t>
            </a:r>
            <a:endParaRPr lang="it-IT" altLang="it-IT" sz="1800" u="sng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it-IT" altLang="it-IT" sz="1800" u="sng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it-IT" altLang="it-IT" sz="1800"/>
              <a:t>Guppy</a:t>
            </a:r>
            <a:endParaRPr lang="it-IT" altLang="it-IT" sz="1800">
              <a:hlinkClick r:id="rId4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it-IT" altLang="it-IT" sz="1800">
                <a:solidFill>
                  <a:srgbClr val="898989"/>
                </a:solidFill>
                <a:hlinkClick r:id="rId4"/>
              </a:rPr>
              <a:t>https://guppy.js.org/site/</a:t>
            </a:r>
            <a:endParaRPr lang="it-IT" altLang="it-IT" sz="180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it-IT" altLang="it-IT" sz="18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8/12</a:t>
            </a:r>
            <a:r>
              <a:rPr lang="en-US" sz="2400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Current Results/</a:t>
            </a:r>
            <a:r>
              <a:rPr lang="it-IT" dirty="0"/>
              <a:t>Self </a:t>
            </a:r>
            <a:r>
              <a:rPr lang="it-IT" dirty="0" smtClean="0"/>
              <a:t>Assessment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4681"/>
              </p:ext>
            </p:extLst>
          </p:nvPr>
        </p:nvGraphicFramePr>
        <p:xfrm>
          <a:off x="2628900" y="2381250"/>
          <a:ext cx="3671889" cy="2847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</a:tblGrid>
              <a:tr h="4972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Partner 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 be evaluated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Approved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IE_LIT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102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IT_UniGenova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80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97165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LT_KTU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80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PT_IPB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727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RO_UniIasi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114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1103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1557338"/>
            <a:ext cx="7772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Uploaded Questions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9/12</a:t>
            </a:r>
            <a:r>
              <a:rPr lang="en-US" sz="2400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Current Results/Self Assessment</a:t>
            </a:r>
            <a:endParaRPr lang="it-IT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89566"/>
              </p:ext>
            </p:extLst>
          </p:nvPr>
        </p:nvGraphicFramePr>
        <p:xfrm>
          <a:off x="647700" y="1556792"/>
          <a:ext cx="8027987" cy="482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927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Topic/Subtopic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submitted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approved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reviewed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to be reviewed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Analytical Geometry (IPB) 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it-IT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kumimoji="0" lang="it-IT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(UniGe)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Complex Numbers (IPB)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43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41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it-IT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43 </a:t>
                      </a:r>
                      <a:r>
                        <a:rPr kumimoji="0" lang="it-IT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(UniGe)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Differential equations (TUIasi) 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42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41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42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(IPB)</a:t>
                      </a:r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Differentiation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Derivatives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(LIT) </a:t>
                      </a: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47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47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(IPB)</a:t>
                      </a:r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497205">
                <a:tc>
                  <a:txBody>
                    <a:bodyPr/>
                    <a:lstStyle/>
                    <a:p>
                      <a:pPr marL="1778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Implicit Differentiation and Chain Rule (IPB)</a:t>
                      </a:r>
                      <a:endParaRPr lang="it-IT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Partial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differentiation (IPB) </a:t>
                      </a: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68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 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(IPB)</a:t>
                      </a:r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Fundamental Mathematics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Elementary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Geometry (IPB) </a:t>
                      </a: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48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47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it-IT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(LIT)</a:t>
                      </a:r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97204">
                <a:tc>
                  <a:txBody>
                    <a:bodyPr/>
                    <a:lstStyle/>
                    <a:p>
                      <a:pPr marL="177800" indent="-177800" algn="l" rtl="0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Expressions and Equations (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LIT)</a:t>
                      </a: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(IPB)</a:t>
                      </a: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Graphs Theory (IPB) 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48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r>
                        <a:rPr kumimoji="0" lang="it-IT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(TUIasi)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9/12</a:t>
            </a:r>
            <a:r>
              <a:rPr lang="en-US" sz="2400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Current Results/Self Assessment</a:t>
            </a:r>
            <a:endParaRPr lang="it-IT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7700" y="1412875"/>
          <a:ext cx="8027987" cy="483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927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</a:tblGrid>
              <a:tr h="49740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Topic/Subtopic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submitted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approved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reviewed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to be reviewed</a:t>
                      </a:r>
                    </a:p>
                  </a:txBody>
                  <a:tcPr marL="9525" marR="9525" marT="9528" marB="0" anchor="ctr"/>
                </a:tc>
                <a:extLst>
                  <a:ext uri="{0D108BD9-81ED-4DB2-BD59-A6C34878D82A}"/>
                </a:extLst>
              </a:tr>
              <a:tr h="37095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Integration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6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950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Double Integration (IPB) </a:t>
                      </a: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r>
                        <a:rPr kumimoji="0" lang="it-IT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(IPB)</a:t>
                      </a:r>
                      <a:endParaRPr lang="it-IT" sz="1800" dirty="0"/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950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Integration Techniques (IPB) </a:t>
                      </a: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42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41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it-IT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r>
                        <a:rPr kumimoji="0" lang="it-IT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(KTU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</a:tr>
              <a:tr h="37095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   </a:t>
                      </a:r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Definite Integrals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(IPB) 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44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44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it-IT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44 </a:t>
                      </a:r>
                      <a:r>
                        <a:rPr kumimoji="0" lang="it-IT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(IPB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95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Linear Algebra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26" marR="9526" marT="9526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526" marR="9526" marT="9526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526" marR="9526" marT="9526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526" marR="9526" marT="9526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497403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Eigenvalues and Eigenvectors (IPB) </a:t>
                      </a: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kumimoji="0" lang="it-IT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(IPB)</a:t>
                      </a:r>
                      <a:endParaRPr kumimoji="0" lang="it-IT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950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systems (UniGenova) </a:t>
                      </a: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it-I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r>
                        <a:rPr kumimoji="0" lang="it-IT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(IPB)</a:t>
                      </a: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8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950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Transformations (IPB) </a:t>
                      </a: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kumimoji="0" lang="it-IT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(TUIasi)</a:t>
                      </a:r>
                      <a:endParaRPr lang="it-IT" sz="1800" dirty="0"/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97405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Matrices and Determinants (KTU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41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(LIT)</a:t>
                      </a:r>
                      <a:endParaRPr lang="it-IT" sz="1800" dirty="0"/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950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Vector Spaces (IPB) </a:t>
                      </a: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(UniGE)</a:t>
                      </a:r>
                      <a:endParaRPr lang="it-IT" sz="1800" dirty="0"/>
                    </a:p>
                  </a:txBody>
                  <a:tcPr marL="9526" marR="9526" marT="952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95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Numerical Methods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(IPB) 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gradFill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35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gradFill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35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gradFill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35</a:t>
                      </a: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(IPB)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>
                    <a:gradFill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526" marR="9526" marT="9526" marB="0" anchor="ctr">
                    <a:gradFill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762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10/12</a:t>
            </a:r>
            <a:r>
              <a:rPr lang="en-US" sz="2400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Current Results/Self Assessment</a:t>
            </a:r>
            <a:endParaRPr lang="it-IT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868"/>
              </p:ext>
            </p:extLst>
          </p:nvPr>
        </p:nvGraphicFramePr>
        <p:xfrm>
          <a:off x="971550" y="1412875"/>
          <a:ext cx="7380288" cy="5339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732">
                  <a:extLst>
                    <a:ext uri="{9D8B030D-6E8A-4147-A177-3AD203B41FA5}"/>
                  </a:extLst>
                </a:gridCol>
                <a:gridCol w="1180889">
                  <a:extLst>
                    <a:ext uri="{9D8B030D-6E8A-4147-A177-3AD203B41FA5}"/>
                  </a:extLst>
                </a:gridCol>
                <a:gridCol w="1180889">
                  <a:extLst>
                    <a:ext uri="{9D8B030D-6E8A-4147-A177-3AD203B41FA5}"/>
                  </a:extLst>
                </a:gridCol>
                <a:gridCol w="1180889">
                  <a:extLst>
                    <a:ext uri="{9D8B030D-6E8A-4147-A177-3AD203B41FA5}"/>
                  </a:extLst>
                </a:gridCol>
                <a:gridCol w="1180889">
                  <a:extLst>
                    <a:ext uri="{9D8B030D-6E8A-4147-A177-3AD203B41FA5}"/>
                  </a:extLst>
                </a:gridCol>
              </a:tblGrid>
              <a:tr h="4972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Topic/Subtopic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submitted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approved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Questions reviewed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to be reviewed</a:t>
                      </a:r>
                    </a:p>
                  </a:txBody>
                  <a:tcPr marL="9525" marR="9525" marT="9523" marB="0" anchor="ctr"/>
                </a:tc>
                <a:extLst>
                  <a:ext uri="{0D108BD9-81ED-4DB2-BD59-A6C34878D82A}"/>
                </a:extLst>
              </a:tr>
              <a:tr h="370747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Optimization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747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 Optimization (IPB)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47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47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(TUIasi)</a:t>
                      </a:r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97272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NonLinear Optimization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(TUIasci + IPB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it-IT" sz="1600" b="1" i="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47</a:t>
                      </a: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47</a:t>
                      </a:r>
                      <a:r>
                        <a:rPr lang="it-IT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(TUIasi, LIT)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747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Probability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46</a:t>
                      </a:r>
                      <a:r>
                        <a:rPr lang="it-IT" sz="16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it-IT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(KTU)</a:t>
                      </a: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497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Real functions of single variables (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UniGe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497225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Domain, Image and Graphics</a:t>
                      </a:r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noProof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(KTU)</a:t>
                      </a:r>
                      <a:endParaRPr lang="it-IT" sz="1800" dirty="0" smtClean="0"/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/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Limits and Continuity</a:t>
                      </a:r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(KTU)</a:t>
                      </a:r>
                      <a:endParaRPr lang="it-IT" sz="1800" dirty="0" smtClean="0"/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/>
                    </a:p>
                  </a:txBody>
                  <a:tcPr marL="9526" marR="9526" marT="9519" marB="0" anchor="ctr">
                    <a:solidFill>
                      <a:schemeClr val="bg1"/>
                    </a:solidFill>
                  </a:tcPr>
                </a:tc>
              </a:tr>
              <a:tr h="49727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 functions of several variables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TUIasi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</a:t>
                      </a: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497272">
                <a:tc>
                  <a:txBody>
                    <a:bodyPr/>
                    <a:lstStyle/>
                    <a:p>
                      <a:pPr marL="1778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Limits, 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Continuity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Domain and Image </a:t>
                      </a:r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(TUIasci + IPB)</a:t>
                      </a:r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6" marR="9526" marT="95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54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it-IT" sz="1200" b="0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54</a:t>
                      </a: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(LIT)</a:t>
                      </a:r>
                      <a:endParaRPr lang="it-IT" sz="1200" dirty="0"/>
                    </a:p>
                  </a:txBody>
                  <a:tcPr marL="9526" marR="9526" marT="95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 smtClean="0"/>
                    </a:p>
                  </a:txBody>
                  <a:tcPr marL="9526" marR="9526" marT="9521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747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Statistics (KTU) </a:t>
                      </a: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41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(IPB)</a:t>
                      </a:r>
                      <a:endParaRPr lang="it-IT" sz="1800" dirty="0"/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5297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 Theory (IPB)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kumimoji="0" lang="it-IT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(IPB)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8/12</a:t>
            </a:r>
            <a:r>
              <a:rPr lang="en-US" sz="2400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Current Results/Final Assessment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94674"/>
              </p:ext>
            </p:extLst>
          </p:nvPr>
        </p:nvGraphicFramePr>
        <p:xfrm>
          <a:off x="2124075" y="2381250"/>
          <a:ext cx="4895852" cy="2847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</a:tblGrid>
              <a:tr h="4972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Partner 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 be evaluated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Approved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Submitted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IE_LIT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IT_UniGenova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97165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LT_KTU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PT_IPB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290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290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RO_UniIasi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67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67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486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486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1557338"/>
            <a:ext cx="7772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Uploaded Questions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20713"/>
            <a:ext cx="7772400" cy="1470025"/>
          </a:xfrm>
        </p:spPr>
        <p:txBody>
          <a:bodyPr/>
          <a:lstStyle/>
          <a:p>
            <a:pPr eaLnBrk="1" hangingPunct="1"/>
            <a:r>
              <a:rPr lang="it-IT" altLang="it-IT" smtClean="0"/>
              <a:t>Funding Programme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8263" y="3933825"/>
            <a:ext cx="6400800" cy="1752600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European Commission funded through the Portuguese National Agency the </a:t>
            </a:r>
            <a:r>
              <a:rPr lang="en-US" altLang="it-IT" sz="2400" dirty="0" err="1" smtClean="0"/>
              <a:t>MathE</a:t>
            </a:r>
            <a:r>
              <a:rPr lang="en-US" altLang="it-IT" sz="2400" dirty="0" smtClean="0"/>
              <a:t> project in the framework of the Erasmus+ Programme – Strategic Partnerships for Higher Education Action.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it-IT" sz="2400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Project number: </a:t>
            </a:r>
            <a:r>
              <a:rPr lang="en-US" sz="2400" dirty="0" smtClean="0"/>
              <a:t>2018-1-PT01-KA203-047361</a:t>
            </a:r>
            <a:endParaRPr lang="it-IT" altLang="it-IT" sz="2400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7"/>
          <a:stretch>
            <a:fillRect/>
          </a:stretch>
        </p:blipFill>
        <p:spPr bwMode="auto">
          <a:xfrm>
            <a:off x="971550" y="2060575"/>
            <a:ext cx="72009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9/12</a:t>
            </a:r>
            <a:r>
              <a:rPr lang="en-US" sz="2400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Current Results/Final </a:t>
            </a:r>
            <a:r>
              <a:rPr lang="it-IT" dirty="0" smtClean="0"/>
              <a:t>Assessment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8484"/>
              </p:ext>
            </p:extLst>
          </p:nvPr>
        </p:nvGraphicFramePr>
        <p:xfrm>
          <a:off x="647700" y="1700213"/>
          <a:ext cx="8027987" cy="482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927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Topic/Subtopic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submitted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approved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reviewed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to be reviewed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Analytical Geometry (IPB) 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</a:t>
                      </a:r>
                      <a:r>
                        <a:rPr kumimoji="0" lang="it-IT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(UniGe)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Complex Numbers (IPB)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it-IT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(UniGe)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Differential equations (TUIasi) 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(IPB)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Differentiation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Derivatives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(LIT) </a:t>
                      </a: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r>
                        <a:rPr lang="it-IT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(IPB)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497205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Implicit Differentiation and Chain Rule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(IPB)</a:t>
                      </a: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Partial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differentiation (IPB) </a:t>
                      </a: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  <a:r>
                        <a:rPr lang="it-IT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(IPB)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Fundamental Mathematics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/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Elementary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Geometry (IPB) </a:t>
                      </a: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(LIT)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97204">
                <a:tc>
                  <a:txBody>
                    <a:bodyPr/>
                    <a:lstStyle/>
                    <a:p>
                      <a:pPr marL="177800" indent="-177800" algn="l" rtl="0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Expressions and Equations (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LIT)</a:t>
                      </a: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(IPB)</a:t>
                      </a: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0" i="0" u="none" strike="noStrike" kern="1200" noProof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Graphs Theory (IPB) 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21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21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(TUIasi)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9/12</a:t>
            </a:r>
            <a:r>
              <a:rPr lang="en-US" sz="2400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Current Results/Final </a:t>
            </a:r>
            <a:r>
              <a:rPr lang="it-IT" dirty="0" smtClean="0"/>
              <a:t>Assessment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7700" y="1628775"/>
          <a:ext cx="8027987" cy="470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927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  <a:gridCol w="1284515">
                  <a:extLst>
                    <a:ext uri="{9D8B030D-6E8A-4147-A177-3AD203B41FA5}"/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Topic/Subtopic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submitted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approved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reviewed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to be reviewed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/>
                </a:extLst>
              </a:tr>
              <a:tr h="370777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Integration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777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Double Integration (IPB) </a:t>
                      </a: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(IPB)</a:t>
                      </a:r>
                      <a:endParaRPr lang="it-IT" sz="1800" dirty="0"/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777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Integration Techniques (IPB) </a:t>
                      </a: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it-IT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(KTU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</a:tr>
              <a:tr h="370777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Definite Integrals (IPB)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it-IT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(IPB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777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Linear Algebra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497203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Eigenvalues and Eigenvectors (IPB) </a:t>
                      </a: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(IPB)</a:t>
                      </a:r>
                      <a:endParaRPr kumimoji="0" lang="it-IT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777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systems (UniGenova) </a:t>
                      </a: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(IPB)</a:t>
                      </a: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777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Transformations (IPB) </a:t>
                      </a: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(TUIasi)</a:t>
                      </a:r>
                      <a:endParaRPr lang="it-IT" sz="1800" dirty="0"/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777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Matrix and determinants (KTU)</a:t>
                      </a: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it-IT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(LIT)</a:t>
                      </a:r>
                      <a:endParaRPr lang="it-IT" sz="1800" dirty="0"/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777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Vector Spaces (IPB) </a:t>
                      </a: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21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21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(UniGE)</a:t>
                      </a:r>
                      <a:endParaRPr lang="it-IT" sz="1800" dirty="0"/>
                    </a:p>
                  </a:txBody>
                  <a:tcPr marL="9526" marR="9526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777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Probability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(KTU)</a:t>
                      </a:r>
                    </a:p>
                  </a:txBody>
                  <a:tcPr marL="9526" marR="9526" marT="95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762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10/12</a:t>
            </a:r>
            <a:r>
              <a:rPr lang="en-US" sz="2400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Current Results/Final </a:t>
            </a:r>
            <a:r>
              <a:rPr lang="it-IT" dirty="0" smtClean="0"/>
              <a:t>Assessment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550" y="1412875"/>
          <a:ext cx="7380288" cy="533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732">
                  <a:extLst>
                    <a:ext uri="{9D8B030D-6E8A-4147-A177-3AD203B41FA5}"/>
                  </a:extLst>
                </a:gridCol>
                <a:gridCol w="1180889">
                  <a:extLst>
                    <a:ext uri="{9D8B030D-6E8A-4147-A177-3AD203B41FA5}"/>
                  </a:extLst>
                </a:gridCol>
                <a:gridCol w="1180889">
                  <a:extLst>
                    <a:ext uri="{9D8B030D-6E8A-4147-A177-3AD203B41FA5}"/>
                  </a:extLst>
                </a:gridCol>
                <a:gridCol w="1180889">
                  <a:extLst>
                    <a:ext uri="{9D8B030D-6E8A-4147-A177-3AD203B41FA5}"/>
                  </a:extLst>
                </a:gridCol>
                <a:gridCol w="1180889">
                  <a:extLst>
                    <a:ext uri="{9D8B030D-6E8A-4147-A177-3AD203B41FA5}"/>
                  </a:extLst>
                </a:gridCol>
              </a:tblGrid>
              <a:tr h="49736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Topic/Subtopic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submitted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approved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Questions reviewed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Questions to be reviewed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/>
                </a:extLst>
              </a:tr>
              <a:tr h="370816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Optimization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16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 Optimization (IPB)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noProof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(TUIasi)</a:t>
                      </a: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97365">
                <a:tc>
                  <a:txBody>
                    <a:bodyPr/>
                    <a:lstStyle/>
                    <a:p>
                      <a:pPr marL="1778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NonLinear Optimization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(TUIasci + IPB)</a:t>
                      </a:r>
                    </a:p>
                  </a:txBody>
                  <a:tcPr marL="9526" marR="9526" marT="952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it-IT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(TUIasi)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16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Probability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(KTU)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497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Real functions of single variables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497318">
                <a:tc>
                  <a:txBody>
                    <a:bodyPr/>
                    <a:lstStyle/>
                    <a:p>
                      <a:pPr marL="1778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Domain, Image and Graphics (UniGe) </a:t>
                      </a: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(KTU)</a:t>
                      </a:r>
                      <a:endParaRPr lang="it-IT" sz="1800" dirty="0" smtClean="0"/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97363">
                <a:tc>
                  <a:txBody>
                    <a:bodyPr/>
                    <a:lstStyle/>
                    <a:p>
                      <a:pPr marL="177800" indent="0"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Limits and Continuity (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UniGe) 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it-IT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(KTU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kumimoji="0" lang="it-IT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1" marB="0" anchor="ctr">
                    <a:solidFill>
                      <a:schemeClr val="bg1"/>
                    </a:solidFill>
                  </a:tcPr>
                </a:tc>
              </a:tr>
              <a:tr h="4973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 functions of several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200" b="0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497365">
                <a:tc>
                  <a:txBody>
                    <a:bodyPr/>
                    <a:lstStyle/>
                    <a:p>
                      <a:pPr marL="1778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Limits, Continuity, Domain and Image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(TUIasci + IPB)</a:t>
                      </a:r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it-IT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 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(LIT)</a:t>
                      </a:r>
                      <a:endParaRPr kumimoji="0" lang="it-IT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noFill/>
                  </a:tcPr>
                </a:tc>
                <a:extLst>
                  <a:ext uri="{0D108BD9-81ED-4DB2-BD59-A6C34878D82A}"/>
                </a:extLst>
              </a:tr>
              <a:tr h="370816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Set Theory (IPB)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kumimoji="0" lang="it-IT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(IPB)</a:t>
                      </a:r>
                      <a:endParaRPr lang="it-IT" sz="1800" dirty="0"/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/>
                </a:extLst>
              </a:tr>
              <a:tr h="370816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Statistics (KTU) </a:t>
                      </a: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kumimoji="0" lang="it-IT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(IPB)</a:t>
                      </a:r>
                      <a:endParaRPr lang="it-IT" sz="1800" dirty="0"/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gradFill flip="none" rotWithShape="1">
                      <a:gsLst>
                        <a:gs pos="0">
                          <a:srgbClr val="6699FF">
                            <a:tint val="66000"/>
                            <a:satMod val="160000"/>
                          </a:srgbClr>
                        </a:gs>
                        <a:gs pos="50000">
                          <a:srgbClr val="6699FF">
                            <a:tint val="44500"/>
                            <a:satMod val="160000"/>
                          </a:srgbClr>
                        </a:gs>
                        <a:gs pos="100000">
                          <a:srgbClr val="6699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IO1: </a:t>
            </a:r>
            <a:r>
              <a:rPr lang="en-US" sz="2400" dirty="0"/>
              <a:t>Student's Assessment Toolkit </a:t>
            </a:r>
            <a:r>
              <a:rPr lang="it-IT" sz="2400" dirty="0" smtClean="0"/>
              <a:t>12/12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1773238"/>
            <a:ext cx="6400800" cy="3743325"/>
          </a:xfrm>
        </p:spPr>
        <p:txBody>
          <a:bodyPr rtlCol="0">
            <a:normAutofit/>
          </a:bodyPr>
          <a:lstStyle/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6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it-IT" altLang="it-IT" sz="2400" b="1" dirty="0" smtClean="0">
                <a:solidFill>
                  <a:srgbClr val="00B050"/>
                </a:solidFill>
                <a:ea typeface="SimSun" pitchFamily="2" charset="-122"/>
              </a:rPr>
              <a:t>The Intellectual Output is completed</a:t>
            </a:r>
            <a:endParaRPr lang="it-IT" altLang="it-IT" sz="2400" b="1" dirty="0">
              <a:solidFill>
                <a:srgbClr val="00B050"/>
              </a:solidFill>
              <a:ea typeface="SimSun" pitchFamily="2" charset="-122"/>
            </a:endParaRPr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3600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/>
              <a:t>Intellectual Output </a:t>
            </a:r>
            <a:r>
              <a:rPr lang="en-US" dirty="0" smtClean="0"/>
              <a:t>2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/>
              <a:t>Online </a:t>
            </a:r>
            <a:r>
              <a:rPr lang="en-US" sz="4800" dirty="0" err="1" smtClean="0"/>
              <a:t>MathE</a:t>
            </a:r>
            <a:r>
              <a:rPr lang="en-US" sz="4800" dirty="0" smtClean="0"/>
              <a:t> Library </a:t>
            </a:r>
            <a:r>
              <a:rPr lang="en-US" sz="4800" dirty="0"/>
              <a:t>of Video Lessons and Teaching </a:t>
            </a:r>
            <a:r>
              <a:rPr lang="en-US" sz="4800" dirty="0" smtClean="0"/>
              <a:t>Materials</a:t>
            </a:r>
            <a:r>
              <a:rPr lang="it-IT" sz="6000" dirty="0" smtClean="0"/>
              <a:t/>
            </a:r>
            <a:br>
              <a:rPr lang="it-IT" sz="6000" dirty="0" smtClean="0"/>
            </a:br>
            <a:endParaRPr lang="it-IT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IO2: </a:t>
            </a:r>
            <a:r>
              <a:rPr lang="en-US" sz="2400" dirty="0"/>
              <a:t>Online Math Library of Video Lessons </a:t>
            </a:r>
            <a:r>
              <a:rPr lang="en-US" sz="2400" dirty="0" smtClean="0"/>
              <a:t>…. </a:t>
            </a:r>
            <a:r>
              <a:rPr lang="it-IT" sz="2400" dirty="0" smtClean="0"/>
              <a:t> 1/7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Actions to be Carried Out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00113" y="1773238"/>
          <a:ext cx="7127875" cy="25923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0651">
                  <a:extLst>
                    <a:ext uri="{9D8B030D-6E8A-4147-A177-3AD203B41FA5}"/>
                  </a:extLst>
                </a:gridCol>
                <a:gridCol w="2017224">
                  <a:extLst>
                    <a:ext uri="{9D8B030D-6E8A-4147-A177-3AD203B41FA5}"/>
                  </a:extLst>
                </a:gridCol>
              </a:tblGrid>
              <a:tr h="5184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IO2.1) 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Creation of all templates needed for carrying out the activities</a:t>
                      </a:r>
                      <a:endParaRPr lang="en-GB" sz="1600" b="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April 2019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 April 2019</a:t>
                      </a:r>
                    </a:p>
                  </a:txBody>
                  <a:tcPr marL="91426" marR="91426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51847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IO2.2) 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Identification and review of existing videos </a:t>
                      </a:r>
                      <a:endParaRPr lang="en-GB" sz="1600" b="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May 2019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 August 2019</a:t>
                      </a:r>
                    </a:p>
                  </a:txBody>
                  <a:tcPr marL="91426" marR="91426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51847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IO2.3) 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Production/adaptation of  video lessons</a:t>
                      </a:r>
                    </a:p>
                    <a:p>
                      <a:pPr marL="0" indent="0" algn="l">
                        <a:lnSpc>
                          <a:spcPct val="80000"/>
                        </a:lnSpc>
                        <a:buFontTx/>
                        <a:buNone/>
                      </a:pPr>
                      <a:endParaRPr lang="en-GB" sz="1600" b="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September 2019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 January 2020</a:t>
                      </a:r>
                    </a:p>
                  </a:txBody>
                  <a:tcPr marL="91426" marR="91426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51847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IO2.4) 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Production/adaptation of  teaching material</a:t>
                      </a:r>
                    </a:p>
                  </a:txBody>
                  <a:tcPr marL="91426" marR="91426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February 2020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 May 2020</a:t>
                      </a:r>
                    </a:p>
                  </a:txBody>
                  <a:tcPr marL="91426" marR="91426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5184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IO2.5) 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Review the proposed materials</a:t>
                      </a:r>
                      <a:endParaRPr lang="en-GB" sz="1600" b="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June 2020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 September 2020</a:t>
                      </a:r>
                    </a:p>
                  </a:txBody>
                  <a:tcPr marL="91426" marR="91426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200" dirty="0" smtClean="0"/>
              <a:t>IO2: </a:t>
            </a:r>
            <a:r>
              <a:rPr lang="en-US" sz="2200" dirty="0" smtClean="0"/>
              <a:t>Online Math Library of Video Lessons …. </a:t>
            </a:r>
            <a:r>
              <a:rPr lang="it-IT" sz="2200" dirty="0" smtClean="0"/>
              <a:t> 2/7 </a:t>
            </a: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 smtClean="0"/>
              <a:t>Templates and Tools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750" y="1844675"/>
            <a:ext cx="82804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GB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IO2.A – Existing Video Review</a:t>
            </a:r>
          </a:p>
          <a:p>
            <a:pPr>
              <a:lnSpc>
                <a:spcPct val="150000"/>
              </a:lnSpc>
              <a:defRPr/>
            </a:pPr>
            <a:r>
              <a:rPr lang="en-GB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IO2.B – Video Lessons</a:t>
            </a:r>
          </a:p>
          <a:p>
            <a:pPr>
              <a:lnSpc>
                <a:spcPct val="150000"/>
              </a:lnSpc>
              <a:defRPr/>
            </a:pP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IO2.C - </a:t>
            </a:r>
            <a:r>
              <a:rPr lang="en-US" altLang="it-IT" sz="20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Video_Begin</a:t>
            </a:r>
            <a:endParaRPr lang="en-US" altLang="it-IT" sz="2000" dirty="0" smtClean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IO2.D - </a:t>
            </a:r>
            <a:r>
              <a:rPr lang="en-US" altLang="it-IT" sz="20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Video_End</a:t>
            </a:r>
            <a:endParaRPr lang="en-US" altLang="it-IT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IO2.E </a:t>
            </a: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– Guidelines for YouTube </a:t>
            </a:r>
            <a:r>
              <a:rPr lang="en-US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Channel</a:t>
            </a:r>
          </a:p>
          <a:p>
            <a:pPr>
              <a:lnSpc>
                <a:spcPct val="150000"/>
              </a:lnSpc>
              <a:defRPr/>
            </a:pPr>
            <a:r>
              <a:rPr lang="en-GB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IO2.F </a:t>
            </a:r>
            <a:r>
              <a:rPr lang="en-GB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– Teaching </a:t>
            </a:r>
            <a:r>
              <a:rPr lang="en-GB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Material</a:t>
            </a:r>
            <a:endParaRPr lang="en-GB" altLang="it-IT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IO2: </a:t>
            </a:r>
            <a:r>
              <a:rPr lang="en-US" sz="2400" dirty="0"/>
              <a:t>Online Math Library of Video Lessons …. </a:t>
            </a:r>
            <a:r>
              <a:rPr lang="it-IT" sz="2400" dirty="0" smtClean="0"/>
              <a:t>3/7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Expected Results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1844675"/>
            <a:ext cx="6400800" cy="3240088"/>
          </a:xfrm>
        </p:spPr>
        <p:txBody>
          <a:bodyPr rtlCol="0">
            <a:normAutofit fontScale="92500" lnSpcReduction="20000"/>
          </a:bodyPr>
          <a:lstStyle/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it-IT" sz="1100" dirty="0" smtClean="0">
              <a:ea typeface="Calibri" pitchFamily="34" charset="0"/>
              <a:cs typeface="Arial" charset="0"/>
            </a:endParaRPr>
          </a:p>
          <a:p>
            <a:pPr marL="285750" indent="-285750" algn="l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 smtClean="0"/>
              <a:t>Identification and review, by HEIs, of 5 existing videos for each of the assigned topics or subtopics</a:t>
            </a:r>
          </a:p>
          <a:p>
            <a:pPr marL="285750" indent="-285750" algn="l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Production/adaptation, by HEIs*, of 5 video lessons for each of the 2 assigned topics</a:t>
            </a:r>
          </a:p>
          <a:p>
            <a:pPr marL="285750" indent="-285750" algn="l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Production/adaptation, by each partner, of 10 Teaching material (podcast, pdf, …) </a:t>
            </a:r>
            <a:r>
              <a:rPr lang="en-US" sz="1800" dirty="0"/>
              <a:t>for each of the 2 assigned </a:t>
            </a:r>
            <a:r>
              <a:rPr lang="en-US" sz="1800" dirty="0" smtClean="0"/>
              <a:t>topics</a:t>
            </a:r>
          </a:p>
          <a:p>
            <a:pPr algn="l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 smtClean="0"/>
              <a:t>*</a:t>
            </a:r>
            <a:r>
              <a:rPr lang="en-US" sz="1600" dirty="0" smtClean="0"/>
              <a:t> </a:t>
            </a:r>
            <a:r>
              <a:rPr lang="en-US" sz="1600" dirty="0" err="1" smtClean="0"/>
              <a:t>EuroED</a:t>
            </a:r>
            <a:r>
              <a:rPr lang="en-US" sz="1600" dirty="0" smtClean="0"/>
              <a:t> will take care of the video editing of the Romanian video lessons</a:t>
            </a:r>
            <a:endParaRPr lang="en-US" sz="1800" dirty="0" smtClean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t-IT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IO2: </a:t>
            </a:r>
            <a:r>
              <a:rPr lang="en-US" sz="2400" dirty="0"/>
              <a:t>Online Math Library of Video Lessons …. </a:t>
            </a:r>
            <a:r>
              <a:rPr lang="it-IT" sz="2400" dirty="0" smtClean="0"/>
              <a:t>4/7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Current Results/Video Reviews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26286"/>
              </p:ext>
            </p:extLst>
          </p:nvPr>
        </p:nvGraphicFramePr>
        <p:xfrm>
          <a:off x="2124075" y="2381250"/>
          <a:ext cx="4895852" cy="2847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</a:tblGrid>
              <a:tr h="4972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Partner 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 be evaluated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Approved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Submitted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IE_LIT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IT_UniGenova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97165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LT_KTU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PT_IPB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125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158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RO_UniIasi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168 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(50)</a:t>
                      </a:r>
                      <a:endParaRPr lang="it-IT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205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1557338"/>
            <a:ext cx="7772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Uploaded Reviews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IO2: </a:t>
            </a:r>
            <a:r>
              <a:rPr lang="en-US" sz="2400" dirty="0"/>
              <a:t>Online Math Library of Video Lessons …. </a:t>
            </a:r>
            <a:r>
              <a:rPr lang="it-IT" sz="2400" dirty="0" smtClean="0"/>
              <a:t>5/7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Current Results/Video Lessons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69675"/>
              </p:ext>
            </p:extLst>
          </p:nvPr>
        </p:nvGraphicFramePr>
        <p:xfrm>
          <a:off x="2124075" y="2381250"/>
          <a:ext cx="4895852" cy="2847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</a:tblGrid>
              <a:tr h="4972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Partner 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 be evaluated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Approved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Submitted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IE_LIT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IT_UniGenova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97165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LT_KTU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it-IT" sz="16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PT_IPB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it-IT" sz="16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RO_UniIasi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60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(50)</a:t>
                      </a:r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73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1557338"/>
            <a:ext cx="7772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Uploaded Video Lessons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/>
          <a:lstStyle/>
          <a:p>
            <a:pPr eaLnBrk="1" hangingPunct="1"/>
            <a:r>
              <a:rPr lang="it-IT" altLang="it-IT" smtClean="0"/>
              <a:t>Expected Results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1773238"/>
            <a:ext cx="6400800" cy="2519362"/>
          </a:xfrm>
        </p:spPr>
        <p:txBody>
          <a:bodyPr rtlCol="0">
            <a:normAutofit fontScale="92500" lnSpcReduction="10000"/>
          </a:bodyPr>
          <a:lstStyle/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dirty="0" smtClean="0">
                <a:ea typeface="SimSun" pitchFamily="2" charset="-122"/>
              </a:rPr>
              <a:t>	The main project tangible results are 3 intellectual outputs:</a:t>
            </a:r>
            <a:endParaRPr lang="en-GB" altLang="it-IT" sz="2000" dirty="0" smtClean="0"/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2000" dirty="0" smtClean="0"/>
          </a:p>
          <a:p>
            <a:pPr marL="819150" indent="-457200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Students’ Assessment Toolkit</a:t>
            </a:r>
          </a:p>
          <a:p>
            <a:pPr marL="819150" indent="-457200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000" dirty="0" smtClean="0"/>
              <a:t>Online Math Library of Video Lessons and Educational Material</a:t>
            </a:r>
          </a:p>
          <a:p>
            <a:pPr marL="819150" indent="-457200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 smtClean="0"/>
              <a:t>Teachers’ and Students’ Community of Practices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IO2: </a:t>
            </a:r>
            <a:r>
              <a:rPr lang="en-US" sz="2400" dirty="0"/>
              <a:t>Online Math Library of Video Lessons …. </a:t>
            </a:r>
            <a:r>
              <a:rPr lang="it-IT" sz="2400" dirty="0" smtClean="0"/>
              <a:t>6/7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Current Results/Teaching Resources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6490"/>
              </p:ext>
            </p:extLst>
          </p:nvPr>
        </p:nvGraphicFramePr>
        <p:xfrm>
          <a:off x="2124075" y="2381250"/>
          <a:ext cx="4895852" cy="2847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  <a:gridCol w="1223963">
                  <a:extLst>
                    <a:ext uri="{9D8B030D-6E8A-4147-A177-3AD203B41FA5}"/>
                  </a:extLst>
                </a:gridCol>
              </a:tblGrid>
              <a:tr h="49720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Partner 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 be evaluated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Approved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Submitted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IE_LIT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IT_UniGenova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97165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LT_KTU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PT_IPB</a:t>
                      </a: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119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140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RO_UniIasi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370722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198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(100)</a:t>
                      </a:r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225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1557338"/>
            <a:ext cx="7772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Uploaded Teaching Resources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IO2: </a:t>
            </a:r>
            <a:r>
              <a:rPr lang="en-US" sz="2400" dirty="0"/>
              <a:t>Online Math Library of Video Lessons …. </a:t>
            </a:r>
            <a:r>
              <a:rPr lang="it-IT" sz="2400" dirty="0" smtClean="0"/>
              <a:t>7/7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1773238"/>
            <a:ext cx="6400800" cy="3743325"/>
          </a:xfrm>
        </p:spPr>
        <p:txBody>
          <a:bodyPr rtlCol="0">
            <a:normAutofit/>
          </a:bodyPr>
          <a:lstStyle/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6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it-IT" altLang="it-IT" sz="2400" b="1" dirty="0" smtClean="0">
                <a:solidFill>
                  <a:srgbClr val="00B050"/>
                </a:solidFill>
                <a:ea typeface="SimSun" pitchFamily="2" charset="-122"/>
              </a:rPr>
              <a:t>The Intellectual Output is completed</a:t>
            </a:r>
            <a:endParaRPr lang="it-IT" altLang="it-IT" sz="2400" b="1" dirty="0">
              <a:solidFill>
                <a:srgbClr val="00B050"/>
              </a:solidFill>
              <a:ea typeface="SimSun" pitchFamily="2" charset="-122"/>
            </a:endParaRPr>
          </a:p>
          <a:p>
            <a:pPr marL="342900" indent="-342900"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3673475"/>
          </a:xfrm>
        </p:spPr>
        <p:txBody>
          <a:bodyPr/>
          <a:lstStyle/>
          <a:p>
            <a:pPr eaLnBrk="1" hangingPunct="1"/>
            <a:r>
              <a:rPr lang="it-IT" altLang="it-IT" smtClean="0"/>
              <a:t>Intellectual Output </a:t>
            </a:r>
            <a:r>
              <a:rPr lang="en-US" altLang="it-IT" smtClean="0"/>
              <a:t>3 </a:t>
            </a:r>
            <a:r>
              <a:rPr lang="en-US" altLang="it-IT" sz="6000" smtClean="0"/>
              <a:t/>
            </a:r>
            <a:br>
              <a:rPr lang="en-US" altLang="it-IT" sz="6000" smtClean="0"/>
            </a:br>
            <a:r>
              <a:rPr lang="en-US" altLang="it-IT" sz="6000" smtClean="0"/>
              <a:t/>
            </a:r>
            <a:br>
              <a:rPr lang="en-US" altLang="it-IT" sz="6000" smtClean="0"/>
            </a:br>
            <a:r>
              <a:rPr lang="en-US" altLang="it-IT" smtClean="0"/>
              <a:t>Community of Practice</a:t>
            </a:r>
            <a:r>
              <a:rPr lang="it-IT" altLang="it-IT" sz="6000" smtClean="0"/>
              <a:t/>
            </a:r>
            <a:br>
              <a:rPr lang="it-IT" altLang="it-IT" sz="6000" smtClean="0"/>
            </a:br>
            <a:endParaRPr lang="it-IT" altLang="it-IT" sz="6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95288" y="2636838"/>
            <a:ext cx="842486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en-GB" altLang="it-IT" sz="2000">
                <a:solidFill>
                  <a:schemeClr val="bg1"/>
                </a:solidFill>
                <a:latin typeface="Arial" charset="0"/>
              </a:rPr>
              <a:t>IO3.A –Table of contents</a:t>
            </a:r>
            <a:r>
              <a:rPr lang="it-IT" altLang="it-IT" sz="20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altLang="it-IT" sz="1600" i="1">
                <a:solidFill>
                  <a:schemeClr val="bg1"/>
                </a:solidFill>
                <a:latin typeface="Arial" charset="0"/>
              </a:rPr>
              <a:t>(To be developed)</a:t>
            </a:r>
            <a:endParaRPr lang="it-IT" altLang="it-IT" sz="2000" i="1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GB" altLang="it-IT" sz="2000">
                <a:solidFill>
                  <a:schemeClr val="bg1"/>
                </a:solidFill>
                <a:latin typeface="Arial" charset="0"/>
              </a:rPr>
              <a:t>IO3.B – Guidelines to create the publication contents </a:t>
            </a:r>
            <a:r>
              <a:rPr lang="en-GB" altLang="it-IT" sz="1600" i="1">
                <a:solidFill>
                  <a:schemeClr val="bg1"/>
                </a:solidFill>
                <a:latin typeface="Arial" charset="0"/>
              </a:rPr>
              <a:t>(To be developed)</a:t>
            </a:r>
            <a:endParaRPr lang="it-IT" altLang="it-IT" sz="1600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188" y="620713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IO3: </a:t>
            </a:r>
            <a:r>
              <a:rPr lang="en-US" sz="2400" dirty="0" smtClean="0"/>
              <a:t>Community of Practice … </a:t>
            </a:r>
            <a:r>
              <a:rPr lang="it-IT" sz="2400" dirty="0" smtClean="0"/>
              <a:t>1/7</a:t>
            </a:r>
            <a:br>
              <a:rPr lang="it-IT" sz="2400" dirty="0" smtClean="0"/>
            </a:br>
            <a:r>
              <a:rPr lang="it-IT" dirty="0" smtClean="0"/>
              <a:t>Activities</a:t>
            </a:r>
            <a:endParaRPr lang="it-IT" sz="4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86858"/>
              </p:ext>
            </p:extLst>
          </p:nvPr>
        </p:nvGraphicFramePr>
        <p:xfrm>
          <a:off x="1042988" y="1700213"/>
          <a:ext cx="7489825" cy="3860040"/>
        </p:xfrm>
        <a:graphic>
          <a:graphicData uri="http://schemas.openxmlformats.org/drawingml/2006/table">
            <a:tbl>
              <a:tblPr/>
              <a:tblGrid>
                <a:gridCol w="3384550"/>
                <a:gridCol w="4105275"/>
              </a:tblGrid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IO3.1) Creation of all templates needed for carrying out the activities</a:t>
                      </a:r>
                      <a:endParaRPr kumimoji="0" lang="it-IT" altLang="it-I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December 2020</a:t>
                      </a:r>
                      <a:endParaRPr kumimoji="0" lang="it-IT" altLang="it-I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 December 2020</a:t>
                      </a:r>
                      <a:endParaRPr kumimoji="0" lang="it-IT" altLang="it-I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IO3.2) Contribution to the community of practice from target groups</a:t>
                      </a:r>
                      <a:endParaRPr kumimoji="0" lang="it-IT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 January 2021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 June 2021</a:t>
                      </a:r>
                      <a:endParaRPr kumimoji="0" lang="it-IT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IO3.3) Contribution to the community of practice from target groups related to good practice</a:t>
                      </a:r>
                      <a:endParaRPr kumimoji="0" lang="it-IT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 January 2021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 </a:t>
                      </a: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June 2021</a:t>
                      </a:r>
                      <a:endParaRPr kumimoji="0" lang="it-IT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IO3.4) Production of the online guidebook of good practices</a:t>
                      </a:r>
                      <a:endParaRPr kumimoji="0" lang="it-IT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 March 2021</a:t>
                      </a:r>
                      <a:endParaRPr kumimoji="0" lang="it-IT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 </a:t>
                      </a: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June 2021</a:t>
                      </a:r>
                      <a:endParaRPr kumimoji="0" lang="it-IT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IO3.5) Review the online guidebook of good practices</a:t>
                      </a:r>
                      <a:endParaRPr kumimoji="0" lang="it-IT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May 2021</a:t>
                      </a:r>
                      <a:endParaRPr kumimoji="0" lang="it-IT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31 </a:t>
                      </a:r>
                      <a:r>
                        <a:rPr kumimoji="0" lang="en-GB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July 2021</a:t>
                      </a:r>
                      <a:endParaRPr kumimoji="0" lang="it-IT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395288" y="2636838"/>
            <a:ext cx="842486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en-GB" altLang="it-IT" sz="2000">
                <a:solidFill>
                  <a:schemeClr val="bg1"/>
                </a:solidFill>
                <a:latin typeface="Arial" charset="0"/>
              </a:rPr>
              <a:t>IO3.A –Table of contents</a:t>
            </a:r>
            <a:r>
              <a:rPr lang="it-IT" altLang="it-IT" sz="20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altLang="it-IT" sz="1600" i="1">
                <a:solidFill>
                  <a:schemeClr val="bg1"/>
                </a:solidFill>
                <a:latin typeface="Arial" charset="0"/>
              </a:rPr>
              <a:t>(To be developed)</a:t>
            </a:r>
            <a:endParaRPr lang="it-IT" altLang="it-IT" sz="2000" i="1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GB" altLang="it-IT" sz="2000">
                <a:solidFill>
                  <a:schemeClr val="bg1"/>
                </a:solidFill>
                <a:latin typeface="Arial" charset="0"/>
              </a:rPr>
              <a:t>IO3.B – Guidelines to create the publication contents </a:t>
            </a:r>
            <a:r>
              <a:rPr lang="en-GB" altLang="it-IT" sz="1600" i="1">
                <a:solidFill>
                  <a:schemeClr val="bg1"/>
                </a:solidFill>
                <a:latin typeface="Arial" charset="0"/>
              </a:rPr>
              <a:t>(To be developed)</a:t>
            </a:r>
            <a:endParaRPr lang="it-IT" altLang="it-IT" sz="1600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188" y="620713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IO3: </a:t>
            </a:r>
            <a:r>
              <a:rPr lang="en-US" sz="2400" dirty="0" smtClean="0"/>
              <a:t>Community of Practice … </a:t>
            </a:r>
            <a:r>
              <a:rPr lang="it-IT" sz="2400" dirty="0" smtClean="0"/>
              <a:t>2/7</a:t>
            </a:r>
            <a:br>
              <a:rPr lang="it-IT" sz="2400" dirty="0" smtClean="0"/>
            </a:br>
            <a:r>
              <a:rPr lang="it-IT" dirty="0" smtClean="0"/>
              <a:t>Templates and Tools</a:t>
            </a:r>
            <a:endParaRPr lang="it-IT" sz="40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750" y="1844675"/>
            <a:ext cx="82804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IO3.A - Community of Practice Guideline </a:t>
            </a:r>
            <a:endParaRPr lang="en-US" altLang="it-IT" sz="2000" dirty="0" smtClean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IO3.B - Community of Practice Admin </a:t>
            </a:r>
            <a:r>
              <a:rPr lang="en-US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Guideline</a:t>
            </a:r>
          </a:p>
          <a:p>
            <a:pPr>
              <a:lnSpc>
                <a:spcPct val="150000"/>
              </a:lnSpc>
              <a:defRPr/>
            </a:pPr>
            <a:r>
              <a:rPr lang="en-US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IO3.C – Good Practice form</a:t>
            </a:r>
          </a:p>
          <a:p>
            <a:pPr>
              <a:lnSpc>
                <a:spcPct val="150000"/>
              </a:lnSpc>
              <a:defRPr/>
            </a:pPr>
            <a:endParaRPr lang="en-US" altLang="it-IT" sz="2000" dirty="0" smtClean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IO3: </a:t>
            </a:r>
            <a:r>
              <a:rPr lang="en-US" sz="2400" dirty="0"/>
              <a:t>Community of Practice … </a:t>
            </a:r>
            <a:r>
              <a:rPr lang="en-US" sz="2400" dirty="0" smtClean="0"/>
              <a:t>3</a:t>
            </a:r>
            <a:r>
              <a:rPr lang="it-IT" sz="2400" dirty="0" smtClean="0"/>
              <a:t>/7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Expected Results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1752600"/>
          </a:xfrm>
        </p:spPr>
        <p:txBody>
          <a:bodyPr rtlCol="0">
            <a:normAutofit/>
          </a:bodyPr>
          <a:lstStyle/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it-IT" sz="2000" dirty="0" smtClean="0">
              <a:ea typeface="Calibri" pitchFamily="34" charset="0"/>
              <a:cs typeface="Arial" charset="0"/>
            </a:endParaRPr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it-IT" sz="2000" dirty="0" smtClean="0">
                <a:ea typeface="Calibri" pitchFamily="34" charset="0"/>
                <a:cs typeface="Arial" charset="0"/>
              </a:rPr>
              <a:t>Active Community of Practice</a:t>
            </a:r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it-IT" sz="2000" dirty="0" smtClean="0">
                <a:ea typeface="Calibri" pitchFamily="34" charset="0"/>
                <a:cs typeface="Arial" charset="0"/>
              </a:rPr>
              <a:t>Identification of good practices</a:t>
            </a:r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000" dirty="0" smtClean="0">
                <a:ea typeface="Calibri" pitchFamily="34" charset="0"/>
                <a:cs typeface="Arial" charset="0"/>
              </a:rPr>
              <a:t>Online guidebook of good practices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IO3: </a:t>
            </a:r>
            <a:r>
              <a:rPr lang="en-US" sz="2400" dirty="0"/>
              <a:t>Community of Practice … </a:t>
            </a:r>
            <a:r>
              <a:rPr lang="en-US" sz="2400" dirty="0" smtClean="0"/>
              <a:t>4/7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Current Results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181225"/>
            <a:ext cx="8424863" cy="1752600"/>
          </a:xfrm>
        </p:spPr>
        <p:txBody>
          <a:bodyPr rtlCol="0">
            <a:normAutofit lnSpcReduction="10000"/>
          </a:bodyPr>
          <a:lstStyle/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it-IT" sz="2000" dirty="0" smtClean="0">
              <a:ea typeface="Calibri" pitchFamily="34" charset="0"/>
              <a:cs typeface="Arial" charset="0"/>
            </a:endParaRPr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it-IT" sz="2000" dirty="0" smtClean="0">
                <a:ea typeface="Calibri" pitchFamily="34" charset="0"/>
                <a:cs typeface="Arial" charset="0"/>
              </a:rPr>
              <a:t>Students’ Community available at </a:t>
            </a:r>
            <a:r>
              <a:rPr lang="it-IT" sz="2000" u="sng" dirty="0">
                <a:hlinkClick r:id="rId3"/>
              </a:rPr>
              <a:t>https://student-mathe.pixel-online.org</a:t>
            </a:r>
            <a:endParaRPr lang="en-US" altLang="it-IT" sz="2000" dirty="0" smtClean="0">
              <a:ea typeface="Calibri" pitchFamily="34" charset="0"/>
              <a:cs typeface="Arial" charset="0"/>
            </a:endParaRPr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it-IT" sz="2000" dirty="0" smtClean="0">
                <a:ea typeface="Calibri" pitchFamily="34" charset="0"/>
                <a:cs typeface="Arial" charset="0"/>
              </a:rPr>
              <a:t>Lecturers’ Community </a:t>
            </a:r>
            <a:r>
              <a:rPr lang="en-US" altLang="it-IT" sz="2000" dirty="0">
                <a:ea typeface="Calibri" pitchFamily="34" charset="0"/>
                <a:cs typeface="Arial" charset="0"/>
              </a:rPr>
              <a:t>available at </a:t>
            </a:r>
            <a:r>
              <a:rPr lang="it-IT" sz="2000" u="sng" dirty="0">
                <a:hlinkClick r:id="rId4"/>
              </a:rPr>
              <a:t>https</a:t>
            </a:r>
            <a:r>
              <a:rPr lang="it-IT" sz="2000" u="sng" dirty="0" smtClean="0">
                <a:hlinkClick r:id="rId4"/>
              </a:rPr>
              <a:t>://teacher-mathe.pixel-online.org</a:t>
            </a:r>
            <a:endParaRPr lang="en-US" altLang="it-IT" sz="2000" dirty="0">
              <a:ea typeface="Calibri" pitchFamily="34" charset="0"/>
              <a:cs typeface="Arial" charset="0"/>
            </a:endParaRPr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000" dirty="0" smtClean="0">
                <a:ea typeface="Calibri" pitchFamily="34" charset="0"/>
                <a:cs typeface="Arial" charset="0"/>
              </a:rPr>
              <a:t>Both communities support insertions of math functions according to </a:t>
            </a:r>
            <a:r>
              <a:rPr lang="it-IT" sz="2000" u="sng" dirty="0">
                <a:hlinkClick r:id="rId5"/>
              </a:rPr>
              <a:t>https://katex.org/docs/supported.html</a:t>
            </a:r>
            <a:endParaRPr lang="it-IT" sz="2000" dirty="0"/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endParaRPr lang="en-GB" sz="2000" dirty="0" smtClean="0">
              <a:ea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762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IO3: </a:t>
            </a:r>
            <a:r>
              <a:rPr lang="en-US" sz="2400" dirty="0"/>
              <a:t>Community of Practice … </a:t>
            </a:r>
            <a:r>
              <a:rPr lang="en-US" sz="2400" dirty="0" smtClean="0"/>
              <a:t>5/7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Current Results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341438"/>
            <a:ext cx="8424863" cy="2087562"/>
          </a:xfrm>
        </p:spPr>
        <p:txBody>
          <a:bodyPr rtlCol="0">
            <a:normAutofit fontScale="92500" lnSpcReduction="10000"/>
          </a:bodyPr>
          <a:lstStyle/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000" b="1" dirty="0" smtClean="0">
                <a:ea typeface="Calibri" pitchFamily="34" charset="0"/>
                <a:cs typeface="Arial" charset="0"/>
              </a:rPr>
              <a:t>Discussions For Lecturers’ Community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Experiments using </a:t>
            </a:r>
            <a:r>
              <a:rPr lang="en-US" sz="2000" dirty="0" err="1" smtClean="0"/>
              <a:t>MathE</a:t>
            </a:r>
            <a:r>
              <a:rPr lang="en-US" sz="2000" dirty="0" smtClean="0"/>
              <a:t> (Ana - IPB)</a:t>
            </a:r>
            <a:endParaRPr lang="it-IT" sz="2000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Motivational tips in Math </a:t>
            </a:r>
            <a:r>
              <a:rPr lang="en-US" sz="2000" dirty="0" smtClean="0"/>
              <a:t>Subjects (Marcel - </a:t>
            </a:r>
            <a:r>
              <a:rPr lang="en-US" sz="2000" dirty="0" err="1" smtClean="0"/>
              <a:t>UniIasi</a:t>
            </a:r>
            <a:r>
              <a:rPr lang="en-US" sz="2000" dirty="0" smtClean="0"/>
              <a:t>)</a:t>
            </a:r>
            <a:endParaRPr lang="it-IT" sz="2000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Scientific publications in Math </a:t>
            </a:r>
            <a:r>
              <a:rPr lang="en-US" sz="2000" dirty="0" smtClean="0"/>
              <a:t>Educational (</a:t>
            </a:r>
            <a:r>
              <a:rPr lang="en-US" sz="2000" dirty="0" err="1" smtClean="0"/>
              <a:t>Arvid</a:t>
            </a:r>
            <a:r>
              <a:rPr lang="en-US" sz="2000" dirty="0" smtClean="0"/>
              <a:t> - </a:t>
            </a:r>
            <a:r>
              <a:rPr lang="en-US" sz="2000" dirty="0" err="1" smtClean="0"/>
              <a:t>UniGe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Math </a:t>
            </a:r>
            <a:r>
              <a:rPr lang="en-US" sz="2000" dirty="0"/>
              <a:t>teaching tools </a:t>
            </a:r>
            <a:r>
              <a:rPr lang="en-US" sz="2000" dirty="0" smtClean="0"/>
              <a:t>(Marie - LIT)</a:t>
            </a:r>
            <a:endParaRPr lang="it-IT" sz="2000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Activities using </a:t>
            </a:r>
            <a:r>
              <a:rPr lang="en-US" sz="2000" dirty="0" smtClean="0"/>
              <a:t>Activity-Based Learning (Kristina - KTU)</a:t>
            </a:r>
            <a:endParaRPr lang="it-IT" sz="2000" dirty="0"/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endParaRPr lang="it-IT" sz="2000" dirty="0"/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endParaRPr lang="en-GB" sz="2000" dirty="0" smtClean="0">
              <a:ea typeface="Calibri" pitchFamily="34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4268788"/>
            <a:ext cx="84248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000" b="1" dirty="0" smtClean="0">
                <a:ea typeface="Calibri" pitchFamily="34" charset="0"/>
                <a:cs typeface="Arial" charset="0"/>
              </a:rPr>
              <a:t>Possible tags</a:t>
            </a:r>
          </a:p>
          <a:p>
            <a:pPr algn="l">
              <a:defRPr/>
            </a:pPr>
            <a:r>
              <a:rPr lang="en-US" sz="2000" dirty="0"/>
              <a:t>#</a:t>
            </a:r>
            <a:r>
              <a:rPr lang="en-US" sz="2000" dirty="0" err="1"/>
              <a:t>MathEsuggestions</a:t>
            </a:r>
            <a:r>
              <a:rPr lang="en-US" sz="2000" dirty="0"/>
              <a:t>; </a:t>
            </a:r>
            <a:r>
              <a:rPr lang="en-US" sz="2000" dirty="0" smtClean="0"/>
              <a:t>	#</a:t>
            </a:r>
            <a:r>
              <a:rPr lang="en-US" sz="2000" dirty="0" err="1"/>
              <a:t>finalassessment</a:t>
            </a:r>
            <a:r>
              <a:rPr lang="en-US" sz="2000" dirty="0"/>
              <a:t>; </a:t>
            </a:r>
            <a:r>
              <a:rPr lang="en-US" sz="2000" dirty="0" smtClean="0"/>
              <a:t>          </a:t>
            </a:r>
            <a:r>
              <a:rPr lang="en-US" sz="2000" dirty="0"/>
              <a:t>#teach</a:t>
            </a:r>
            <a:r>
              <a:rPr lang="en-US" sz="2000" dirty="0" smtClean="0"/>
              <a:t>;	</a:t>
            </a:r>
            <a:r>
              <a:rPr lang="en-US" sz="2000" dirty="0"/>
              <a:t> #</a:t>
            </a:r>
            <a:r>
              <a:rPr lang="en-US" sz="2000" dirty="0" err="1"/>
              <a:t>TELbased</a:t>
            </a:r>
            <a:r>
              <a:rPr lang="en-US" sz="2000" dirty="0"/>
              <a:t>; </a:t>
            </a:r>
          </a:p>
          <a:p>
            <a:pPr algn="l">
              <a:defRPr/>
            </a:pPr>
            <a:r>
              <a:rPr lang="en-US" sz="2000" dirty="0" smtClean="0"/>
              <a:t>#</a:t>
            </a:r>
            <a:r>
              <a:rPr lang="en-US" sz="2000" dirty="0" err="1"/>
              <a:t>selfassessment</a:t>
            </a:r>
            <a:r>
              <a:rPr lang="en-US" sz="2000" dirty="0"/>
              <a:t>; </a:t>
            </a:r>
            <a:r>
              <a:rPr lang="en-US" sz="2000" dirty="0" smtClean="0"/>
              <a:t>	#</a:t>
            </a:r>
            <a:r>
              <a:rPr lang="en-US" sz="2000" dirty="0"/>
              <a:t>games; </a:t>
            </a:r>
            <a:r>
              <a:rPr lang="en-US" sz="2000" dirty="0" smtClean="0"/>
              <a:t>	#</a:t>
            </a:r>
            <a:r>
              <a:rPr lang="en-US" sz="2000" dirty="0"/>
              <a:t>videos; </a:t>
            </a:r>
            <a:r>
              <a:rPr lang="en-US" sz="2000" dirty="0" smtClean="0"/>
              <a:t>	#</a:t>
            </a:r>
            <a:r>
              <a:rPr lang="en-US" sz="2000" dirty="0"/>
              <a:t>learn; </a:t>
            </a:r>
            <a:endParaRPr lang="en-US" sz="2000" dirty="0" smtClean="0"/>
          </a:p>
          <a:p>
            <a:pPr algn="l">
              <a:defRPr/>
            </a:pPr>
            <a:r>
              <a:rPr lang="en-US" sz="2000" dirty="0" smtClean="0"/>
              <a:t>#</a:t>
            </a:r>
            <a:r>
              <a:rPr lang="en-US" sz="2000" dirty="0"/>
              <a:t>education; </a:t>
            </a:r>
            <a:r>
              <a:rPr lang="en-US" sz="2000" dirty="0" smtClean="0"/>
              <a:t>         	#</a:t>
            </a:r>
            <a:r>
              <a:rPr lang="en-US" sz="2000" dirty="0" err="1"/>
              <a:t>inquirybased</a:t>
            </a:r>
            <a:r>
              <a:rPr lang="en-US" sz="2000" dirty="0" smtClean="0"/>
              <a:t>;            </a:t>
            </a:r>
            <a:r>
              <a:rPr lang="en-US" sz="2000" dirty="0"/>
              <a:t>#</a:t>
            </a:r>
            <a:r>
              <a:rPr lang="en-US" sz="2000" dirty="0" err="1"/>
              <a:t>projectbased</a:t>
            </a:r>
            <a:r>
              <a:rPr lang="en-US" sz="2000" dirty="0"/>
              <a:t>; </a:t>
            </a:r>
            <a:endParaRPr lang="en-US" sz="2000" dirty="0" smtClean="0"/>
          </a:p>
          <a:p>
            <a:pPr algn="l">
              <a:defRPr/>
            </a:pPr>
            <a:r>
              <a:rPr lang="en-US" sz="2000" dirty="0" smtClean="0"/>
              <a:t>#</a:t>
            </a:r>
            <a:r>
              <a:rPr lang="en-US" sz="2000" dirty="0" err="1" smtClean="0"/>
              <a:t>Flippedclassroom</a:t>
            </a:r>
            <a:endParaRPr lang="en-US" sz="2000" dirty="0" smtClean="0"/>
          </a:p>
          <a:p>
            <a:pPr algn="l">
              <a:defRPr/>
            </a:pPr>
            <a:r>
              <a:rPr lang="en-US" sz="2000" b="1" dirty="0"/>
              <a:t>Contribute to the list of </a:t>
            </a:r>
            <a:r>
              <a:rPr lang="en-US" sz="2000" b="1" dirty="0" smtClean="0"/>
              <a:t>TAGS: </a:t>
            </a:r>
            <a:r>
              <a:rPr lang="it-IT" sz="2000" u="sng" dirty="0" smtClean="0">
                <a:hlinkClick r:id="rId3"/>
              </a:rPr>
              <a:t>https</a:t>
            </a:r>
            <a:r>
              <a:rPr lang="it-IT" sz="2000" u="sng" dirty="0">
                <a:hlinkClick r:id="rId3"/>
              </a:rPr>
              <a:t>://docs.google.com/spreadsheets/d/1RyBu_EypqklvMWjuKnHcD3aYAlaBNE6Wp-v2qSAxt4Q/edit?usp=sharing</a:t>
            </a:r>
            <a:endParaRPr lang="it-IT" sz="2000" dirty="0" smtClean="0"/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endParaRPr lang="en-GB" sz="2000" dirty="0" smtClean="0">
              <a:ea typeface="Calibri" pitchFamily="34" charset="0"/>
              <a:cs typeface="Arial" charset="0"/>
            </a:endParaRPr>
          </a:p>
        </p:txBody>
      </p:sp>
      <p:sp>
        <p:nvSpPr>
          <p:cNvPr id="51205" name="Rectangle 3"/>
          <p:cNvSpPr txBox="1">
            <a:spLocks noChangeArrowheads="1"/>
          </p:cNvSpPr>
          <p:nvPr/>
        </p:nvSpPr>
        <p:spPr bwMode="auto">
          <a:xfrm>
            <a:off x="323850" y="3429000"/>
            <a:ext cx="842486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it-IT" sz="2000" b="1">
                <a:solidFill>
                  <a:srgbClr val="898989"/>
                </a:solidFill>
                <a:ea typeface="Calibri" pitchFamily="34" charset="0"/>
                <a:cs typeface="Arial" charset="0"/>
              </a:rPr>
              <a:t>Discussions For Students’ Community</a:t>
            </a:r>
          </a:p>
          <a:p>
            <a:r>
              <a:rPr lang="en-US" altLang="it-IT" sz="2000">
                <a:solidFill>
                  <a:srgbClr val="898989"/>
                </a:solidFill>
                <a:ea typeface="Calibri" pitchFamily="34" charset="0"/>
                <a:cs typeface="Arial" charset="0"/>
              </a:rPr>
              <a:t>Topics on MathE (Fatima - IPB)</a:t>
            </a:r>
            <a:endParaRPr lang="en-GB" altLang="it-IT" sz="2000">
              <a:solidFill>
                <a:srgbClr val="898989"/>
              </a:solidFill>
              <a:ea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762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IO3: </a:t>
            </a:r>
            <a:r>
              <a:rPr lang="en-US" sz="2400" dirty="0"/>
              <a:t>Community of Practice … </a:t>
            </a:r>
            <a:r>
              <a:rPr lang="en-US" sz="2400" dirty="0" smtClean="0"/>
              <a:t>6/7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Current Results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341438"/>
            <a:ext cx="8424863" cy="503386"/>
          </a:xfrm>
        </p:spPr>
        <p:txBody>
          <a:bodyPr rtlCol="0">
            <a:normAutofit/>
          </a:bodyPr>
          <a:lstStyle/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000" b="1" dirty="0" smtClean="0">
                <a:ea typeface="Calibri" pitchFamily="34" charset="0"/>
                <a:cs typeface="Arial" charset="0"/>
              </a:rPr>
              <a:t>Discussions For Lecturers’ Community</a:t>
            </a:r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endParaRPr lang="it-IT" sz="2000" dirty="0"/>
          </a:p>
          <a:p>
            <a:pPr marL="342900" indent="-342900" algn="just" eaLnBrk="1" fontAlgn="auto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Tx/>
              <a:buChar char="•"/>
              <a:defRPr/>
            </a:pPr>
            <a:endParaRPr lang="en-GB" sz="2000" dirty="0" smtClean="0">
              <a:ea typeface="Calibri" pitchFamily="34" charset="0"/>
              <a:cs typeface="Arial" charset="0"/>
            </a:endParaRPr>
          </a:p>
        </p:txBody>
      </p:sp>
      <p:sp>
        <p:nvSpPr>
          <p:cNvPr id="51205" name="Rectangle 3"/>
          <p:cNvSpPr txBox="1">
            <a:spLocks noChangeArrowheads="1"/>
          </p:cNvSpPr>
          <p:nvPr/>
        </p:nvSpPr>
        <p:spPr bwMode="auto">
          <a:xfrm>
            <a:off x="323850" y="4293096"/>
            <a:ext cx="8424863" cy="4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it-IT" sz="2000" b="1" dirty="0">
                <a:solidFill>
                  <a:srgbClr val="898989"/>
                </a:solidFill>
                <a:ea typeface="Calibri" pitchFamily="34" charset="0"/>
                <a:cs typeface="Arial" charset="0"/>
              </a:rPr>
              <a:t>Discussions For Students’ </a:t>
            </a:r>
            <a:r>
              <a:rPr lang="en-US" altLang="it-IT" sz="2000" b="1" dirty="0" smtClean="0">
                <a:solidFill>
                  <a:srgbClr val="898989"/>
                </a:solidFill>
                <a:ea typeface="Calibri" pitchFamily="34" charset="0"/>
                <a:cs typeface="Arial" charset="0"/>
              </a:rPr>
              <a:t>Community</a:t>
            </a:r>
            <a:endParaRPr lang="en-US" altLang="it-IT" sz="2000" b="1" dirty="0">
              <a:solidFill>
                <a:srgbClr val="898989"/>
              </a:solidFill>
              <a:ea typeface="Calibri" pitchFamily="34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84568"/>
              </p:ext>
            </p:extLst>
          </p:nvPr>
        </p:nvGraphicFramePr>
        <p:xfrm>
          <a:off x="467544" y="1844824"/>
          <a:ext cx="831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Area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Discussions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Posts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Experiments using MathE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Motivational tips in Math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12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Scientific publications in Math Educational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47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Math teaching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40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Activities using Activity-Based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13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74730"/>
              </p:ext>
            </p:extLst>
          </p:nvPr>
        </p:nvGraphicFramePr>
        <p:xfrm>
          <a:off x="436713" y="4712990"/>
          <a:ext cx="83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Area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Discussions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Posts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MathE 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43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4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0563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IO3: </a:t>
            </a:r>
            <a:r>
              <a:rPr lang="en-US" sz="2400" dirty="0"/>
              <a:t>Community of Practice … </a:t>
            </a:r>
            <a:r>
              <a:rPr lang="it-IT" sz="2400" dirty="0" smtClean="0"/>
              <a:t>7/7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Deadlines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1773238"/>
            <a:ext cx="6840537" cy="37433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1600" dirty="0"/>
              <a:t> </a:t>
            </a:r>
            <a:endParaRPr lang="it-IT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SimSun" pitchFamily="2" charset="-122"/>
              </a:rPr>
              <a:t>30 June 2021</a:t>
            </a:r>
            <a:endParaRPr lang="it-IT" sz="1600" b="1" dirty="0">
              <a:ea typeface="SimSun" pitchFamily="2" charset="-122"/>
            </a:endParaRPr>
          </a:p>
          <a:p>
            <a:pPr marL="342900" indent="-342900" algn="just" eaLnBrk="1" fontAlgn="auto" hangingPunct="1"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dirty="0" err="1">
                <a:solidFill>
                  <a:srgbClr val="0000FF"/>
                </a:solidFill>
              </a:rPr>
              <a:t>EuroEd</a:t>
            </a:r>
            <a:r>
              <a:rPr lang="en-US" sz="1600" dirty="0">
                <a:solidFill>
                  <a:srgbClr val="0000FF"/>
                </a:solidFill>
              </a:rPr>
              <a:t> (RO)</a:t>
            </a:r>
            <a:endParaRPr lang="it-IT" sz="1600" dirty="0">
              <a:solidFill>
                <a:srgbClr val="0000FF"/>
              </a:solidFill>
            </a:endParaRPr>
          </a:p>
          <a:p>
            <a:pPr marL="342900" indent="-342900" algn="just" eaLnBrk="1" fontAlgn="auto" hangingPunct="1">
              <a:spcAft>
                <a:spcPts val="0"/>
              </a:spcAft>
              <a:defRPr/>
            </a:pPr>
            <a:r>
              <a:rPr lang="en-US" sz="1600" dirty="0"/>
              <a:t>	Guidebook Edition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924175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6000" dirty="0" smtClean="0"/>
              <a:t>Project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2520950"/>
          </a:xfrm>
        </p:spPr>
        <p:txBody>
          <a:bodyPr/>
          <a:lstStyle/>
          <a:p>
            <a:pPr eaLnBrk="1" hangingPunct="1"/>
            <a:r>
              <a:rPr lang="it-IT" altLang="it-IT" smtClean="0"/>
              <a:t> </a:t>
            </a:r>
            <a:r>
              <a:rPr lang="it-IT" altLang="it-IT" sz="5400" smtClean="0"/>
              <a:t>Multiplier Events</a:t>
            </a:r>
            <a:endParaRPr lang="it-IT" altLang="it-I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Multiplier Events</a:t>
            </a:r>
            <a:r>
              <a:rPr lang="en-US" sz="2400" dirty="0" smtClean="0"/>
              <a:t>1/4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Actions to be Carried Out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2447925"/>
          </a:xfrm>
        </p:spPr>
        <p:txBody>
          <a:bodyPr rtlCol="0">
            <a:normAutofit fontScale="92500"/>
          </a:bodyPr>
          <a:lstStyle/>
          <a:p>
            <a:pPr marL="342900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 smtClean="0"/>
              <a:t>Organisation of a 5 dissemination events at national level on the: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altLang="it-IT" sz="1800" dirty="0"/>
              <a:t>Student's Assessment Toolkit </a:t>
            </a:r>
            <a:endParaRPr lang="en-US" altLang="it-IT" sz="1800" dirty="0" smtClean="0"/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/>
              <a:t>Online Math Library of Video Lessons and Teaching Materials</a:t>
            </a:r>
            <a:endParaRPr lang="en-GB" sz="1800" dirty="0" smtClean="0"/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altLang="it-IT" sz="1800" dirty="0"/>
              <a:t>Community of Practice</a:t>
            </a:r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400" dirty="0" smtClean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 smtClean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Multiplier Events </a:t>
            </a:r>
            <a:r>
              <a:rPr lang="en-US" sz="2400" dirty="0" smtClean="0"/>
              <a:t>3/4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Templates and Tools</a:t>
            </a:r>
            <a:endParaRPr lang="it-IT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2015480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ME.1 – Multiplier Event Description</a:t>
            </a:r>
            <a:endParaRPr lang="it-IT" altLang="it-IT" sz="2400" dirty="0" smtClean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ME.2 – Multiplier Event Programme </a:t>
            </a:r>
            <a:endParaRPr lang="it-IT" altLang="it-IT" sz="2400" dirty="0" smtClean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ME.3 – Multiplier Event List of Participants </a:t>
            </a:r>
            <a:endParaRPr lang="it-IT" altLang="it-IT" sz="2400" dirty="0" smtClean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ME.4 – Multiplier Event Minutes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it-IT" sz="2400" dirty="0"/>
              <a:t>ME.5 </a:t>
            </a:r>
            <a:r>
              <a:rPr lang="en-US" altLang="it-IT" sz="2400" dirty="0" smtClean="0"/>
              <a:t>– Virtual Multiplier </a:t>
            </a:r>
            <a:r>
              <a:rPr lang="en-US" altLang="it-IT" sz="2400" dirty="0"/>
              <a:t>Event Declaration </a:t>
            </a:r>
            <a:endParaRPr lang="it-IT" alt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Multiplier Events 2/4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Expected Results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2808288"/>
          </a:xfrm>
        </p:spPr>
        <p:txBody>
          <a:bodyPr rtlCol="0">
            <a:normAutofit fontScale="92500" lnSpcReduction="10000"/>
          </a:bodyPr>
          <a:lstStyle/>
          <a:p>
            <a:pPr marL="342900" indent="-342900" algn="just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 smtClean="0"/>
              <a:t>4 dissemination events </a:t>
            </a:r>
          </a:p>
          <a:p>
            <a:pPr marL="36195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dirty="0">
                <a:solidFill>
                  <a:srgbClr val="0000CC"/>
                </a:solidFill>
              </a:rPr>
              <a:t>LIT (IE), </a:t>
            </a:r>
            <a:r>
              <a:rPr lang="it-IT" sz="2000" dirty="0" smtClean="0">
                <a:solidFill>
                  <a:srgbClr val="0000CC"/>
                </a:solidFill>
              </a:rPr>
              <a:t>KTU </a:t>
            </a:r>
            <a:r>
              <a:rPr lang="it-IT" sz="2000" dirty="0">
                <a:solidFill>
                  <a:srgbClr val="0000CC"/>
                </a:solidFill>
              </a:rPr>
              <a:t>(LT</a:t>
            </a:r>
            <a:r>
              <a:rPr lang="it-IT" sz="2000" dirty="0" smtClean="0">
                <a:solidFill>
                  <a:srgbClr val="0000CC"/>
                </a:solidFill>
              </a:rPr>
              <a:t>), </a:t>
            </a:r>
            <a:r>
              <a:rPr lang="it-IT" sz="2000" dirty="0">
                <a:solidFill>
                  <a:srgbClr val="0000CC"/>
                </a:solidFill>
              </a:rPr>
              <a:t>TUIasi (RO)</a:t>
            </a:r>
            <a:endParaRPr lang="en-GB" altLang="it-IT" sz="2000" dirty="0" smtClean="0">
              <a:solidFill>
                <a:srgbClr val="0000CC"/>
              </a:solidFill>
            </a:endParaRPr>
          </a:p>
          <a:p>
            <a:pPr marL="800100" lvl="1" indent="-342900" algn="just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600" dirty="0" smtClean="0"/>
              <a:t>involvement of </a:t>
            </a:r>
            <a:r>
              <a:rPr lang="en-GB" altLang="it-IT" sz="1600" dirty="0"/>
              <a:t>20 lecturers/researchers/teachers/policy makers (</a:t>
            </a:r>
            <a:r>
              <a:rPr lang="en-US" altLang="it-IT" sz="1600" u="sng" dirty="0" smtClean="0"/>
              <a:t>only </a:t>
            </a:r>
            <a:r>
              <a:rPr lang="en-US" altLang="it-IT" sz="1600" u="sng" dirty="0"/>
              <a:t>participants from </a:t>
            </a:r>
            <a:r>
              <a:rPr lang="en-US" altLang="it-IT" sz="1600" u="sng" dirty="0" err="1"/>
              <a:t>organisations</a:t>
            </a:r>
            <a:r>
              <a:rPr lang="en-US" altLang="it-IT" sz="1600" u="sng" dirty="0"/>
              <a:t> other than the </a:t>
            </a:r>
            <a:r>
              <a:rPr lang="en-US" altLang="it-IT" sz="1600" u="sng" dirty="0" smtClean="0"/>
              <a:t>beneficiaries</a:t>
            </a:r>
            <a:r>
              <a:rPr lang="en-US" altLang="it-IT" sz="1600" dirty="0" smtClean="0"/>
              <a:t>)</a:t>
            </a:r>
            <a:endParaRPr lang="en-GB" altLang="it-IT" sz="1600" dirty="0" smtClean="0"/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600" dirty="0" smtClean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 smtClean="0"/>
              <a:t>Project Final Conference:</a:t>
            </a: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dirty="0">
                <a:solidFill>
                  <a:srgbClr val="0000CC"/>
                </a:solidFill>
              </a:rPr>
              <a:t>IPB (PT)</a:t>
            </a:r>
            <a:endParaRPr lang="en-GB" altLang="it-IT" sz="2000" dirty="0" smtClean="0">
              <a:solidFill>
                <a:srgbClr val="0000CC"/>
              </a:solidFill>
            </a:endParaRPr>
          </a:p>
          <a:p>
            <a:pPr marL="800100" lvl="1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600" dirty="0"/>
              <a:t>involvement </a:t>
            </a:r>
            <a:r>
              <a:rPr lang="en-GB" altLang="it-IT" sz="1600" dirty="0" smtClean="0"/>
              <a:t>of 4</a:t>
            </a:r>
            <a:r>
              <a:rPr lang="en-GB" sz="1600" dirty="0" smtClean="0"/>
              <a:t>0 </a:t>
            </a:r>
            <a:r>
              <a:rPr lang="en-GB" sz="1600" dirty="0"/>
              <a:t>participants lecturers/researchers/teachers/policy makers </a:t>
            </a:r>
            <a:r>
              <a:rPr lang="en-GB" altLang="it-IT" sz="1600" dirty="0" smtClean="0"/>
              <a:t>(</a:t>
            </a:r>
            <a:r>
              <a:rPr lang="en-US" altLang="it-IT" sz="1600" u="sng" dirty="0"/>
              <a:t>only participants from </a:t>
            </a:r>
            <a:r>
              <a:rPr lang="en-US" altLang="it-IT" sz="1600" u="sng" dirty="0" err="1"/>
              <a:t>organisations</a:t>
            </a:r>
            <a:r>
              <a:rPr lang="en-US" altLang="it-IT" sz="1600" u="sng" dirty="0"/>
              <a:t> other than the beneficiaries</a:t>
            </a:r>
            <a:r>
              <a:rPr lang="en-US" altLang="it-IT" sz="1600" dirty="0"/>
              <a:t>)</a:t>
            </a:r>
            <a:endParaRPr lang="it-IT" sz="1600" dirty="0"/>
          </a:p>
          <a:p>
            <a:pPr marL="800100" lvl="1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Multiplier Events </a:t>
            </a:r>
            <a:r>
              <a:rPr lang="en-US" sz="2400" dirty="0" smtClean="0"/>
              <a:t>4/4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Deadlines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2232025"/>
          </a:xfrm>
        </p:spPr>
        <p:txBody>
          <a:bodyPr rtlCol="0">
            <a:normAutofit/>
          </a:bodyPr>
          <a:lstStyle/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GB" altLang="it-IT" sz="1800" dirty="0" smtClean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800" b="1" dirty="0" smtClean="0"/>
              <a:t>31 July 2021</a:t>
            </a:r>
            <a:endParaRPr lang="en-GB" altLang="it-IT" sz="1800" dirty="0" smtClean="0"/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it-IT" sz="1800" dirty="0" smtClean="0">
                <a:solidFill>
                  <a:srgbClr val="0000CC"/>
                </a:solidFill>
              </a:rPr>
              <a:t>LIT (IE), IPB (PT), UniIasi (RO), KTU (LT)</a:t>
            </a:r>
            <a:endParaRPr lang="en-GB" altLang="it-IT" sz="1800" dirty="0">
              <a:solidFill>
                <a:srgbClr val="0000CC"/>
              </a:solidFill>
            </a:endParaRP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1800" dirty="0" smtClean="0"/>
              <a:t>Sending of documents related to the multiplier events</a:t>
            </a:r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GB" altLang="it-IT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2520950"/>
          </a:xfrm>
        </p:spPr>
        <p:txBody>
          <a:bodyPr/>
          <a:lstStyle/>
          <a:p>
            <a:pPr eaLnBrk="1" hangingPunct="1"/>
            <a:r>
              <a:rPr lang="it-IT" altLang="it-IT" smtClean="0"/>
              <a:t> </a:t>
            </a:r>
            <a:r>
              <a:rPr lang="it-IT" altLang="it-IT" sz="5400" smtClean="0"/>
              <a:t>Training Activity</a:t>
            </a:r>
            <a:endParaRPr lang="it-IT" altLang="it-I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C1 – Training course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Objectives of the Training Course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133600"/>
            <a:ext cx="7777162" cy="2951163"/>
          </a:xfrm>
        </p:spPr>
        <p:txBody>
          <a:bodyPr rtlCol="0">
            <a:normAutofit lnSpcReduction="10000"/>
          </a:bodyPr>
          <a:lstStyle/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it-IT" sz="1800" dirty="0" smtClean="0"/>
              <a:t>How </a:t>
            </a:r>
            <a:r>
              <a:rPr lang="en-US" altLang="it-IT" sz="1800" dirty="0"/>
              <a:t>to  identify and </a:t>
            </a:r>
            <a:r>
              <a:rPr lang="en-US" altLang="it-IT" sz="1800" dirty="0" smtClean="0"/>
              <a:t>assess </a:t>
            </a:r>
            <a:r>
              <a:rPr lang="en-US" altLang="it-IT" sz="1800" dirty="0"/>
              <a:t>students </a:t>
            </a:r>
            <a:r>
              <a:rPr lang="en-US" altLang="it-IT" sz="1800" dirty="0" smtClean="0"/>
              <a:t>gaps </a:t>
            </a:r>
            <a:r>
              <a:rPr lang="en-US" altLang="it-IT" sz="1800" dirty="0"/>
              <a:t>in </a:t>
            </a:r>
            <a:r>
              <a:rPr lang="en-US" altLang="it-IT" sz="1800" dirty="0" smtClean="0"/>
              <a:t>Math</a:t>
            </a:r>
            <a:endParaRPr lang="en-US" altLang="it-IT" sz="1800" dirty="0"/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it-IT" sz="1800" dirty="0" smtClean="0"/>
              <a:t>How </a:t>
            </a:r>
            <a:r>
              <a:rPr lang="en-US" altLang="it-IT" sz="1800" dirty="0"/>
              <a:t>to create effective TEL and digital based teaching sources for </a:t>
            </a:r>
            <a:r>
              <a:rPr lang="en-US" altLang="it-IT" sz="1800" dirty="0" smtClean="0"/>
              <a:t>Math</a:t>
            </a:r>
            <a:endParaRPr lang="en-US" altLang="it-IT" sz="1800" dirty="0"/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it-IT" sz="1800" dirty="0" smtClean="0"/>
              <a:t>How </a:t>
            </a:r>
            <a:r>
              <a:rPr lang="en-US" altLang="it-IT" sz="1800" dirty="0"/>
              <a:t>to cooperate with international  colleagues in the </a:t>
            </a:r>
            <a:r>
              <a:rPr lang="en-US" altLang="it-IT" sz="1800" dirty="0" smtClean="0"/>
              <a:t>Community </a:t>
            </a:r>
            <a:r>
              <a:rPr lang="en-US" altLang="it-IT" sz="1800" dirty="0"/>
              <a:t>of </a:t>
            </a:r>
            <a:r>
              <a:rPr lang="en-US" altLang="it-IT" sz="1800" dirty="0" smtClean="0"/>
              <a:t>Practice</a:t>
            </a:r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it-IT" sz="1800" dirty="0" smtClean="0"/>
          </a:p>
          <a:p>
            <a:pPr marL="357188" lvl="1" indent="-357188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69875" algn="l"/>
              </a:tabLst>
              <a:defRPr/>
            </a:pPr>
            <a:r>
              <a:rPr lang="en-US" altLang="it-IT" sz="1800" dirty="0">
                <a:solidFill>
                  <a:schemeClr val="accent6">
                    <a:lumMod val="50000"/>
                  </a:schemeClr>
                </a:solidFill>
              </a:rPr>
              <a:t>Training will have a total duration of 40 hours, including individual work by the </a:t>
            </a:r>
            <a:r>
              <a:rPr lang="en-US" altLang="it-IT" sz="1800" dirty="0" smtClean="0">
                <a:solidFill>
                  <a:schemeClr val="accent6">
                    <a:lumMod val="50000"/>
                  </a:schemeClr>
                </a:solidFill>
              </a:rPr>
              <a:t>participants</a:t>
            </a:r>
          </a:p>
          <a:p>
            <a:pPr marL="357188" lvl="1" indent="-357188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69875" algn="l"/>
              </a:tabLst>
              <a:defRPr/>
            </a:pPr>
            <a:endParaRPr lang="en-US" altLang="it-IT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357188" lvl="1" indent="-357188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69875" algn="l"/>
              </a:tabLst>
              <a:defRPr/>
            </a:pPr>
            <a:r>
              <a:rPr lang="en-GB" altLang="it-IT" sz="1800" dirty="0"/>
              <a:t>Certification: </a:t>
            </a:r>
            <a:r>
              <a:rPr lang="it-IT" altLang="it-IT" sz="1800" dirty="0"/>
              <a:t>ECTS credits according to the duration of the training course</a:t>
            </a:r>
            <a:endParaRPr lang="en-US" altLang="it-IT" sz="1600" dirty="0"/>
          </a:p>
          <a:p>
            <a:pPr marL="357188" lvl="1" indent="-357188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69875" algn="l"/>
              </a:tabLst>
              <a:defRPr/>
            </a:pPr>
            <a:endParaRPr lang="en-US" altLang="it-IT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it-IT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96875" y="2636838"/>
            <a:ext cx="81311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501650" indent="-3429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18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DAY 1: Monday 14h-19h</a:t>
            </a:r>
          </a:p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18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DAY 2: Tuesday 09h-13h and 14h-17h </a:t>
            </a:r>
          </a:p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18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DAY 3: Wednesday: 09h-13h</a:t>
            </a:r>
          </a:p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18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DAY 4: </a:t>
            </a:r>
            <a:r>
              <a:rPr lang="en-US" altLang="it-IT" sz="1800" dirty="0" smtClean="0">
                <a:solidFill>
                  <a:schemeClr val="tx1">
                    <a:tint val="75000"/>
                  </a:schemeClr>
                </a:solidFill>
              </a:rPr>
              <a:t>Thursday </a:t>
            </a:r>
            <a:r>
              <a:rPr lang="en-US" altLang="it-IT" sz="1800" dirty="0">
                <a:solidFill>
                  <a:schemeClr val="tx1">
                    <a:tint val="75000"/>
                  </a:schemeClr>
                </a:solidFill>
              </a:rPr>
              <a:t>09h-13h and 14h-17h </a:t>
            </a:r>
          </a:p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18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DAY 5: Friday</a:t>
            </a:r>
            <a:r>
              <a:rPr lang="en-US" altLang="it-IT" sz="1800" dirty="0" smtClean="0">
                <a:solidFill>
                  <a:schemeClr val="tx1">
                    <a:tint val="75000"/>
                  </a:schemeClr>
                </a:solidFill>
              </a:rPr>
              <a:t>: 09h-13h</a:t>
            </a:r>
            <a:endParaRPr lang="en-US" altLang="it-IT" sz="18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13684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C1 – Training course</a:t>
            </a:r>
            <a:r>
              <a:rPr lang="en-US" sz="2400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Training course schedule</a:t>
            </a:r>
            <a:br>
              <a:rPr lang="it-IT" dirty="0" smtClean="0"/>
            </a:br>
            <a:r>
              <a:rPr lang="it-IT" sz="3100" dirty="0" smtClean="0">
                <a:solidFill>
                  <a:srgbClr val="00B050"/>
                </a:solidFill>
              </a:rPr>
              <a:t>14 – 18 June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C1 – Training course</a:t>
            </a:r>
            <a:r>
              <a:rPr lang="en-US" sz="2400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Teamwork methodogies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844675"/>
            <a:ext cx="6400800" cy="201612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zh-CN" sz="2000" dirty="0" smtClean="0"/>
              <a:t>Thematic Topics </a:t>
            </a:r>
          </a:p>
          <a:p>
            <a:pPr marL="342900" lvl="1" indent="-342900"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it-IT" sz="2000" dirty="0">
                <a:solidFill>
                  <a:srgbClr val="00B050"/>
                </a:solidFill>
              </a:rPr>
              <a:t>Assessment </a:t>
            </a:r>
            <a:r>
              <a:rPr lang="en-US" altLang="it-IT" sz="2000" dirty="0" smtClean="0">
                <a:solidFill>
                  <a:srgbClr val="00B050"/>
                </a:solidFill>
              </a:rPr>
              <a:t>methods</a:t>
            </a:r>
          </a:p>
          <a:p>
            <a:pPr marL="342900" lvl="1" indent="-342900"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E-Learning </a:t>
            </a:r>
            <a:r>
              <a:rPr lang="en-US" sz="2000" dirty="0">
                <a:solidFill>
                  <a:srgbClr val="00B050"/>
                </a:solidFill>
              </a:rPr>
              <a:t>Tools and Strategies 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342900" lvl="1" indent="-342900"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Methodologies </a:t>
            </a:r>
            <a:r>
              <a:rPr lang="en-US" sz="2000" dirty="0">
                <a:solidFill>
                  <a:srgbClr val="00B050"/>
                </a:solidFill>
              </a:rPr>
              <a:t>to teach math 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342900" lvl="1" indent="-342900"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Strategies </a:t>
            </a:r>
            <a:r>
              <a:rPr lang="en-US" sz="2000" dirty="0">
                <a:solidFill>
                  <a:srgbClr val="00B050"/>
                </a:solidFill>
              </a:rPr>
              <a:t>to learn math 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342900" lvl="1" indent="-342900"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 smtClean="0">
              <a:solidFill>
                <a:srgbClr val="00B050"/>
              </a:solidFill>
            </a:endParaRPr>
          </a:p>
          <a:p>
            <a:pPr marL="285750" lvl="1" indent="-28575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it-IT" sz="1800" dirty="0" smtClean="0">
                <a:solidFill>
                  <a:schemeClr val="accent6">
                    <a:lumMod val="75000"/>
                  </a:schemeClr>
                </a:solidFill>
              </a:rPr>
              <a:t>Can include case studies in each topic</a:t>
            </a:r>
            <a:endParaRPr lang="en-US" altLang="it-IT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444" name="Rectangle 3"/>
          <p:cNvSpPr txBox="1">
            <a:spLocks noChangeArrowheads="1"/>
          </p:cNvSpPr>
          <p:nvPr/>
        </p:nvSpPr>
        <p:spPr bwMode="auto">
          <a:xfrm>
            <a:off x="971550" y="4437063"/>
            <a:ext cx="3713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pt-PT" altLang="zh-CN" sz="1800">
                <a:solidFill>
                  <a:srgbClr val="898989"/>
                </a:solidFill>
              </a:rPr>
              <a:t>Each HEI will contribute with at least 2 lecturers, who should not be concentrated on just one topic.</a:t>
            </a:r>
          </a:p>
          <a:p>
            <a:pPr algn="just" eaLnBrk="1" hangingPunct="1">
              <a:lnSpc>
                <a:spcPct val="80000"/>
              </a:lnSpc>
            </a:pPr>
            <a:endParaRPr lang="pt-PT" altLang="zh-CN" sz="1800">
              <a:solidFill>
                <a:srgbClr val="898989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pt-PT" altLang="it-IT" sz="1800">
                <a:solidFill>
                  <a:srgbClr val="898989"/>
                </a:solidFill>
              </a:rPr>
              <a:t>Each topic should have a team between 3 - 5 participants.</a:t>
            </a:r>
            <a:endParaRPr lang="en-US" altLang="it-IT" sz="18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C1 – Training course</a:t>
            </a:r>
            <a:r>
              <a:rPr lang="en-US" sz="2400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Current Results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844675"/>
            <a:ext cx="6400800" cy="432197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zh-CN" sz="2000" dirty="0" smtClean="0"/>
              <a:t>The training activity took place online on 14-18 June 2021</a:t>
            </a: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81372"/>
              </p:ext>
            </p:extLst>
          </p:nvPr>
        </p:nvGraphicFramePr>
        <p:xfrm>
          <a:off x="2915816" y="2492896"/>
          <a:ext cx="2736850" cy="188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70">
                  <a:extLst>
                    <a:ext uri="{9D8B030D-6E8A-4147-A177-3AD203B41FA5}"/>
                  </a:extLst>
                </a:gridCol>
                <a:gridCol w="1224380">
                  <a:extLst>
                    <a:ext uri="{9D8B030D-6E8A-4147-A177-3AD203B41FA5}"/>
                  </a:extLst>
                </a:gridCol>
              </a:tblGrid>
              <a:tr h="282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Partner 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Participants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extLst>
                  <a:ext uri="{0D108BD9-81ED-4DB2-BD59-A6C34878D82A}"/>
                </a:extLst>
              </a:tr>
              <a:tr h="282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IE_LIT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/>
                </a:tc>
                <a:extLst>
                  <a:ext uri="{0D108BD9-81ED-4DB2-BD59-A6C34878D82A}"/>
                </a:extLst>
              </a:tr>
              <a:tr h="37818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IT_UniGenova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/>
                </a:tc>
                <a:extLst>
                  <a:ext uri="{0D108BD9-81ED-4DB2-BD59-A6C34878D82A}"/>
                </a:extLst>
              </a:tr>
              <a:tr h="37818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LT_KTU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/>
                </a:tc>
                <a:extLst>
                  <a:ext uri="{0D108BD9-81ED-4DB2-BD59-A6C34878D82A}"/>
                </a:extLst>
              </a:tr>
              <a:tr h="282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PT_IPB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extLst>
                  <a:ext uri="{0D108BD9-81ED-4DB2-BD59-A6C34878D82A}"/>
                </a:extLst>
              </a:tr>
              <a:tr h="282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RO_UniIasi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0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7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11559"/>
              </p:ext>
            </p:extLst>
          </p:nvPr>
        </p:nvGraphicFramePr>
        <p:xfrm>
          <a:off x="395288" y="1484313"/>
          <a:ext cx="8569325" cy="3671886"/>
        </p:xfrm>
        <a:graphic>
          <a:graphicData uri="http://schemas.openxmlformats.org/drawingml/2006/table">
            <a:tbl>
              <a:tblPr/>
              <a:tblGrid>
                <a:gridCol w="5440783">
                  <a:extLst>
                    <a:ext uri="{9D8B030D-6E8A-4147-A177-3AD203B41FA5}"/>
                  </a:extLst>
                </a:gridCol>
                <a:gridCol w="3128542">
                  <a:extLst>
                    <a:ext uri="{9D8B030D-6E8A-4147-A177-3AD203B41FA5}"/>
                  </a:extLst>
                </a:gridCol>
              </a:tblGrid>
              <a:tr h="611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60700" algn="ctr"/>
                          <a:tab pos="6119813" algn="r"/>
                        </a:tabLst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Involvement of  target groups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3060700" algn="ctr"/>
                          <a:tab pos="6119813" algn="r"/>
                        </a:tabLst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October 2018 – December 2018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611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60700" algn="ctr"/>
                          <a:tab pos="6119813" algn="r"/>
                        </a:tabLst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Student's Assessment Toolkit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3060700" algn="ctr"/>
                          <a:tab pos="6119813" algn="r"/>
                        </a:tabLst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October 2018 – December 2019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611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60700" algn="ctr"/>
                          <a:tab pos="6119813" algn="r"/>
                        </a:tabLst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Online Math Library of Video Lessons and Teaching Materials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t-IT" sz="1600" b="0" kern="1200" noProof="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March 2019 </a:t>
                      </a:r>
                      <a:r>
                        <a:rPr lang="it-IT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600" b="0" kern="1200" noProof="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December </a:t>
                      </a:r>
                      <a:r>
                        <a:rPr lang="it-IT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611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60700" algn="ctr"/>
                          <a:tab pos="6119813" algn="r"/>
                        </a:tabLst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Teachers’ and Students’ Community of Practice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3060700" algn="ctr"/>
                          <a:tab pos="6119813" algn="r"/>
                        </a:tabLst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January 2021 – June</a:t>
                      </a:r>
                      <a:r>
                        <a:rPr lang="en-US" sz="1600" b="0" kern="1200" baseline="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2021</a:t>
                      </a:r>
                      <a:endParaRPr lang="en-US" sz="1600" b="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611981">
                <a:tc>
                  <a:txBody>
                    <a:bodyPr/>
                    <a:lstStyle/>
                    <a:p>
                      <a:r>
                        <a:rPr lang="it-IT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Training Actvity</a:t>
                      </a:r>
                      <a:endParaRPr lang="it-IT" sz="1600" b="0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June 2021</a:t>
                      </a:r>
                      <a:endParaRPr lang="it-IT" sz="1600" b="0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611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60700" algn="ctr"/>
                          <a:tab pos="6119813" algn="r"/>
                        </a:tabLst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Multiplier Events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3060700" algn="ctr"/>
                          <a:tab pos="6119813" algn="r"/>
                        </a:tabLst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June 2021</a:t>
                      </a:r>
                    </a:p>
                  </a:txBody>
                  <a:tcPr marL="91444" marR="91444"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903288" y="260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GB" sz="4800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458" name="Title 1"/>
          <p:cNvSpPr>
            <a:spLocks noGrp="1"/>
          </p:cNvSpPr>
          <p:nvPr>
            <p:ph type="ctrTitle"/>
          </p:nvPr>
        </p:nvSpPr>
        <p:spPr>
          <a:xfrm>
            <a:off x="684213" y="549275"/>
            <a:ext cx="7772400" cy="865188"/>
          </a:xfrm>
        </p:spPr>
        <p:txBody>
          <a:bodyPr/>
          <a:lstStyle/>
          <a:p>
            <a:pPr eaLnBrk="1" hangingPunct="1"/>
            <a:r>
              <a:rPr lang="en-US" altLang="it-IT" smtClean="0"/>
              <a:t>The Project at a Glance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C1 – Training course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Template and Tools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2447528"/>
          </a:xfrm>
        </p:spPr>
        <p:txBody>
          <a:bodyPr rtlCol="0">
            <a:normAutofit fontScale="925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TA.1 – Register</a:t>
            </a:r>
            <a:endParaRPr lang="it-IT" altLang="it-IT" sz="2400" dirty="0" smtClean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TA.2 – Programme </a:t>
            </a:r>
            <a:endParaRPr lang="it-IT" altLang="it-IT" sz="2400" dirty="0" smtClean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TA.3 – Certificate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strike="sngStrike" dirty="0" smtClean="0"/>
              <a:t>TA.4 – </a:t>
            </a:r>
            <a:r>
              <a:rPr lang="en-GB" sz="2400" strike="sngStrike" dirty="0" smtClean="0"/>
              <a:t>Contents for the Mobility </a:t>
            </a:r>
            <a:r>
              <a:rPr lang="en-GB" sz="2400" strike="sngStrike" dirty="0" err="1" smtClean="0"/>
              <a:t>Europass</a:t>
            </a:r>
            <a:endParaRPr lang="en-GB" sz="2400" strike="sngStrike" dirty="0" smtClean="0"/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 smtClean="0"/>
              <a:t>TA.5 – </a:t>
            </a:r>
            <a:r>
              <a:rPr lang="en-US" altLang="it-IT" sz="2400" dirty="0" smtClean="0"/>
              <a:t>Participants Profile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TA.6 – Report 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it-IT" altLang="it-IT" sz="2400" dirty="0"/>
              <a:t>TA.7 - Training Activity </a:t>
            </a:r>
            <a:r>
              <a:rPr lang="it-IT" altLang="it-IT" sz="2400" dirty="0" smtClean="0"/>
              <a:t>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C1 – Training course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Deadlines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1773238"/>
            <a:ext cx="6400800" cy="3959225"/>
          </a:xfrm>
        </p:spPr>
        <p:txBody>
          <a:bodyPr rtlCol="0">
            <a:noAutofit/>
          </a:bodyPr>
          <a:lstStyle/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7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700" b="1" dirty="0"/>
              <a:t>15 </a:t>
            </a:r>
            <a:r>
              <a:rPr lang="en-GB" altLang="it-IT" sz="1700" b="1" dirty="0" smtClean="0"/>
              <a:t>July 2021</a:t>
            </a:r>
            <a:endParaRPr lang="en-GB" altLang="it-IT" sz="1700" b="1" dirty="0"/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1700" dirty="0">
                <a:solidFill>
                  <a:srgbClr val="0000CC"/>
                </a:solidFill>
              </a:rPr>
              <a:t>IPB (PT)</a:t>
            </a:r>
            <a:endParaRPr lang="en-GB" altLang="it-IT" sz="1700" dirty="0">
              <a:solidFill>
                <a:srgbClr val="0000CC"/>
              </a:solidFill>
            </a:endParaRP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700" dirty="0"/>
              <a:t>Sending to Pixel of supporting documents (Report on the training activity, Register of participants, Programme, </a:t>
            </a:r>
            <a:r>
              <a:rPr lang="en-GB" sz="1700" dirty="0" smtClean="0"/>
              <a:t>Certificates, Declaration)</a:t>
            </a:r>
            <a:endParaRPr lang="en-GB" sz="1700" dirty="0"/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700" dirty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1700" b="1" dirty="0"/>
              <a:t>15 July</a:t>
            </a:r>
            <a:r>
              <a:rPr lang="en-GB" altLang="it-IT" sz="1700" b="1" dirty="0" smtClean="0"/>
              <a:t> </a:t>
            </a:r>
            <a:r>
              <a:rPr lang="en-GB" altLang="it-IT" sz="1700" b="1" dirty="0"/>
              <a:t>2021</a:t>
            </a: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it-IT" sz="1700" dirty="0" smtClean="0">
                <a:solidFill>
                  <a:srgbClr val="0000CC"/>
                </a:solidFill>
              </a:rPr>
              <a:t>HEIs</a:t>
            </a:r>
            <a:endParaRPr lang="en-GB" altLang="it-IT" sz="1700" dirty="0">
              <a:solidFill>
                <a:srgbClr val="0000CC"/>
              </a:solidFill>
            </a:endParaRPr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1700" dirty="0"/>
              <a:t>Sending to Pixel of </a:t>
            </a:r>
            <a:r>
              <a:rPr lang="en-GB" sz="1700" dirty="0" smtClean="0"/>
              <a:t>the description </a:t>
            </a:r>
            <a:r>
              <a:rPr lang="en-GB" sz="1700" dirty="0"/>
              <a:t>of the participants profiles and selection methodology</a:t>
            </a:r>
            <a:endParaRPr lang="en-GB" altLang="it-IT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3168650"/>
          </a:xfrm>
        </p:spPr>
        <p:txBody>
          <a:bodyPr/>
          <a:lstStyle/>
          <a:p>
            <a:pPr eaLnBrk="1" hangingPunct="1"/>
            <a:r>
              <a:rPr lang="it-IT" altLang="it-IT" smtClean="0"/>
              <a:t>Project Management </a:t>
            </a:r>
            <a:br>
              <a:rPr lang="it-IT" altLang="it-IT" smtClean="0"/>
            </a:br>
            <a:r>
              <a:rPr lang="it-IT" altLang="it-IT" smtClean="0"/>
              <a:t/>
            </a:r>
            <a:br>
              <a:rPr lang="it-IT" altLang="it-IT" smtClean="0"/>
            </a:br>
            <a:r>
              <a:rPr lang="en-US" altLang="it-IT" smtClean="0"/>
              <a:t>PM1 - Coordination of activities</a:t>
            </a:r>
            <a:r>
              <a:rPr lang="it-IT" altLang="it-IT" smtClean="0"/>
              <a:t/>
            </a:r>
            <a:br>
              <a:rPr lang="it-IT" altLang="it-IT" smtClean="0"/>
            </a:br>
            <a:endParaRPr lang="it-IT" altLang="it-I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PM1 - Coordination of activities </a:t>
            </a:r>
            <a:r>
              <a:rPr lang="en-US" sz="2400" dirty="0" smtClean="0"/>
              <a:t>1/5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Actions to be Carried Out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3023592"/>
          </a:xfrm>
        </p:spPr>
        <p:txBody>
          <a:bodyPr rtlCol="0">
            <a:normAutofit/>
          </a:bodyPr>
          <a:lstStyle/>
          <a:p>
            <a:pPr marL="342900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 smtClean="0"/>
              <a:t>Attendance to the partners meeting</a:t>
            </a:r>
          </a:p>
          <a:p>
            <a:pPr marL="914400" lvl="1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Meeting</a:t>
            </a:r>
            <a:r>
              <a:rPr lang="en-US" sz="1600" dirty="0"/>
              <a:t>: Florence (IT), </a:t>
            </a:r>
            <a:r>
              <a:rPr lang="en-GB" sz="1600" dirty="0"/>
              <a:t>October 2018</a:t>
            </a:r>
            <a:endParaRPr lang="it-IT" sz="1600" dirty="0"/>
          </a:p>
          <a:p>
            <a:pPr marL="914400" lvl="1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Meeting</a:t>
            </a:r>
            <a:r>
              <a:rPr lang="en-US" sz="1600" dirty="0"/>
              <a:t>: Kaunas (LT</a:t>
            </a:r>
            <a:r>
              <a:rPr lang="en-US" sz="1600" dirty="0" smtClean="0"/>
              <a:t>), </a:t>
            </a:r>
            <a:r>
              <a:rPr lang="en-US" sz="1600" dirty="0"/>
              <a:t>May 2019	</a:t>
            </a:r>
            <a:endParaRPr lang="it-IT" sz="1600" dirty="0"/>
          </a:p>
          <a:p>
            <a:pPr marL="914400" lvl="1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Meeting: </a:t>
            </a:r>
            <a:r>
              <a:rPr lang="en-US" sz="1600" dirty="0"/>
              <a:t>Limerick (IE</a:t>
            </a:r>
            <a:r>
              <a:rPr lang="en-US" sz="1600" dirty="0" smtClean="0"/>
              <a:t>), </a:t>
            </a:r>
            <a:r>
              <a:rPr lang="en-GB" sz="1600" dirty="0" smtClean="0"/>
              <a:t>December </a:t>
            </a:r>
            <a:r>
              <a:rPr lang="en-GB" sz="1600" dirty="0"/>
              <a:t>2019</a:t>
            </a:r>
            <a:endParaRPr lang="it-IT" sz="1600" dirty="0"/>
          </a:p>
          <a:p>
            <a:pPr marL="914400" lvl="1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</a:t>
            </a:r>
            <a:r>
              <a:rPr lang="en-US" sz="1600" dirty="0" smtClean="0"/>
              <a:t>Online Meeting: </a:t>
            </a:r>
            <a:r>
              <a:rPr lang="it-IT" sz="1600" dirty="0" smtClean="0"/>
              <a:t>25 June 2020</a:t>
            </a:r>
            <a:endParaRPr lang="it-IT" sz="1600" dirty="0"/>
          </a:p>
          <a:p>
            <a:pPr marL="914400" lvl="1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</a:t>
            </a:r>
            <a:r>
              <a:rPr lang="en-US" sz="1600" dirty="0"/>
              <a:t>Online Meeting: </a:t>
            </a:r>
            <a:r>
              <a:rPr lang="it-IT" sz="1600" dirty="0"/>
              <a:t>21 December 2020</a:t>
            </a:r>
          </a:p>
          <a:p>
            <a:pPr marL="914400" lvl="1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6</a:t>
            </a:r>
            <a:r>
              <a:rPr lang="en-US" sz="1600" baseline="30000" dirty="0" smtClean="0"/>
              <a:t>th </a:t>
            </a:r>
            <a:r>
              <a:rPr lang="en-US" sz="1600" dirty="0"/>
              <a:t>Online </a:t>
            </a:r>
            <a:r>
              <a:rPr lang="en-US" sz="1600" dirty="0" smtClean="0"/>
              <a:t>Meeting: </a:t>
            </a:r>
            <a:r>
              <a:rPr lang="it-IT" sz="1600" dirty="0" smtClean="0"/>
              <a:t>21 June 2021</a:t>
            </a:r>
            <a:endParaRPr lang="it-IT" sz="1600" dirty="0"/>
          </a:p>
          <a:p>
            <a:pPr marL="342900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 smtClean="0"/>
              <a:t>Production of project reports</a:t>
            </a:r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400" dirty="0" smtClean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 smtClean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egnaposto numero diapositiva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EF3B737-AB77-4991-A797-0DC3599FC171}" type="slidenum">
              <a:rPr lang="it-IT" altLang="it-IT" sz="1400" b="1">
                <a:solidFill>
                  <a:schemeClr val="bg1"/>
                </a:solidFill>
                <a:latin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it-IT" altLang="it-IT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PM1 - Coordination of activities </a:t>
            </a:r>
            <a:r>
              <a:rPr lang="en-US" sz="2400" dirty="0" smtClean="0"/>
              <a:t>2/5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Templates and Tools</a:t>
            </a:r>
            <a:endParaRPr lang="it-IT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2159000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000" dirty="0" smtClean="0"/>
              <a:t>PM1.D – In progress activities reports</a:t>
            </a:r>
          </a:p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000" dirty="0" smtClean="0"/>
              <a:t>PM1.E – Financial Manual (</a:t>
            </a:r>
            <a:r>
              <a:rPr lang="en-US" altLang="it-IT" sz="2000" i="1" dirty="0" smtClean="0"/>
              <a:t>external annex</a:t>
            </a:r>
            <a:r>
              <a:rPr lang="en-US" altLang="it-IT" sz="2000" dirty="0" smtClean="0"/>
              <a:t>)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sz="2000" dirty="0"/>
              <a:t>PM1.F – Financial Forms</a:t>
            </a:r>
            <a:endParaRPr lang="it-IT" sz="2000" dirty="0"/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sz="2000" dirty="0" smtClean="0"/>
              <a:t>PM1.G </a:t>
            </a:r>
            <a:r>
              <a:rPr lang="en-US" sz="2000" dirty="0"/>
              <a:t>- Template of Mobility Declaration</a:t>
            </a:r>
            <a:endParaRPr lang="it-IT" altLang="it-IT" sz="2000" dirty="0" smtClean="0"/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endParaRPr lang="it-IT" altLang="it-IT" sz="1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PM1 - Coordination of activities </a:t>
            </a:r>
            <a:r>
              <a:rPr lang="en-US" sz="2400" dirty="0" smtClean="0"/>
              <a:t>3/5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Expected Results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1752600"/>
          </a:xfrm>
        </p:spPr>
        <p:txBody>
          <a:bodyPr rtlCol="0">
            <a:normAutofit lnSpcReduction="10000"/>
          </a:bodyPr>
          <a:lstStyle/>
          <a:p>
            <a:pPr marL="342900" indent="-342900"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3600" smtClean="0"/>
              <a:t> </a:t>
            </a:r>
            <a:r>
              <a:rPr lang="en-GB" altLang="it-IT" smtClean="0"/>
              <a:t>Production of:</a:t>
            </a: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smtClean="0"/>
          </a:p>
          <a:p>
            <a:pPr marL="342900" indent="-342900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 smtClean="0"/>
              <a:t>Three months period online Activities Reports  </a:t>
            </a:r>
          </a:p>
          <a:p>
            <a:pPr marL="342900" indent="-342900" algn="l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000" smtClean="0"/>
              <a:t>Yearly Financial Report</a:t>
            </a:r>
            <a:endParaRPr lang="it-IT" altLang="it-IT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PM1 - Coordination of activities </a:t>
            </a:r>
            <a:r>
              <a:rPr lang="it-IT" sz="2400" dirty="0" smtClean="0"/>
              <a:t>4/5</a:t>
            </a:r>
            <a:br>
              <a:rPr lang="it-IT" sz="2400" dirty="0" smtClean="0"/>
            </a:br>
            <a:r>
              <a:rPr lang="it-IT" dirty="0" smtClean="0"/>
              <a:t>Current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65208"/>
              </p:ext>
            </p:extLst>
          </p:nvPr>
        </p:nvGraphicFramePr>
        <p:xfrm>
          <a:off x="2555875" y="1989138"/>
          <a:ext cx="4679950" cy="312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983">
                  <a:extLst>
                    <a:ext uri="{9D8B030D-6E8A-4147-A177-3AD203B41FA5}"/>
                  </a:extLst>
                </a:gridCol>
                <a:gridCol w="3095967">
                  <a:extLst>
                    <a:ext uri="{9D8B030D-6E8A-4147-A177-3AD203B41FA5}"/>
                  </a:extLst>
                </a:gridCol>
              </a:tblGrid>
              <a:tr h="37068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Partner </a:t>
                      </a:r>
                    </a:p>
                  </a:txBody>
                  <a:tcPr marL="9524" marR="9524" marT="9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Online</a:t>
                      </a:r>
                      <a:r>
                        <a:rPr lang="it-IT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Activity Reports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/>
                </a:tc>
                <a:extLst>
                  <a:ext uri="{0D108BD9-81ED-4DB2-BD59-A6C34878D82A}"/>
                </a:extLst>
              </a:tr>
              <a:tr h="370687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IE_LIT</a:t>
                      </a:r>
                    </a:p>
                  </a:txBody>
                  <a:tcPr marL="9524" marR="9524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31 May 2021</a:t>
                      </a:r>
                    </a:p>
                  </a:txBody>
                  <a:tcPr marL="9524" marR="9524" marT="9522" marB="0" anchor="ctr"/>
                </a:tc>
                <a:extLst>
                  <a:ext uri="{0D108BD9-81ED-4DB2-BD59-A6C34878D82A}"/>
                </a:extLst>
              </a:tr>
              <a:tr h="370687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IT_Pixel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31 May 2021</a:t>
                      </a:r>
                      <a:endParaRPr lang="it-IT" sz="1600" b="0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2" marB="0" anchor="ctr"/>
                </a:tc>
                <a:extLst>
                  <a:ext uri="{0D108BD9-81ED-4DB2-BD59-A6C34878D82A}"/>
                </a:extLst>
              </a:tr>
              <a:tr h="497191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IT_UniGenova</a:t>
                      </a:r>
                    </a:p>
                  </a:txBody>
                  <a:tcPr marL="9524" marR="9524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31 May 2021</a:t>
                      </a:r>
                    </a:p>
                  </a:txBody>
                  <a:tcPr marL="9524" marR="9524" marT="9522" marB="0" anchor="ctr"/>
                </a:tc>
                <a:extLst>
                  <a:ext uri="{0D108BD9-81ED-4DB2-BD59-A6C34878D82A}"/>
                </a:extLst>
              </a:tr>
              <a:tr h="40606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LT_KTU</a:t>
                      </a:r>
                    </a:p>
                  </a:txBody>
                  <a:tcPr marL="9524" marR="9524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31 May 2021</a:t>
                      </a:r>
                    </a:p>
                  </a:txBody>
                  <a:tcPr marL="9524" marR="9524" marT="9522" marB="0" anchor="ctr"/>
                </a:tc>
                <a:extLst>
                  <a:ext uri="{0D108BD9-81ED-4DB2-BD59-A6C34878D82A}"/>
                </a:extLst>
              </a:tr>
              <a:tr h="370687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PT_IPB</a:t>
                      </a:r>
                    </a:p>
                  </a:txBody>
                  <a:tcPr marL="9524" marR="9524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22 June</a:t>
                      </a:r>
                      <a:r>
                        <a:rPr lang="it-IT" sz="1600" b="0" i="0" u="none" strike="noStrik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9524" marR="9524" marT="9522" marB="0" anchor="ctr"/>
                </a:tc>
                <a:extLst>
                  <a:ext uri="{0D108BD9-81ED-4DB2-BD59-A6C34878D82A}"/>
                </a:extLst>
              </a:tr>
              <a:tr h="370687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RO_EuroED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22 June</a:t>
                      </a:r>
                      <a:r>
                        <a:rPr lang="it-IT" sz="1600" b="0" i="0" u="none" strike="noStrik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9524" marR="9524" marT="9522" marB="0" anchor="ctr"/>
                </a:tc>
                <a:extLst>
                  <a:ext uri="{0D108BD9-81ED-4DB2-BD59-A6C34878D82A}"/>
                </a:extLst>
              </a:tr>
              <a:tr h="370687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RO_UniIasi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22 June</a:t>
                      </a:r>
                      <a:r>
                        <a:rPr lang="it-IT" sz="1600" b="0" i="0" u="none" strike="noStrik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9524" marR="9524" marT="9522" marB="0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PM1 - Coordination of activities </a:t>
            </a:r>
            <a:r>
              <a:rPr lang="en-US" sz="2400" dirty="0" smtClean="0"/>
              <a:t>5/5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Deadlines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1752600"/>
          </a:xfrm>
        </p:spPr>
        <p:txBody>
          <a:bodyPr rtlCol="0">
            <a:normAutofit fontScale="92500" lnSpcReduction="20000"/>
          </a:bodyPr>
          <a:lstStyle/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>
                <a:solidFill>
                  <a:srgbClr val="0000CC"/>
                </a:solidFill>
              </a:rPr>
              <a:t>All partners</a:t>
            </a:r>
            <a:endParaRPr lang="en-GB" altLang="it-IT" sz="2400" dirty="0" smtClean="0">
              <a:solidFill>
                <a:srgbClr val="0000CC"/>
              </a:solidFill>
            </a:endParaRPr>
          </a:p>
          <a:p>
            <a:pPr marL="342900" indent="-342900" algn="just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 smtClean="0"/>
              <a:t>Every three months</a:t>
            </a:r>
            <a:r>
              <a:rPr lang="en-GB" altLang="it-IT" sz="2400" dirty="0" smtClean="0"/>
              <a:t> </a:t>
            </a:r>
            <a:r>
              <a:rPr lang="en-GB" altLang="it-IT" sz="1400" dirty="0" smtClean="0"/>
              <a:t>(</a:t>
            </a:r>
            <a:r>
              <a:rPr lang="en-US" sz="1400" dirty="0" smtClean="0"/>
              <a:t>30 </a:t>
            </a:r>
            <a:r>
              <a:rPr lang="en-US" sz="1400" dirty="0"/>
              <a:t>August </a:t>
            </a:r>
            <a:r>
              <a:rPr lang="en-US" sz="1400" dirty="0" smtClean="0"/>
              <a:t>2021</a:t>
            </a:r>
            <a:r>
              <a:rPr lang="en-GB" altLang="it-IT" sz="1400" dirty="0" smtClean="0"/>
              <a:t>)</a:t>
            </a:r>
            <a:endParaRPr lang="it-IT" altLang="it-IT" sz="1400" dirty="0"/>
          </a:p>
          <a:p>
            <a:pPr marL="742950" lvl="1" indent="-285750" algn="just" eaLnBrk="1" fontAlgn="auto" hangingPunct="1">
              <a:spcAft>
                <a:spcPts val="0"/>
              </a:spcAft>
              <a:buFontTx/>
              <a:buChar char="–"/>
              <a:defRPr/>
            </a:pPr>
            <a:r>
              <a:rPr lang="en-GB" altLang="it-IT" sz="1600" dirty="0" smtClean="0"/>
              <a:t>Production of Activities Report Forms </a:t>
            </a:r>
          </a:p>
          <a:p>
            <a:pPr marL="742950" lvl="1" indent="-285750" algn="just" eaLnBrk="1" fontAlgn="auto" hangingPunct="1">
              <a:spcAft>
                <a:spcPts val="0"/>
              </a:spcAft>
              <a:buFontTx/>
              <a:buChar char="–"/>
              <a:defRPr/>
            </a:pPr>
            <a:endParaRPr lang="en-GB" altLang="it-IT" sz="1800" dirty="0" smtClean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altLang="it-IT" sz="1800" b="1" dirty="0" smtClean="0"/>
              <a:t>15 September 2021</a:t>
            </a:r>
            <a:endParaRPr lang="en-US" altLang="it-IT" sz="1800" b="1" dirty="0"/>
          </a:p>
          <a:p>
            <a:pPr marL="361950"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1800" dirty="0" smtClean="0"/>
              <a:t>Financial  Reports</a:t>
            </a:r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GB" altLang="it-IT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3889375"/>
          </a:xfrm>
        </p:spPr>
        <p:txBody>
          <a:bodyPr/>
          <a:lstStyle/>
          <a:p>
            <a:pPr eaLnBrk="1" hangingPunct="1"/>
            <a:r>
              <a:rPr lang="it-IT" altLang="it-IT" smtClean="0"/>
              <a:t>Project Management </a:t>
            </a:r>
            <a:br>
              <a:rPr lang="it-IT" altLang="it-IT" smtClean="0"/>
            </a:br>
            <a:r>
              <a:rPr lang="it-IT" altLang="it-IT" smtClean="0"/>
              <a:t/>
            </a:r>
            <a:br>
              <a:rPr lang="it-IT" altLang="it-IT" smtClean="0"/>
            </a:br>
            <a:r>
              <a:rPr lang="en-US" altLang="it-IT" smtClean="0"/>
              <a:t>PM2 - Dissemination</a:t>
            </a:r>
            <a:endParaRPr lang="it-IT" altLang="it-I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PM2 - Dissemination </a:t>
            </a:r>
            <a:r>
              <a:rPr lang="en-US" sz="2400" dirty="0" smtClean="0"/>
              <a:t>1/6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Actions to be Carried Out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133600"/>
            <a:ext cx="7993062" cy="2159000"/>
          </a:xfrm>
        </p:spPr>
        <p:txBody>
          <a:bodyPr rtlCol="0">
            <a:normAutofit fontScale="92500" lnSpcReduction="10000"/>
          </a:bodyPr>
          <a:lstStyle/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 smtClean="0"/>
              <a:t>Development and translation of project brochures</a:t>
            </a:r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 smtClean="0"/>
              <a:t>Organization of at least 1 dissemination event on the project every month</a:t>
            </a:r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 smtClean="0"/>
              <a:t>Creation of a Facebook page</a:t>
            </a:r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 smtClean="0"/>
              <a:t>Production of the best practice dissemination report</a:t>
            </a:r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 smtClean="0"/>
              <a:t>Production of transnational dissemination report</a:t>
            </a:r>
          </a:p>
          <a:p>
            <a:pPr marL="3429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it-IT" sz="1800" dirty="0" smtClean="0"/>
              <a:t>Mobile version of the web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341438"/>
            <a:ext cx="7772400" cy="32400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/>
              <a:t>Preparatory Activity </a:t>
            </a:r>
            <a:br>
              <a:rPr lang="it-IT" dirty="0" smtClean="0"/>
            </a:br>
            <a:r>
              <a:rPr lang="it-IT" sz="3200" dirty="0" smtClean="0"/>
              <a:t>(part of the Project Management)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en-US" sz="5400" dirty="0" smtClean="0"/>
              <a:t>Target Groups Involvement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96875" y="2636838"/>
            <a:ext cx="81311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501650" indent="-3429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18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PM2.A – In progress dissemination reports</a:t>
            </a:r>
          </a:p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18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PM2.B – How to write the Best Practice Dissemination Report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PM2 </a:t>
            </a:r>
            <a:r>
              <a:rPr lang="en-US" sz="2400" dirty="0"/>
              <a:t>- Dissemination </a:t>
            </a:r>
            <a:r>
              <a:rPr lang="en-US" sz="2400" dirty="0" smtClean="0"/>
              <a:t>2/6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Templates and Tools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PM2 - Dissemination </a:t>
            </a:r>
            <a:r>
              <a:rPr lang="en-US" sz="2400" dirty="0" smtClean="0"/>
              <a:t>3/6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Expected Results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2016125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zh-CN" sz="2000" dirty="0" smtClean="0"/>
              <a:t>Project Brochure in all partners languages</a:t>
            </a:r>
          </a:p>
          <a:p>
            <a:pPr algn="just"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zh-CN" sz="2000" dirty="0" smtClean="0"/>
              <a:t>Database of dissemination events on the portal</a:t>
            </a:r>
          </a:p>
          <a:p>
            <a:pPr algn="just"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dirty="0" smtClean="0"/>
              <a:t>Facebook Page </a:t>
            </a:r>
          </a:p>
          <a:p>
            <a:pPr algn="just"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dirty="0" smtClean="0"/>
              <a:t>National Best Practice Dissemination Report</a:t>
            </a:r>
          </a:p>
          <a:p>
            <a:pPr algn="just"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dirty="0" smtClean="0"/>
              <a:t>Transnational Dissemination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PM2 - Dissemination </a:t>
            </a:r>
            <a:r>
              <a:rPr lang="en-US" sz="2400" dirty="0" smtClean="0"/>
              <a:t>4/6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dirty="0" smtClean="0"/>
              <a:t>Current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55944"/>
              </p:ext>
            </p:extLst>
          </p:nvPr>
        </p:nvGraphicFramePr>
        <p:xfrm>
          <a:off x="2267744" y="1989138"/>
          <a:ext cx="4392488" cy="306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>
                  <a:extLst>
                    <a:ext uri="{9D8B030D-6E8A-4147-A177-3AD203B41FA5}"/>
                  </a:extLst>
                </a:gridCol>
                <a:gridCol w="1656184">
                  <a:extLst>
                    <a:ext uri="{9D8B030D-6E8A-4147-A177-3AD203B41FA5}"/>
                  </a:extLst>
                </a:gridCol>
                <a:gridCol w="1296145"/>
              </a:tblGrid>
              <a:tr h="3706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Partner </a:t>
                      </a:r>
                    </a:p>
                  </a:txBody>
                  <a:tcPr marL="9524" marR="9524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Number of</a:t>
                      </a:r>
                      <a:r>
                        <a:rPr lang="it-IT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Events </a:t>
                      </a:r>
                      <a:r>
                        <a:rPr lang="it-IT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(Last event)</a:t>
                      </a:r>
                      <a:endParaRPr lang="it-IT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Report</a:t>
                      </a:r>
                      <a:endParaRPr lang="it-IT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1" marB="0" anchor="ctr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IE_LIT</a:t>
                      </a:r>
                    </a:p>
                  </a:txBody>
                  <a:tcPr marL="9524" marR="9524" marT="95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 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(18 June 2021)</a:t>
                      </a:r>
                      <a:endParaRPr lang="it-IT" sz="12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OK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2" marB="0" anchor="ctr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IT_Pixel</a:t>
                      </a:r>
                      <a:endParaRPr lang="it-I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94 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(19 April 2021)</a:t>
                      </a:r>
                      <a:endParaRPr lang="it-IT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OK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2" marB="0" anchor="ctr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IT_UniGenova</a:t>
                      </a:r>
                    </a:p>
                  </a:txBody>
                  <a:tcPr marL="9524" marR="9524" marT="95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32 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(31 May 2021)</a:t>
                      </a:r>
                      <a:endParaRPr lang="it-IT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OK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2" marB="0" anchor="ctr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LT_KTU</a:t>
                      </a:r>
                    </a:p>
                  </a:txBody>
                  <a:tcPr marL="9524" marR="9524" marT="95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36 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(1 June 2021)</a:t>
                      </a:r>
                      <a:endParaRPr lang="it-IT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19044" marB="1904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 marL="9524" marR="9524" marT="19044" marB="19044" anchor="ctr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PT_IPB</a:t>
                      </a:r>
                    </a:p>
                  </a:txBody>
                  <a:tcPr marL="9524" marR="9524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42 </a:t>
                      </a:r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(9 March 2021)</a:t>
                      </a:r>
                      <a:endParaRPr lang="it-IT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19044" marB="1904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 marL="9524" marR="9524" marT="19044" marB="19044" anchor="ctr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RO_EuroED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57</a:t>
                      </a:r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(22 March 2021)</a:t>
                      </a:r>
                      <a:endParaRPr lang="it-IT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19044" marB="19044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it-IT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19044" marB="19044" anchor="ctr"/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RO_UniIasi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26 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 June 2021)</a:t>
                      </a:r>
                      <a:endParaRPr lang="it-IT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19044" marB="19044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19044" marB="19044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PM2 - Dissemination</a:t>
            </a:r>
            <a:r>
              <a:rPr lang="en-US" sz="2400" dirty="0" smtClean="0"/>
              <a:t> 5/6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Deadline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3743325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altLang="it-IT" sz="1600" dirty="0" smtClean="0"/>
              <a:t>Every three months</a:t>
            </a:r>
            <a:r>
              <a:rPr lang="en-GB" altLang="it-IT" sz="1800" dirty="0" smtClean="0"/>
              <a:t> </a:t>
            </a:r>
            <a:r>
              <a:rPr lang="en-US" altLang="it-IT" sz="1200" dirty="0" smtClean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sz="1200" dirty="0" smtClean="0"/>
              <a:t>30 </a:t>
            </a:r>
            <a:r>
              <a:rPr lang="en-US" sz="1200" dirty="0"/>
              <a:t>August 2021</a:t>
            </a:r>
            <a:r>
              <a:rPr lang="en-US" altLang="it-IT" sz="1200" dirty="0" smtClean="0">
                <a:solidFill>
                  <a:prstClr val="black">
                    <a:tint val="75000"/>
                  </a:prstClr>
                </a:solidFill>
              </a:rPr>
              <a:t>)</a:t>
            </a:r>
            <a:endParaRPr lang="en-US" altLang="it-IT" sz="1200" dirty="0">
              <a:solidFill>
                <a:prstClr val="black">
                  <a:tint val="75000"/>
                </a:prst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olidFill>
                  <a:srgbClr val="0000CC"/>
                </a:solidFill>
              </a:rPr>
              <a:t>All partners</a:t>
            </a:r>
            <a:endParaRPr lang="it-IT" sz="1600" dirty="0" smtClean="0">
              <a:solidFill>
                <a:srgbClr val="0000CC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altLang="it-IT" sz="1600" dirty="0" smtClean="0"/>
              <a:t>Upload of 1 dissemination events per month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400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sz="1600" b="1" dirty="0" smtClean="0"/>
              <a:t>30 June 2021</a:t>
            </a:r>
            <a:endParaRPr lang="en-GB" sz="1600" b="1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sz="1600" dirty="0" smtClean="0">
                <a:solidFill>
                  <a:srgbClr val="0000CC"/>
                </a:solidFill>
              </a:rPr>
              <a:t>EuroED (RO), </a:t>
            </a:r>
            <a:r>
              <a:rPr lang="en-GB" sz="1600" dirty="0" err="1" smtClean="0">
                <a:solidFill>
                  <a:srgbClr val="0000CC"/>
                </a:solidFill>
              </a:rPr>
              <a:t>UniIasi</a:t>
            </a:r>
            <a:r>
              <a:rPr lang="en-GB" sz="1600" dirty="0" smtClean="0">
                <a:solidFill>
                  <a:srgbClr val="0000CC"/>
                </a:solidFill>
              </a:rPr>
              <a:t> (RO)</a:t>
            </a:r>
            <a:endParaRPr lang="en-GB" sz="1600" dirty="0">
              <a:solidFill>
                <a:srgbClr val="0000CC"/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sz="1600" dirty="0" smtClean="0"/>
              <a:t>Best </a:t>
            </a:r>
            <a:r>
              <a:rPr lang="en-GB" sz="1600" dirty="0"/>
              <a:t>Practice Dissemination Report</a:t>
            </a:r>
          </a:p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GB" altLang="it-IT" sz="1600" dirty="0"/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3384550"/>
          </a:xfrm>
        </p:spPr>
        <p:txBody>
          <a:bodyPr/>
          <a:lstStyle/>
          <a:p>
            <a:pPr eaLnBrk="1" hangingPunct="1"/>
            <a:r>
              <a:rPr lang="it-IT" altLang="it-IT" smtClean="0"/>
              <a:t>Project Management </a:t>
            </a:r>
            <a:br>
              <a:rPr lang="it-IT" altLang="it-IT" smtClean="0"/>
            </a:br>
            <a:r>
              <a:rPr lang="it-IT" altLang="it-IT" smtClean="0"/>
              <a:t/>
            </a:r>
            <a:br>
              <a:rPr lang="it-IT" altLang="it-IT" smtClean="0"/>
            </a:br>
            <a:r>
              <a:rPr lang="en-US" altLang="it-IT" smtClean="0"/>
              <a:t>PM3 - Exploitation</a:t>
            </a:r>
            <a:endParaRPr lang="it-IT" altLang="it-I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PM3- </a:t>
            </a:r>
            <a:r>
              <a:rPr lang="en-US" sz="2400" dirty="0"/>
              <a:t>Exploitation </a:t>
            </a:r>
            <a:r>
              <a:rPr lang="en-US" sz="2400" dirty="0" smtClean="0"/>
              <a:t>1/4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Actions</a:t>
            </a:r>
            <a:r>
              <a:rPr lang="it-IT" dirty="0" smtClean="0"/>
              <a:t> to be </a:t>
            </a:r>
            <a:r>
              <a:rPr lang="it-IT" dirty="0" err="1" smtClean="0"/>
              <a:t>Carried</a:t>
            </a:r>
            <a:r>
              <a:rPr lang="it-IT" dirty="0" smtClean="0"/>
              <a:t> Out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2133600"/>
            <a:ext cx="6977063" cy="1366838"/>
          </a:xfrm>
        </p:spPr>
        <p:txBody>
          <a:bodyPr rtlCol="0">
            <a:normAutofit/>
          </a:bodyPr>
          <a:lstStyle/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000" dirty="0" smtClean="0"/>
              <a:t>Involvement in the project of associated partners</a:t>
            </a:r>
          </a:p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it-IT" sz="2000" dirty="0" smtClean="0"/>
          </a:p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000" dirty="0" smtClean="0"/>
              <a:t>Collection of exploitation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84213" y="2060575"/>
            <a:ext cx="81311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8038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lnSpc>
                <a:spcPct val="160000"/>
              </a:lnSpc>
              <a:buFontTx/>
              <a:buChar char="–"/>
              <a:defRPr/>
            </a:pP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PM3.A - Associated Partner Letter</a:t>
            </a:r>
          </a:p>
          <a:p>
            <a:pPr lvl="1" eaLnBrk="1" hangingPunct="1">
              <a:lnSpc>
                <a:spcPct val="160000"/>
              </a:lnSpc>
              <a:buFontTx/>
              <a:buChar char="–"/>
              <a:defRPr/>
            </a:pP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PM3.B - Associated Partner Information </a:t>
            </a:r>
          </a:p>
          <a:p>
            <a:pPr lvl="1" eaLnBrk="1" hangingPunct="1">
              <a:lnSpc>
                <a:spcPct val="160000"/>
              </a:lnSpc>
              <a:buFontTx/>
              <a:buChar char="–"/>
              <a:defRPr/>
            </a:pP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PM3.C - Exploitation links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PM3- Exploitation </a:t>
            </a:r>
            <a:r>
              <a:rPr lang="en-US" sz="2400" dirty="0" smtClean="0"/>
              <a:t>2/4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Templates and Tools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PM3 </a:t>
            </a:r>
            <a:r>
              <a:rPr lang="en-US" sz="2400" dirty="0"/>
              <a:t>- Exploitation </a:t>
            </a:r>
            <a:r>
              <a:rPr lang="en-US" sz="2400" dirty="0" smtClean="0"/>
              <a:t>3/4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Expected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endParaRPr lang="it-IT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17526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smtClean="0"/>
              <a:t>Involvement of 6 associated partners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000" smtClean="0"/>
              <a:t>Collection of 6 exploitation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PM3 – Exploitation 4/6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dirty="0" smtClean="0"/>
              <a:t>Current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88075"/>
              </p:ext>
            </p:extLst>
          </p:nvPr>
        </p:nvGraphicFramePr>
        <p:xfrm>
          <a:off x="683940" y="1700808"/>
          <a:ext cx="5256212" cy="358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35">
                  <a:extLst>
                    <a:ext uri="{9D8B030D-6E8A-4147-A177-3AD203B41FA5}"/>
                  </a:extLst>
                </a:gridCol>
                <a:gridCol w="1815030">
                  <a:extLst>
                    <a:ext uri="{9D8B030D-6E8A-4147-A177-3AD203B41FA5}"/>
                  </a:extLst>
                </a:gridCol>
                <a:gridCol w="1785047">
                  <a:extLst>
                    <a:ext uri="{9D8B030D-6E8A-4147-A177-3AD203B41FA5}"/>
                  </a:extLst>
                </a:gridCol>
              </a:tblGrid>
              <a:tr h="4972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Partner 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Associated Partners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Exploitation Links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1" marB="0" anchor="ctr"/>
                </a:tc>
                <a:extLst>
                  <a:ext uri="{0D108BD9-81ED-4DB2-BD59-A6C34878D82A}"/>
                </a:extLst>
              </a:tr>
              <a:tr h="37068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IE_LIT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 anchor="ctr"/>
                </a:tc>
                <a:extLst>
                  <a:ext uri="{0D108BD9-81ED-4DB2-BD59-A6C34878D82A}"/>
                </a:extLst>
              </a:tr>
              <a:tr h="37068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IT_UniGenova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 anchor="ctr"/>
                </a:tc>
                <a:extLst>
                  <a:ext uri="{0D108BD9-81ED-4DB2-BD59-A6C34878D82A}"/>
                </a:extLst>
              </a:tr>
              <a:tr h="37068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LT_KTU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19045" marB="19045" anchor="ctr"/>
                </a:tc>
                <a:extLst>
                  <a:ext uri="{0D108BD9-81ED-4DB2-BD59-A6C34878D82A}"/>
                </a:extLst>
              </a:tr>
              <a:tr h="37068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PT_IPB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19045" marB="19045" anchor="ctr"/>
                </a:tc>
                <a:extLst>
                  <a:ext uri="{0D108BD9-81ED-4DB2-BD59-A6C34878D82A}"/>
                </a:extLst>
              </a:tr>
              <a:tr h="37068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RO_EuroED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19045" marB="19045" anchor="ctr"/>
                </a:tc>
                <a:extLst>
                  <a:ext uri="{0D108BD9-81ED-4DB2-BD59-A6C34878D82A}"/>
                </a:extLst>
              </a:tr>
              <a:tr h="37068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RO_UniIasi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3" marR="9523" marT="19045" marB="19045" anchor="ctr"/>
                </a:tc>
                <a:extLst>
                  <a:ext uri="{0D108BD9-81ED-4DB2-BD59-A6C34878D82A}"/>
                </a:extLst>
              </a:tr>
              <a:tr h="49727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Registerd on the platform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16*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3" marR="9523" marT="19045" marB="19045" anchor="ctr"/>
                </a:tc>
              </a:tr>
              <a:tr h="370684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38</a:t>
                      </a:r>
                      <a:endParaRPr lang="it-IT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3" marR="9523" marT="19045" marB="19045"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44929"/>
              </p:ext>
            </p:extLst>
          </p:nvPr>
        </p:nvGraphicFramePr>
        <p:xfrm>
          <a:off x="6516216" y="548680"/>
          <a:ext cx="2448272" cy="534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448059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*Platform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1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(UTFPR) - Campus de Curitiba (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Brazil)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UTFPR) - Campus de Ponta Grossa (Brazil)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 Hamburg (Germany)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Liceo M.L King di Genova (Italy)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Liceo Scientifico Leonardo Da Vinci (Italy)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Al-Farabi Kazakh National University (Kazakhstan)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Instituto Politécnico de Viana do Castelo (Portugal)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Politécnico do Porto (Portugal)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Universidade de Coimbra (Portugal)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Universidade de Trás-os-Montes e Alto Douro (Portugal)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Universidade do Minho (Portugal)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Saint Petersburg University (Russian Federation)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Universidad de Zaragoza (Spain)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Universitat Catalunya (Spain)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University of Applied Sciences (The Netherlands)</a:t>
                      </a: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Aksaray University (Turkey)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PM3: </a:t>
            </a:r>
            <a:r>
              <a:rPr lang="en-US" sz="2400" dirty="0" smtClean="0"/>
              <a:t>Exploitation 4/4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Deadlines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1844675"/>
            <a:ext cx="6400800" cy="395922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600" b="1" dirty="0" smtClean="0"/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1600" b="1" dirty="0" smtClean="0"/>
              <a:t>30 June 2021</a:t>
            </a:r>
            <a:endParaRPr lang="en-GB" altLang="it-IT" sz="1600" b="1" dirty="0"/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it-IT" sz="1600" dirty="0" smtClean="0">
                <a:solidFill>
                  <a:srgbClr val="0000CC"/>
                </a:solidFill>
              </a:rPr>
              <a:t>UniIasi (RO)</a:t>
            </a:r>
            <a:endParaRPr lang="it-IT" altLang="it-IT" sz="1600" dirty="0">
              <a:solidFill>
                <a:srgbClr val="0000CC"/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1600" dirty="0"/>
              <a:t>Involvement of 3 associated partners</a:t>
            </a:r>
            <a:endParaRPr lang="it-IT" altLang="it-IT" sz="1600" dirty="0"/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it-IT" sz="1600" dirty="0"/>
              <a:t>Collection of 3 exploitation links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it-IT" altLang="it-IT" sz="1600" b="1" dirty="0"/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it-IT" sz="1600" b="1" dirty="0" smtClean="0"/>
              <a:t>30 June 2021</a:t>
            </a:r>
            <a:endParaRPr lang="it-IT" altLang="it-IT" sz="1600" dirty="0"/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600" dirty="0" smtClean="0">
                <a:solidFill>
                  <a:srgbClr val="0000CC"/>
                </a:solidFill>
              </a:rPr>
              <a:t>All Partners, but EuroED</a:t>
            </a:r>
            <a:endParaRPr lang="it-IT" altLang="it-IT" sz="1600" dirty="0">
              <a:solidFill>
                <a:srgbClr val="0000CC"/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600" dirty="0" smtClean="0"/>
              <a:t>Involvement of a total number of 6 associated partners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600" dirty="0" smtClean="0"/>
              <a:t>Collection </a:t>
            </a:r>
            <a:r>
              <a:rPr lang="en-GB" altLang="it-IT" sz="1600" dirty="0" smtClean="0"/>
              <a:t>of a total number of </a:t>
            </a:r>
            <a:r>
              <a:rPr lang="en-GB" altLang="it-IT" sz="1600" dirty="0"/>
              <a:t>6</a:t>
            </a:r>
            <a:r>
              <a:rPr lang="it-IT" altLang="it-IT" sz="1600" dirty="0" smtClean="0"/>
              <a:t> exploitation links</a:t>
            </a:r>
          </a:p>
          <a:p>
            <a:pPr marL="877888" lvl="1" indent="-420688"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PM1: </a:t>
            </a:r>
            <a:r>
              <a:rPr lang="en-US" sz="2400" dirty="0" smtClean="0"/>
              <a:t>Project Management 1/3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Actions to be Carried Out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1752600"/>
          </a:xfrm>
        </p:spPr>
        <p:txBody>
          <a:bodyPr rtlCol="0">
            <a:normAutofit lnSpcReduction="10000"/>
          </a:bodyPr>
          <a:lstStyle/>
          <a:p>
            <a:pPr marL="342900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800" dirty="0" smtClean="0"/>
              <a:t>Involvement of target groups: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400" dirty="0" smtClean="0"/>
              <a:t>25 lecturers</a:t>
            </a:r>
          </a:p>
          <a:p>
            <a:pPr marL="800100" lvl="1" indent="-342900" algn="l" eaLnBrk="1" fontAlgn="auto" hangingPunct="1">
              <a:lnSpc>
                <a:spcPct val="14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altLang="it-IT" sz="2400" dirty="0" smtClean="0"/>
              <a:t>100 students</a:t>
            </a:r>
            <a:endParaRPr lang="it-IT" altLang="it-IT" sz="2000" dirty="0" smtClean="0"/>
          </a:p>
          <a:p>
            <a:pPr marL="342900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endParaRPr lang="it-IT" alt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3313113"/>
          </a:xfrm>
        </p:spPr>
        <p:txBody>
          <a:bodyPr/>
          <a:lstStyle/>
          <a:p>
            <a:pPr eaLnBrk="1" hangingPunct="1"/>
            <a:r>
              <a:rPr lang="it-IT" altLang="it-IT" smtClean="0"/>
              <a:t>Project Management </a:t>
            </a:r>
            <a:br>
              <a:rPr lang="it-IT" altLang="it-IT" smtClean="0"/>
            </a:br>
            <a:r>
              <a:rPr lang="it-IT" altLang="it-IT" smtClean="0"/>
              <a:t/>
            </a:r>
            <a:br>
              <a:rPr lang="it-IT" altLang="it-IT" smtClean="0"/>
            </a:br>
            <a:r>
              <a:rPr lang="en-US" altLang="it-IT" smtClean="0"/>
              <a:t>PM4 - Quality and </a:t>
            </a:r>
            <a:br>
              <a:rPr lang="en-US" altLang="it-IT" smtClean="0"/>
            </a:br>
            <a:r>
              <a:rPr lang="en-US" altLang="it-IT" smtClean="0"/>
              <a:t>Monitoring Plan</a:t>
            </a:r>
            <a:endParaRPr lang="it-IT" altLang="it-I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PM4: </a:t>
            </a:r>
            <a:r>
              <a:rPr lang="en-US" sz="2400" dirty="0" smtClean="0"/>
              <a:t>Quality and Monitoring Plan 1/4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Actions</a:t>
            </a:r>
            <a:r>
              <a:rPr lang="it-IT" dirty="0" smtClean="0"/>
              <a:t> to be </a:t>
            </a:r>
            <a:r>
              <a:rPr lang="it-IT" dirty="0" err="1" smtClean="0"/>
              <a:t>Carried</a:t>
            </a:r>
            <a:r>
              <a:rPr lang="it-IT" dirty="0" smtClean="0"/>
              <a:t> Out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2133600"/>
            <a:ext cx="6400800" cy="1752600"/>
          </a:xfrm>
        </p:spPr>
        <p:txBody>
          <a:bodyPr rtlCol="0">
            <a:normAutofit/>
          </a:bodyPr>
          <a:lstStyle/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Collection of testimonials</a:t>
            </a:r>
          </a:p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Production of testing evaluation report</a:t>
            </a:r>
          </a:p>
          <a:p>
            <a:pPr lvl="1" algn="justLow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it-IT" sz="2400" dirty="0" smtClean="0"/>
              <a:t>Production of transnational evaluation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73075" y="1773238"/>
            <a:ext cx="80645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446088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PM4.A – Quality Plan</a:t>
            </a:r>
          </a:p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PM4.B – Project Meeting Evaluation </a:t>
            </a:r>
            <a:r>
              <a:rPr lang="en-US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Questionnaire </a:t>
            </a:r>
            <a:r>
              <a:rPr lang="en-US" altLang="it-IT" sz="2000" i="1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(partners)</a:t>
            </a:r>
          </a:p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2000" dirty="0" smtClean="0">
                <a:solidFill>
                  <a:schemeClr val="tx1">
                    <a:tint val="75000"/>
                  </a:schemeClr>
                </a:solidFill>
              </a:rPr>
              <a:t>PM4.C </a:t>
            </a: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</a:rPr>
              <a:t>– Project </a:t>
            </a:r>
            <a:r>
              <a:rPr lang="en-US" altLang="it-IT" sz="2000" dirty="0" smtClean="0">
                <a:solidFill>
                  <a:schemeClr val="tx1">
                    <a:tint val="75000"/>
                  </a:schemeClr>
                </a:solidFill>
              </a:rPr>
              <a:t>Evaluation Questionnaire </a:t>
            </a:r>
            <a:r>
              <a:rPr lang="en-US" altLang="it-IT" sz="2000" i="1" dirty="0">
                <a:solidFill>
                  <a:schemeClr val="tx1">
                    <a:tint val="75000"/>
                  </a:schemeClr>
                </a:solidFill>
              </a:rPr>
              <a:t>(partners)</a:t>
            </a:r>
            <a:endParaRPr lang="en-US" altLang="it-IT" sz="2000" dirty="0">
              <a:solidFill>
                <a:schemeClr val="tx1">
                  <a:tint val="75000"/>
                </a:schemeClr>
              </a:solidFill>
            </a:endParaRPr>
          </a:p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PM4.D – Evaluation </a:t>
            </a:r>
            <a:r>
              <a:rPr lang="en-US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Questionnaires for Intellectual Outputs </a:t>
            </a:r>
            <a:r>
              <a:rPr lang="en-US" altLang="it-IT" sz="2000" i="1" dirty="0" smtClean="0">
                <a:solidFill>
                  <a:schemeClr val="tx1">
                    <a:tint val="75000"/>
                  </a:schemeClr>
                </a:solidFill>
              </a:rPr>
              <a:t>(end users)</a:t>
            </a:r>
          </a:p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fr-FR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PM4.E </a:t>
            </a:r>
            <a:r>
              <a:rPr lang="fr-FR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– </a:t>
            </a:r>
            <a:r>
              <a:rPr lang="fr-FR" altLang="it-IT" sz="20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Tool</a:t>
            </a:r>
            <a:r>
              <a:rPr lang="fr-FR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 for questionnaires </a:t>
            </a:r>
            <a:r>
              <a:rPr lang="fr-FR" altLang="it-IT" sz="20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analysis</a:t>
            </a:r>
            <a:endParaRPr lang="en-US" altLang="it-IT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lvl="1"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PM4.F – </a:t>
            </a:r>
            <a:r>
              <a:rPr lang="en-GB" altLang="it-IT" sz="20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How </a:t>
            </a:r>
            <a:r>
              <a:rPr lang="en-GB" altLang="it-IT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to write the Evaluation Report on Intellectual Outputs</a:t>
            </a:r>
            <a:endParaRPr lang="en-US" altLang="it-IT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/>
              <a:t>PM4: </a:t>
            </a:r>
            <a:r>
              <a:rPr lang="en-US" sz="2400" dirty="0"/>
              <a:t>Quality and Monitoring Plan </a:t>
            </a:r>
            <a:r>
              <a:rPr lang="en-US" sz="2400" dirty="0" smtClean="0"/>
              <a:t>2/4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Templates and Tools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PM4: </a:t>
            </a:r>
            <a:r>
              <a:rPr lang="en-US" sz="2400" dirty="0"/>
              <a:t>Quality and Monitoring Plan</a:t>
            </a:r>
            <a:r>
              <a:rPr lang="en-US" sz="2400" dirty="0" smtClean="0"/>
              <a:t> 3/4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4800" dirty="0" err="1" smtClean="0"/>
              <a:t>Expected</a:t>
            </a:r>
            <a:r>
              <a:rPr lang="it-IT" sz="4800" dirty="0" smtClean="0"/>
              <a:t> </a:t>
            </a:r>
            <a:r>
              <a:rPr lang="it-IT" sz="4800" dirty="0" err="1" smtClean="0"/>
              <a:t>Results</a:t>
            </a:r>
            <a:endParaRPr lang="it-IT" sz="4800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1752600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 smtClean="0"/>
              <a:t>3 issues of the Quality Plan</a:t>
            </a:r>
          </a:p>
          <a:p>
            <a:pPr algn="just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 smtClean="0"/>
              <a:t>6 testimonials per country</a:t>
            </a:r>
          </a:p>
          <a:p>
            <a:pPr algn="just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 smtClean="0"/>
              <a:t>20 evaluation questionnaires per country</a:t>
            </a:r>
          </a:p>
          <a:p>
            <a:pPr algn="just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2400" dirty="0" smtClean="0"/>
              <a:t>1 Testing Evaluation Report per country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PM4: </a:t>
            </a:r>
            <a:r>
              <a:rPr lang="en-US" sz="2400" dirty="0"/>
              <a:t>Quality and Monitoring Plan</a:t>
            </a:r>
            <a:r>
              <a:rPr lang="en-US" sz="2400" dirty="0" smtClean="0"/>
              <a:t> 3/4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4800" dirty="0" smtClean="0"/>
              <a:t>Current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06229"/>
              </p:ext>
            </p:extLst>
          </p:nvPr>
        </p:nvGraphicFramePr>
        <p:xfrm>
          <a:off x="1763688" y="1700808"/>
          <a:ext cx="5256211" cy="2477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84">
                  <a:extLst>
                    <a:ext uri="{9D8B030D-6E8A-4147-A177-3AD203B41FA5}"/>
                  </a:extLst>
                </a:gridCol>
                <a:gridCol w="1354897">
                  <a:extLst>
                    <a:ext uri="{9D8B030D-6E8A-4147-A177-3AD203B41FA5}"/>
                  </a:extLst>
                </a:gridCol>
                <a:gridCol w="1332515">
                  <a:extLst>
                    <a:ext uri="{9D8B030D-6E8A-4147-A177-3AD203B41FA5}"/>
                  </a:extLst>
                </a:gridCol>
                <a:gridCol w="1332515"/>
              </a:tblGrid>
              <a:tr h="4972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Partner 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XLS File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Report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Testimonials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1" marB="0" anchor="ctr"/>
                </a:tc>
                <a:extLst>
                  <a:ext uri="{0D108BD9-81ED-4DB2-BD59-A6C34878D82A}"/>
                </a:extLst>
              </a:tr>
              <a:tr h="37068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IE_LIT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OK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OK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OK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 anchor="ctr"/>
                </a:tc>
                <a:extLst>
                  <a:ext uri="{0D108BD9-81ED-4DB2-BD59-A6C34878D82A}"/>
                </a:extLst>
              </a:tr>
              <a:tr h="37068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IT_UniGenova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OK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OK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OK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 anchor="ctr"/>
                </a:tc>
                <a:extLst>
                  <a:ext uri="{0D108BD9-81ED-4DB2-BD59-A6C34878D82A}"/>
                </a:extLst>
              </a:tr>
              <a:tr h="37068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LT_KTU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OK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OK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OK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 anchor="ctr"/>
                </a:tc>
                <a:extLst>
                  <a:ext uri="{0D108BD9-81ED-4DB2-BD59-A6C34878D82A}"/>
                </a:extLst>
              </a:tr>
              <a:tr h="37068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PT_IPB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19045" marB="1904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19045" marB="19045" anchor="ctr"/>
                </a:tc>
                <a:extLst>
                  <a:ext uri="{0D108BD9-81ED-4DB2-BD59-A6C34878D82A}"/>
                </a:extLst>
              </a:tr>
              <a:tr h="37068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RO_EuroED &amp;UniIasi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OK</a:t>
                      </a:r>
                      <a:endParaRPr lang="it-IT" sz="1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OK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OK</a:t>
                      </a:r>
                      <a:endParaRPr lang="it-IT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9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TA4: </a:t>
            </a:r>
            <a:r>
              <a:rPr lang="en-US" sz="2400" dirty="0"/>
              <a:t>Quality and Monitoring Plan</a:t>
            </a:r>
            <a:r>
              <a:rPr lang="en-US" sz="2400" dirty="0" smtClean="0"/>
              <a:t> 4/4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4800" dirty="0" smtClean="0"/>
              <a:t>Deadlines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1752600"/>
          </a:xfrm>
        </p:spPr>
        <p:txBody>
          <a:bodyPr rtlCol="0">
            <a:normAutofit/>
          </a:bodyPr>
          <a:lstStyle/>
          <a:p>
            <a:pPr marL="877888" lvl="1" indent="-420688"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600" dirty="0" smtClean="0"/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it-IT" sz="1800" b="1" dirty="0" smtClean="0"/>
              <a:t>15 July 2021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800" dirty="0" smtClean="0">
                <a:solidFill>
                  <a:srgbClr val="0000CC"/>
                </a:solidFill>
              </a:rPr>
              <a:t>IPB (PT)</a:t>
            </a:r>
            <a:endParaRPr lang="it-IT" altLang="it-IT" sz="1800" dirty="0">
              <a:solidFill>
                <a:srgbClr val="0000CC"/>
              </a:solidFill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600" dirty="0" smtClean="0"/>
              <a:t>Collection of 6 testimonials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600" dirty="0" smtClean="0"/>
              <a:t>Collection of 20 evaluation questionnaires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altLang="it-IT" sz="1600" dirty="0" smtClean="0"/>
              <a:t>Sending of evaluation report on the IOs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/>
          <a:lstStyle/>
          <a:p>
            <a:pPr eaLnBrk="1" hangingPunct="1"/>
            <a:r>
              <a:rPr lang="it-IT" altLang="it-IT" smtClean="0"/>
              <a:t>Thank you for Your Attention  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it-IT" altLang="it-IT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PM1</a:t>
            </a:r>
            <a:r>
              <a:rPr lang="it-IT" sz="2400" dirty="0"/>
              <a:t>: </a:t>
            </a:r>
            <a:r>
              <a:rPr lang="en-US" sz="2400" dirty="0"/>
              <a:t>Project Management </a:t>
            </a:r>
            <a:r>
              <a:rPr lang="en-US" sz="2400" dirty="0" smtClean="0"/>
              <a:t>2/3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Expected Results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400800" cy="1752600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it-IT" sz="2000" dirty="0" smtClean="0"/>
              <a:t>Each partner should select and upload on the project portal at least:</a:t>
            </a:r>
            <a:r>
              <a:rPr lang="en-GB" altLang="it-IT" sz="2000" dirty="0" smtClean="0"/>
              <a:t> </a:t>
            </a: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2000" dirty="0" smtClean="0"/>
          </a:p>
          <a:p>
            <a:pPr marL="342900" lvl="1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 smtClean="0"/>
              <a:t>5 Lecturers</a:t>
            </a:r>
          </a:p>
          <a:p>
            <a:pPr marL="342900" lvl="1" indent="-342900" algn="l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altLang="it-IT" sz="2000" dirty="0" smtClean="0"/>
              <a:t>20 Students</a:t>
            </a:r>
          </a:p>
          <a:p>
            <a:pPr marL="342900" indent="-342900"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400" dirty="0" smtClean="0"/>
              <a:t>PM1</a:t>
            </a:r>
            <a:r>
              <a:rPr lang="it-IT" sz="2400" dirty="0"/>
              <a:t>: </a:t>
            </a:r>
            <a:r>
              <a:rPr lang="en-US" sz="2400" dirty="0"/>
              <a:t>Project Management </a:t>
            </a:r>
            <a:r>
              <a:rPr lang="en-US" sz="2400" dirty="0" smtClean="0"/>
              <a:t>3/3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Current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33363"/>
              </p:ext>
            </p:extLst>
          </p:nvPr>
        </p:nvGraphicFramePr>
        <p:xfrm>
          <a:off x="395536" y="1772816"/>
          <a:ext cx="3863975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17">
                  <a:extLst>
                    <a:ext uri="{9D8B030D-6E8A-4147-A177-3AD203B41FA5}"/>
                  </a:extLst>
                </a:gridCol>
                <a:gridCol w="1283729">
                  <a:extLst>
                    <a:ext uri="{9D8B030D-6E8A-4147-A177-3AD203B41FA5}"/>
                  </a:extLst>
                </a:gridCol>
                <a:gridCol w="1283729">
                  <a:extLst>
                    <a:ext uri="{9D8B030D-6E8A-4147-A177-3AD203B41FA5}"/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Partner 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Lecturers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Students</a:t>
                      </a:r>
                    </a:p>
                  </a:txBody>
                  <a:tcPr marL="9526" marR="9526" marT="9526" marB="0" anchor="ctr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IE_LIT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IT_UniGenova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169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LT_KTU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168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PT_IPB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470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Ro_UniIasi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43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Others*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it-IT" sz="16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80"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6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79</a:t>
                      </a:r>
                      <a:r>
                        <a:rPr lang="it-IT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(25)</a:t>
                      </a:r>
                      <a:endParaRPr lang="it-IT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954 </a:t>
                      </a:r>
                      <a:r>
                        <a:rPr lang="it-IT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it-IT" sz="1200" b="0" i="0" u="none" strike="noStrike" kern="1200" dirty="0">
                        <a:solidFill>
                          <a:srgbClr val="00B05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98018"/>
              </p:ext>
            </p:extLst>
          </p:nvPr>
        </p:nvGraphicFramePr>
        <p:xfrm>
          <a:off x="4716016" y="1772816"/>
          <a:ext cx="4176464" cy="33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/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* Others (e.g.)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Universidade do Minho (PT)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Escola Superior de Tecnolgia et Gestao (PT)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Hanze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University of Applied Sciences (NL)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Liceo Scientifico Leonardo Da Vinci (IT)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Saint Petersburg University (RU)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Universidad de Zaragoza (ES)</a:t>
                      </a:r>
                    </a:p>
                  </a:txBody>
                  <a:tcPr marL="9525" marR="9525" marT="9525" marB="0" anchor="b"/>
                </a:tc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Universidad de Zaragoza (ES)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Universidade de Coimbra (PT)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869160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  <a:latin typeface="+mn-lt"/>
              </a:rPr>
              <a:t>Expected numbers are indicated between brackets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Struttura predefinit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2265</Template>
  <TotalTime>17515</TotalTime>
  <Words>3225</Words>
  <Application>Microsoft Office PowerPoint</Application>
  <PresentationFormat>On-screen Show (4:3)</PresentationFormat>
  <Paragraphs>1039</Paragraphs>
  <Slides>76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2_Struttura predefinita</vt:lpstr>
      <vt:lpstr>Custom Design</vt:lpstr>
      <vt:lpstr>PowerPoint Presentation</vt:lpstr>
      <vt:lpstr>Funding Programme</vt:lpstr>
      <vt:lpstr>Expected Results</vt:lpstr>
      <vt:lpstr>Project Activities</vt:lpstr>
      <vt:lpstr>The Project at a Glance</vt:lpstr>
      <vt:lpstr>Preparatory Activity  (part of the Project Management)  Target Groups Involvement </vt:lpstr>
      <vt:lpstr>PM1: Project Management 1/3  Actions to be Carried Out</vt:lpstr>
      <vt:lpstr>PM1: Project Management 2/3  Expected Results</vt:lpstr>
      <vt:lpstr>PM1: Project Management 3/3  Current Results</vt:lpstr>
      <vt:lpstr>Intellectual Output 1  Student's Assessment Toolkit</vt:lpstr>
      <vt:lpstr>IO1: Student's Assessment Toolkit 1/12  Actions to be Carried Out</vt:lpstr>
      <vt:lpstr>IO1: Student's Assessment Toolkit 2/12 Templates and Tools</vt:lpstr>
      <vt:lpstr>IO1: Student's Assessment Toolkit 3/12 Expected Results</vt:lpstr>
      <vt:lpstr>IO1: Student's Assessment Toolkit 4/12</vt:lpstr>
      <vt:lpstr>IO1: Student's Assessment Toolkit 8/12  Current Results/Self Assessment</vt:lpstr>
      <vt:lpstr>IO1: Student's Assessment Toolkit 9/12  Current Results/Self Assessment</vt:lpstr>
      <vt:lpstr>IO1: Student's Assessment Toolkit 9/12  Current Results/Self Assessment</vt:lpstr>
      <vt:lpstr>IO1: Student's Assessment Toolkit 10/12  Current Results/Self Assessment</vt:lpstr>
      <vt:lpstr>IO1: Student's Assessment Toolkit 8/12  Current Results/Final Assessment</vt:lpstr>
      <vt:lpstr>IO1: Student's Assessment Toolkit 9/12  Current Results/Final Assessment</vt:lpstr>
      <vt:lpstr>IO1: Student's Assessment Toolkit 9/12  Current Results/Final Assessment</vt:lpstr>
      <vt:lpstr>IO1: Student's Assessment Toolkit 10/12  Current Results/Final Assessment</vt:lpstr>
      <vt:lpstr>IO1: Student's Assessment Toolkit 12/12 </vt:lpstr>
      <vt:lpstr>Intellectual Output 2   Online MathE Library of Video Lessons and Teaching Materials </vt:lpstr>
      <vt:lpstr>IO2: Online Math Library of Video Lessons ….  1/7  Actions to be Carried Out</vt:lpstr>
      <vt:lpstr>IO2: Online Math Library of Video Lessons ….  2/7  Templates and Tools</vt:lpstr>
      <vt:lpstr>IO2: Online Math Library of Video Lessons …. 3/7 Expected Results</vt:lpstr>
      <vt:lpstr>IO2: Online Math Library of Video Lessons …. 4/7 Current Results/Video Reviews</vt:lpstr>
      <vt:lpstr>IO2: Online Math Library of Video Lessons …. 5/7 Current Results/Video Lessons</vt:lpstr>
      <vt:lpstr>IO2: Online Math Library of Video Lessons …. 6/7 Current Results/Teaching Resources</vt:lpstr>
      <vt:lpstr>IO2: Online Math Library of Video Lessons …. 7/7 </vt:lpstr>
      <vt:lpstr>Intellectual Output 3   Community of Practice </vt:lpstr>
      <vt:lpstr>IO3: Community of Practice … 1/7 Activities</vt:lpstr>
      <vt:lpstr>IO3: Community of Practice … 2/7 Templates and Tools</vt:lpstr>
      <vt:lpstr>IO3: Community of Practice … 3/7 Expected Results</vt:lpstr>
      <vt:lpstr>IO3: Community of Practice … 4/7 Current Results</vt:lpstr>
      <vt:lpstr>IO3: Community of Practice … 5/7 Current Results</vt:lpstr>
      <vt:lpstr>IO3: Community of Practice … 6/7 Current Results</vt:lpstr>
      <vt:lpstr>IO3: Community of Practice … 7/7 Deadlines</vt:lpstr>
      <vt:lpstr> Multiplier Events</vt:lpstr>
      <vt:lpstr>Multiplier Events1/4  Actions to be Carried Out</vt:lpstr>
      <vt:lpstr>Multiplier Events 3/4  Templates and Tools</vt:lpstr>
      <vt:lpstr>Multiplier Events 2/4  Expected Results</vt:lpstr>
      <vt:lpstr>Multiplier Events 4/4  Deadlines</vt:lpstr>
      <vt:lpstr> Training Activity</vt:lpstr>
      <vt:lpstr>C1 – Training course  Objectives of the Training Course</vt:lpstr>
      <vt:lpstr>C1 – Training course  Training course schedule 14 – 18 June 2021</vt:lpstr>
      <vt:lpstr>C1 – Training course  Teamwork methodogies</vt:lpstr>
      <vt:lpstr>C1 – Training course  Current Results</vt:lpstr>
      <vt:lpstr>C1 – Training course Template and Tools</vt:lpstr>
      <vt:lpstr>C1 – Training course Deadlines</vt:lpstr>
      <vt:lpstr>Project Management   PM1 - Coordination of activities </vt:lpstr>
      <vt:lpstr>PM1 - Coordination of activities 1/5  Actions to be Carried Out</vt:lpstr>
      <vt:lpstr>PM1 - Coordination of activities 2/5  Templates and Tools</vt:lpstr>
      <vt:lpstr>PM1 - Coordination of activities 3/5  Expected Results</vt:lpstr>
      <vt:lpstr>PM1 - Coordination of activities 4/5 Current Results</vt:lpstr>
      <vt:lpstr>PM1 - Coordination of activities 5/5  Deadlines</vt:lpstr>
      <vt:lpstr>Project Management   PM2 - Dissemination</vt:lpstr>
      <vt:lpstr>PM2 - Dissemination 1/6  Actions to be Carried Out</vt:lpstr>
      <vt:lpstr>PM2 - Dissemination 2/6  Templates and Tools</vt:lpstr>
      <vt:lpstr>PM2 - Dissemination 3/6  Expected Results</vt:lpstr>
      <vt:lpstr>PM2 - Dissemination 4/6 Current Results</vt:lpstr>
      <vt:lpstr>PM2 - Dissemination 5/6  Deadline</vt:lpstr>
      <vt:lpstr>Project Management   PM3 - Exploitation</vt:lpstr>
      <vt:lpstr>PM3- Exploitation 1/4  Actions to be Carried Out</vt:lpstr>
      <vt:lpstr>PM3- Exploitation 2/4  Templates and Tools</vt:lpstr>
      <vt:lpstr>PM3 - Exploitation 3/4  Expected Results</vt:lpstr>
      <vt:lpstr>PM3 – Exploitation 4/6 Current Results</vt:lpstr>
      <vt:lpstr>PM3: Exploitation 4/4  Deadlines</vt:lpstr>
      <vt:lpstr>Project Management   PM4 - Quality and  Monitoring Plan</vt:lpstr>
      <vt:lpstr>PM4: Quality and Monitoring Plan 1/4  Actions to be Carried Out</vt:lpstr>
      <vt:lpstr>PM4: Quality and Monitoring Plan 2/4  Templates and Tools</vt:lpstr>
      <vt:lpstr>PM4: Quality and Monitoring Plan 3/4  Expected Results</vt:lpstr>
      <vt:lpstr>PM4: Quality and Monitoring Plan 3/4  Current Results</vt:lpstr>
      <vt:lpstr>TA4: Quality and Monitoring Plan 4/4  Deadlines</vt:lpstr>
      <vt:lpstr>Thank you for Your Attention  </vt:lpstr>
    </vt:vector>
  </TitlesOfParts>
  <Company>Pixel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Lorenzo</dc:creator>
  <cp:lastModifiedBy>Lorenzo Martellini</cp:lastModifiedBy>
  <cp:revision>783</cp:revision>
  <cp:lastPrinted>2016-09-26T15:48:55Z</cp:lastPrinted>
  <dcterms:created xsi:type="dcterms:W3CDTF">2003-09-25T17:16:43Z</dcterms:created>
  <dcterms:modified xsi:type="dcterms:W3CDTF">2021-06-30T15:39:34Z</dcterms:modified>
</cp:coreProperties>
</file>