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288" r:id="rId27"/>
    <p:sldId id="289" r:id="rId28"/>
    <p:sldId id="290" r:id="rId29"/>
    <p:sldId id="291" r:id="rId30"/>
    <p:sldId id="292" r:id="rId31"/>
    <p:sldId id="332" r:id="rId32"/>
    <p:sldId id="333" r:id="rId33"/>
    <p:sldId id="334" r:id="rId34"/>
    <p:sldId id="335" r:id="rId35"/>
    <p:sldId id="336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2730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8090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C3C8DD-1969-43B6-92D1-22B798FB70B2}" type="slidenum">
              <a:rPr lang="it-IT" altLang="it-IT" smtClean="0"/>
              <a:pPr eaLnBrk="1" hangingPunct="1">
                <a:spcBef>
                  <a:spcPct val="0"/>
                </a:spcBef>
              </a:pPr>
              <a:t>2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90116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CF5F44-0002-485B-AEE2-F08D55B75DE2}" type="slidenum">
              <a:rPr lang="it-IT" altLang="it-IT"/>
              <a:pPr algn="r" eaLnBrk="1" hangingPunct="1">
                <a:spcBef>
                  <a:spcPct val="0"/>
                </a:spcBef>
              </a:pPr>
              <a:t>11</a:t>
            </a:fld>
            <a:endParaRPr lang="it-IT" altLang="it-IT"/>
          </a:p>
        </p:txBody>
      </p:sp>
      <p:sp>
        <p:nvSpPr>
          <p:cNvPr id="90117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37D95F-C42D-47B4-BA89-3DD2926BF432}" type="slidenum">
              <a:rPr lang="it-IT" altLang="it-IT" smtClean="0"/>
              <a:pPr eaLnBrk="1" hangingPunct="1">
                <a:spcBef>
                  <a:spcPct val="0"/>
                </a:spcBef>
              </a:pPr>
              <a:t>11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911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92112B-EBBD-4DC1-8632-2AD5FE4CD7C6}" type="slidenum">
              <a:rPr lang="it-IT" altLang="it-IT" smtClean="0"/>
              <a:pPr eaLnBrk="1" hangingPunct="1">
                <a:spcBef>
                  <a:spcPct val="0"/>
                </a:spcBef>
              </a:pPr>
              <a:t>12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921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F3085C-AA82-4741-8AFF-E2193BD483B9}" type="slidenum">
              <a:rPr lang="it-IT" altLang="it-IT" smtClean="0"/>
              <a:pPr eaLnBrk="1" hangingPunct="1">
                <a:spcBef>
                  <a:spcPct val="0"/>
                </a:spcBef>
              </a:pPr>
              <a:t>13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9318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70FBA8-65F6-4A7B-9448-A7E5F5EE08E9}" type="slidenum">
              <a:rPr lang="it-IT" altLang="it-IT" smtClean="0"/>
              <a:pPr eaLnBrk="1" hangingPunct="1">
                <a:spcBef>
                  <a:spcPct val="0"/>
                </a:spcBef>
              </a:pPr>
              <a:t>14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942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73E833-B96B-4373-B63B-AF1A351E1E7C}" type="slidenum">
              <a:rPr lang="it-IT" altLang="it-IT" smtClean="0"/>
              <a:pPr eaLnBrk="1" hangingPunct="1">
                <a:spcBef>
                  <a:spcPct val="0"/>
                </a:spcBef>
              </a:pPr>
              <a:t>15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9523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BBE52A-7301-44DD-ABA3-1CEBC5A2CD3F}" type="slidenum">
              <a:rPr lang="it-IT" altLang="it-IT" smtClean="0"/>
              <a:pPr eaLnBrk="1" hangingPunct="1">
                <a:spcBef>
                  <a:spcPct val="0"/>
                </a:spcBef>
              </a:pPr>
              <a:t>16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dirty="0">
              <a:latin typeface="Times New Roman" pitchFamily="18" charset="0"/>
            </a:endParaRPr>
          </a:p>
        </p:txBody>
      </p:sp>
      <p:sp>
        <p:nvSpPr>
          <p:cNvPr id="962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98EB31-D7F5-4C81-AB86-7AA439166CC2}" type="slidenum">
              <a:rPr lang="it-IT" altLang="it-IT" smtClean="0"/>
              <a:pPr eaLnBrk="1" hangingPunct="1">
                <a:spcBef>
                  <a:spcPct val="0"/>
                </a:spcBef>
              </a:pPr>
              <a:t>17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dirty="0">
              <a:latin typeface="Times New Roman" pitchFamily="18" charset="0"/>
            </a:endParaRPr>
          </a:p>
        </p:txBody>
      </p:sp>
      <p:sp>
        <p:nvSpPr>
          <p:cNvPr id="962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98EB31-D7F5-4C81-AB86-7AA439166CC2}" type="slidenum">
              <a:rPr lang="it-IT" altLang="it-IT" smtClean="0"/>
              <a:pPr eaLnBrk="1" hangingPunct="1">
                <a:spcBef>
                  <a:spcPct val="0"/>
                </a:spcBef>
              </a:pPr>
              <a:t>18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dirty="0">
              <a:latin typeface="Times New Roman" pitchFamily="18" charset="0"/>
            </a:endParaRPr>
          </a:p>
        </p:txBody>
      </p:sp>
      <p:sp>
        <p:nvSpPr>
          <p:cNvPr id="9830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D3A5DB-6BFF-4E91-9E21-CC6129CB78E0}" type="slidenum">
              <a:rPr lang="it-IT" altLang="it-IT" smtClean="0"/>
              <a:pPr eaLnBrk="1" hangingPunct="1">
                <a:spcBef>
                  <a:spcPct val="0"/>
                </a:spcBef>
              </a:pPr>
              <a:t>19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dirty="0">
              <a:latin typeface="Times New Roman" pitchFamily="18" charset="0"/>
            </a:endParaRPr>
          </a:p>
        </p:txBody>
      </p:sp>
      <p:sp>
        <p:nvSpPr>
          <p:cNvPr id="9933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044F30-2C54-442A-A3D7-5FD5E811B4B1}" type="slidenum">
              <a:rPr lang="it-IT" altLang="it-IT" smtClean="0"/>
              <a:pPr eaLnBrk="1" hangingPunct="1">
                <a:spcBef>
                  <a:spcPct val="0"/>
                </a:spcBef>
              </a:pPr>
              <a:t>20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819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F36402-A64B-4492-8875-126FA210EDCD}" type="slidenum">
              <a:rPr lang="it-IT" altLang="it-IT" smtClean="0"/>
              <a:pPr eaLnBrk="1" hangingPunct="1">
                <a:spcBef>
                  <a:spcPct val="0"/>
                </a:spcBef>
              </a:pPr>
              <a:t>3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0035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997BAD-6F34-48D7-B20D-7FB95ACE78D5}" type="slidenum">
              <a:rPr lang="it-IT" altLang="it-IT" smtClean="0"/>
              <a:pPr eaLnBrk="1" hangingPunct="1">
                <a:spcBef>
                  <a:spcPct val="0"/>
                </a:spcBef>
              </a:pPr>
              <a:t>21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0138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4F6161-B069-4434-BD2D-C82145B2FF04}" type="slidenum">
              <a:rPr lang="it-IT" altLang="it-IT" smtClean="0"/>
              <a:pPr eaLnBrk="1" hangingPunct="1">
                <a:spcBef>
                  <a:spcPct val="0"/>
                </a:spcBef>
              </a:pPr>
              <a:t>22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dirty="0">
              <a:latin typeface="Times New Roman" pitchFamily="18" charset="0"/>
            </a:endParaRPr>
          </a:p>
        </p:txBody>
      </p:sp>
      <p:sp>
        <p:nvSpPr>
          <p:cNvPr id="1024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8F3891-948A-4730-8A10-ECC433CEFECF}" type="slidenum">
              <a:rPr lang="it-IT" altLang="it-IT" smtClean="0"/>
              <a:pPr eaLnBrk="1" hangingPunct="1">
                <a:spcBef>
                  <a:spcPct val="0"/>
                </a:spcBef>
              </a:pPr>
              <a:t>23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034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F62C5F-7626-4425-B4DE-3BAA8918DF56}" type="slidenum">
              <a:rPr lang="it-IT" altLang="it-IT" smtClean="0"/>
              <a:pPr eaLnBrk="1" hangingPunct="1">
                <a:spcBef>
                  <a:spcPct val="0"/>
                </a:spcBef>
              </a:pPr>
              <a:t>24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0445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BBE50B-D29F-4D07-9C83-E16250B12F6E}" type="slidenum">
              <a:rPr lang="it-IT" altLang="it-IT" smtClean="0"/>
              <a:pPr eaLnBrk="1" hangingPunct="1">
                <a:spcBef>
                  <a:spcPct val="0"/>
                </a:spcBef>
              </a:pPr>
              <a:t>25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116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C18626-1A98-4EC8-BF57-B4FA82000A28}" type="slidenum">
              <a:rPr lang="it-IT" altLang="it-IT" smtClean="0"/>
              <a:pPr eaLnBrk="1" hangingPunct="1">
                <a:spcBef>
                  <a:spcPct val="0"/>
                </a:spcBef>
              </a:pPr>
              <a:t>26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1264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951CB4-59CA-4B12-A817-73F4D532A488}" type="slidenum">
              <a:rPr lang="it-IT" altLang="it-IT" smtClean="0"/>
              <a:pPr eaLnBrk="1" hangingPunct="1">
                <a:spcBef>
                  <a:spcPct val="0"/>
                </a:spcBef>
              </a:pPr>
              <a:t>27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13668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2CBFD3-EEBE-4C19-91D5-07655AE4706E}" type="slidenum">
              <a:rPr lang="it-IT" altLang="it-IT"/>
              <a:pPr algn="r" eaLnBrk="1" hangingPunct="1">
                <a:spcBef>
                  <a:spcPct val="0"/>
                </a:spcBef>
              </a:pPr>
              <a:t>28</a:t>
            </a:fld>
            <a:endParaRPr lang="it-IT" altLang="it-IT"/>
          </a:p>
        </p:txBody>
      </p:sp>
      <p:sp>
        <p:nvSpPr>
          <p:cNvPr id="113669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C731DC-FF26-457C-8CD8-21ED6F48C5E5}" type="slidenum">
              <a:rPr lang="it-IT" altLang="it-IT" smtClean="0"/>
              <a:pPr eaLnBrk="1" hangingPunct="1">
                <a:spcBef>
                  <a:spcPct val="0"/>
                </a:spcBef>
              </a:pPr>
              <a:t>28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1469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D561A6-F0C5-40C4-A58E-EF38169B6072}" type="slidenum">
              <a:rPr lang="it-IT" altLang="it-IT" smtClean="0"/>
              <a:pPr eaLnBrk="1" hangingPunct="1">
                <a:spcBef>
                  <a:spcPct val="0"/>
                </a:spcBef>
              </a:pPr>
              <a:t>29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157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28537B-32DC-41FB-A661-C44D4D00A9CB}" type="slidenum">
              <a:rPr lang="it-IT" altLang="it-IT" smtClean="0"/>
              <a:pPr eaLnBrk="1" hangingPunct="1">
                <a:spcBef>
                  <a:spcPct val="0"/>
                </a:spcBef>
              </a:pPr>
              <a:t>30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829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7E78B5-5026-466C-B44B-4589D2E4D221}" type="slidenum">
              <a:rPr lang="it-IT" altLang="it-IT" smtClean="0"/>
              <a:pPr eaLnBrk="1" hangingPunct="1">
                <a:spcBef>
                  <a:spcPct val="0"/>
                </a:spcBef>
              </a:pPr>
              <a:t>4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167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BF656AF-8B1D-40EC-BED6-5D4AB841AA51}" type="slidenum">
              <a:rPr lang="it-IT" altLang="it-IT" smtClean="0"/>
              <a:pPr eaLnBrk="1" hangingPunct="1">
                <a:spcBef>
                  <a:spcPct val="0"/>
                </a:spcBef>
              </a:pPr>
              <a:t>31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177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B1208F-61E4-4FD3-97AB-08766DDE00D2}" type="slidenum">
              <a:rPr lang="it-IT" altLang="it-IT" smtClean="0"/>
              <a:pPr eaLnBrk="1" hangingPunct="1">
                <a:spcBef>
                  <a:spcPct val="0"/>
                </a:spcBef>
              </a:pPr>
              <a:t>32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18788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962FE14-81CE-4A33-B7A3-CF318C50F870}" type="slidenum">
              <a:rPr lang="it-IT" altLang="it-IT"/>
              <a:pPr algn="r" eaLnBrk="1" hangingPunct="1">
                <a:spcBef>
                  <a:spcPct val="0"/>
                </a:spcBef>
              </a:pPr>
              <a:t>33</a:t>
            </a:fld>
            <a:endParaRPr lang="it-IT" altLang="it-IT"/>
          </a:p>
        </p:txBody>
      </p:sp>
      <p:sp>
        <p:nvSpPr>
          <p:cNvPr id="118789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AF45E4-3D83-4ABD-BBA3-5CABB5313F9D}" type="slidenum">
              <a:rPr lang="it-IT" altLang="it-IT" smtClean="0"/>
              <a:pPr eaLnBrk="1" hangingPunct="1">
                <a:spcBef>
                  <a:spcPct val="0"/>
                </a:spcBef>
              </a:pPr>
              <a:t>33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198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9CBB60-C5E4-4D9F-AFDA-EE6A1E817117}" type="slidenum">
              <a:rPr lang="it-IT" altLang="it-IT" smtClean="0"/>
              <a:pPr eaLnBrk="1" hangingPunct="1">
                <a:spcBef>
                  <a:spcPct val="0"/>
                </a:spcBef>
              </a:pPr>
              <a:t>34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2083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B8F109-4564-4E5F-A3F7-07C047554975}" type="slidenum">
              <a:rPr lang="it-IT" altLang="it-IT" smtClean="0"/>
              <a:pPr eaLnBrk="1" hangingPunct="1">
                <a:spcBef>
                  <a:spcPct val="0"/>
                </a:spcBef>
              </a:pPr>
              <a:t>35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218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B0E05B-C688-41FA-ABA6-339E93819EC8}" type="slidenum">
              <a:rPr lang="it-IT" altLang="it-IT" smtClean="0"/>
              <a:pPr eaLnBrk="1" hangingPunct="1">
                <a:spcBef>
                  <a:spcPct val="0"/>
                </a:spcBef>
              </a:pPr>
              <a:t>36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2288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C1F36E-A45B-47CA-921D-27D3C2FB8763}" type="slidenum">
              <a:rPr lang="it-IT" altLang="it-IT" smtClean="0"/>
              <a:pPr eaLnBrk="1" hangingPunct="1">
                <a:spcBef>
                  <a:spcPct val="0"/>
                </a:spcBef>
              </a:pPr>
              <a:t>37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23908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2502E7-DC5B-4B11-B4B8-CA739AB49C53}" type="slidenum">
              <a:rPr lang="it-IT" altLang="it-IT"/>
              <a:pPr algn="r" eaLnBrk="1" hangingPunct="1">
                <a:spcBef>
                  <a:spcPct val="0"/>
                </a:spcBef>
              </a:pPr>
              <a:t>38</a:t>
            </a:fld>
            <a:endParaRPr lang="it-IT" altLang="it-IT"/>
          </a:p>
        </p:txBody>
      </p:sp>
      <p:sp>
        <p:nvSpPr>
          <p:cNvPr id="123909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4BF73B-F2DE-49A1-9465-55CD2EFDE4AC}" type="slidenum">
              <a:rPr lang="it-IT" altLang="it-IT" smtClean="0"/>
              <a:pPr eaLnBrk="1" hangingPunct="1">
                <a:spcBef>
                  <a:spcPct val="0"/>
                </a:spcBef>
              </a:pPr>
              <a:t>38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2493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693ECC-A475-4681-89F2-3B204651C22E}" type="slidenum">
              <a:rPr lang="it-IT" altLang="it-IT" smtClean="0"/>
              <a:pPr eaLnBrk="1" hangingPunct="1">
                <a:spcBef>
                  <a:spcPct val="0"/>
                </a:spcBef>
              </a:pPr>
              <a:t>39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2595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EA3E1A6-406B-43B4-BE1B-10E454C8F0C8}" type="slidenum">
              <a:rPr lang="it-IT" altLang="it-IT" smtClean="0"/>
              <a:pPr eaLnBrk="1" hangingPunct="1">
                <a:spcBef>
                  <a:spcPct val="0"/>
                </a:spcBef>
              </a:pPr>
              <a:t>40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839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946BBE-A1F3-4778-9829-DB45280EDBB3}" type="slidenum">
              <a:rPr lang="it-IT" altLang="it-IT" smtClean="0"/>
              <a:pPr eaLnBrk="1" hangingPunct="1">
                <a:spcBef>
                  <a:spcPct val="0"/>
                </a:spcBef>
              </a:pPr>
              <a:t>5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26980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FB1883-CF13-4A76-AF0D-A1E6F2713B78}" type="slidenum">
              <a:rPr lang="it-IT" altLang="it-IT"/>
              <a:pPr algn="r" eaLnBrk="1" hangingPunct="1">
                <a:spcBef>
                  <a:spcPct val="0"/>
                </a:spcBef>
              </a:pPr>
              <a:t>41</a:t>
            </a:fld>
            <a:endParaRPr lang="it-IT" altLang="it-IT"/>
          </a:p>
        </p:txBody>
      </p:sp>
      <p:sp>
        <p:nvSpPr>
          <p:cNvPr id="126981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12F1AD-2DDF-4847-B991-4970AD6730AD}" type="slidenum">
              <a:rPr lang="it-IT" altLang="it-IT" smtClean="0"/>
              <a:pPr eaLnBrk="1" hangingPunct="1">
                <a:spcBef>
                  <a:spcPct val="0"/>
                </a:spcBef>
              </a:pPr>
              <a:t>41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28004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46ED4FB-B3FB-4099-9E13-647D9034DBE0}" type="slidenum">
              <a:rPr lang="it-IT" altLang="it-IT"/>
              <a:pPr algn="r" eaLnBrk="1" hangingPunct="1">
                <a:spcBef>
                  <a:spcPct val="0"/>
                </a:spcBef>
              </a:pPr>
              <a:t>42</a:t>
            </a:fld>
            <a:endParaRPr lang="it-IT" altLang="it-IT"/>
          </a:p>
        </p:txBody>
      </p:sp>
      <p:sp>
        <p:nvSpPr>
          <p:cNvPr id="128005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D04164-8245-4CC6-A558-23F9F791680D}" type="slidenum">
              <a:rPr lang="it-IT" altLang="it-IT" smtClean="0"/>
              <a:pPr eaLnBrk="1" hangingPunct="1">
                <a:spcBef>
                  <a:spcPct val="0"/>
                </a:spcBef>
              </a:pPr>
              <a:t>42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29028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398A2EB-C861-463C-A415-307B78BAFD2D}" type="slidenum">
              <a:rPr lang="it-IT" altLang="it-IT"/>
              <a:pPr algn="r" eaLnBrk="1" hangingPunct="1">
                <a:spcBef>
                  <a:spcPct val="0"/>
                </a:spcBef>
              </a:pPr>
              <a:t>43</a:t>
            </a:fld>
            <a:endParaRPr lang="it-IT" altLang="it-IT"/>
          </a:p>
        </p:txBody>
      </p:sp>
      <p:sp>
        <p:nvSpPr>
          <p:cNvPr id="129029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2F199A-0939-45EC-9845-3544276BC3E8}" type="slidenum">
              <a:rPr lang="it-IT" altLang="it-IT" smtClean="0"/>
              <a:pPr eaLnBrk="1" hangingPunct="1">
                <a:spcBef>
                  <a:spcPct val="0"/>
                </a:spcBef>
              </a:pPr>
              <a:t>43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30052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13A3F2-1928-4C63-8F33-417F5ADA0F24}" type="slidenum">
              <a:rPr lang="it-IT" altLang="it-IT"/>
              <a:pPr algn="r" eaLnBrk="1" hangingPunct="1">
                <a:spcBef>
                  <a:spcPct val="0"/>
                </a:spcBef>
              </a:pPr>
              <a:t>44</a:t>
            </a:fld>
            <a:endParaRPr lang="it-IT" altLang="it-IT"/>
          </a:p>
        </p:txBody>
      </p:sp>
      <p:sp>
        <p:nvSpPr>
          <p:cNvPr id="130053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961BD7-C935-4484-93A6-41A5CC2539A0}" type="slidenum">
              <a:rPr lang="it-IT" altLang="it-IT" smtClean="0"/>
              <a:pPr eaLnBrk="1" hangingPunct="1">
                <a:spcBef>
                  <a:spcPct val="0"/>
                </a:spcBef>
              </a:pPr>
              <a:t>44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31076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F0AB3E8-2630-4074-B1A6-9EFF0DE32C4D}" type="slidenum">
              <a:rPr lang="it-IT" altLang="it-IT"/>
              <a:pPr algn="r" eaLnBrk="1" hangingPunct="1">
                <a:spcBef>
                  <a:spcPct val="0"/>
                </a:spcBef>
              </a:pPr>
              <a:t>45</a:t>
            </a:fld>
            <a:endParaRPr lang="it-IT" altLang="it-IT"/>
          </a:p>
        </p:txBody>
      </p:sp>
      <p:sp>
        <p:nvSpPr>
          <p:cNvPr id="131077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C3B8CD-EC53-48FC-8630-47E7B24C12ED}" type="slidenum">
              <a:rPr lang="it-IT" altLang="it-IT" smtClean="0"/>
              <a:pPr eaLnBrk="1" hangingPunct="1">
                <a:spcBef>
                  <a:spcPct val="0"/>
                </a:spcBef>
              </a:pPr>
              <a:t>45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32100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CF7081-582A-4ACA-B131-8C2E21F9D1E2}" type="slidenum">
              <a:rPr lang="it-IT" altLang="it-IT"/>
              <a:pPr algn="r" eaLnBrk="1" hangingPunct="1">
                <a:spcBef>
                  <a:spcPct val="0"/>
                </a:spcBef>
              </a:pPr>
              <a:t>46</a:t>
            </a:fld>
            <a:endParaRPr lang="it-IT" altLang="it-IT"/>
          </a:p>
        </p:txBody>
      </p:sp>
      <p:sp>
        <p:nvSpPr>
          <p:cNvPr id="132101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AF70B0-4924-446E-B228-6BEC6D50A1F4}" type="slidenum">
              <a:rPr lang="it-IT" altLang="it-IT" smtClean="0"/>
              <a:pPr eaLnBrk="1" hangingPunct="1">
                <a:spcBef>
                  <a:spcPct val="0"/>
                </a:spcBef>
              </a:pPr>
              <a:t>46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33124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56596C9-B5D5-4376-B3F4-485B304B12A9}" type="slidenum">
              <a:rPr lang="it-IT" altLang="it-IT"/>
              <a:pPr algn="r" eaLnBrk="1" hangingPunct="1">
                <a:spcBef>
                  <a:spcPct val="0"/>
                </a:spcBef>
              </a:pPr>
              <a:t>47</a:t>
            </a:fld>
            <a:endParaRPr lang="it-IT" altLang="it-IT"/>
          </a:p>
        </p:txBody>
      </p:sp>
      <p:sp>
        <p:nvSpPr>
          <p:cNvPr id="133125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C7084A-74DD-4F8B-844E-93A8DADD7CCE}" type="slidenum">
              <a:rPr lang="it-IT" altLang="it-IT" smtClean="0"/>
              <a:pPr eaLnBrk="1" hangingPunct="1">
                <a:spcBef>
                  <a:spcPct val="0"/>
                </a:spcBef>
              </a:pPr>
              <a:t>47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34148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F52BB73-0F64-4D19-A7F7-9BDF392FE931}" type="slidenum">
              <a:rPr lang="it-IT" altLang="it-IT"/>
              <a:pPr algn="r" eaLnBrk="1" hangingPunct="1">
                <a:spcBef>
                  <a:spcPct val="0"/>
                </a:spcBef>
              </a:pPr>
              <a:t>48</a:t>
            </a:fld>
            <a:endParaRPr lang="it-IT" altLang="it-IT"/>
          </a:p>
        </p:txBody>
      </p:sp>
      <p:sp>
        <p:nvSpPr>
          <p:cNvPr id="134149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75C26F-6FCB-4AE5-8023-550F57318ABE}" type="slidenum">
              <a:rPr lang="it-IT" altLang="it-IT" smtClean="0"/>
              <a:pPr eaLnBrk="1" hangingPunct="1">
                <a:spcBef>
                  <a:spcPct val="0"/>
                </a:spcBef>
              </a:pPr>
              <a:t>48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35172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5239E72-3453-425E-8D8D-96B706EB137A}" type="slidenum">
              <a:rPr lang="it-IT" altLang="it-IT"/>
              <a:pPr algn="r" eaLnBrk="1" hangingPunct="1">
                <a:spcBef>
                  <a:spcPct val="0"/>
                </a:spcBef>
              </a:pPr>
              <a:t>49</a:t>
            </a:fld>
            <a:endParaRPr lang="it-IT" altLang="it-IT"/>
          </a:p>
        </p:txBody>
      </p:sp>
      <p:sp>
        <p:nvSpPr>
          <p:cNvPr id="135173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3D940C-B8E5-45A7-852E-EDFD2149B6D0}" type="slidenum">
              <a:rPr lang="it-IT" altLang="it-IT" smtClean="0"/>
              <a:pPr eaLnBrk="1" hangingPunct="1">
                <a:spcBef>
                  <a:spcPct val="0"/>
                </a:spcBef>
              </a:pPr>
              <a:t>49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36196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D6CA5A-33DA-410E-9AA8-8BB823F629BB}" type="slidenum">
              <a:rPr lang="it-IT" altLang="it-IT"/>
              <a:pPr algn="r" eaLnBrk="1" hangingPunct="1">
                <a:spcBef>
                  <a:spcPct val="0"/>
                </a:spcBef>
              </a:pPr>
              <a:t>50</a:t>
            </a:fld>
            <a:endParaRPr lang="it-IT" altLang="it-IT"/>
          </a:p>
        </p:txBody>
      </p:sp>
      <p:sp>
        <p:nvSpPr>
          <p:cNvPr id="136197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08EBBD-553D-4806-9E08-2ADEBCD02789}" type="slidenum">
              <a:rPr lang="it-IT" altLang="it-IT" smtClean="0"/>
              <a:pPr eaLnBrk="1" hangingPunct="1">
                <a:spcBef>
                  <a:spcPct val="0"/>
                </a:spcBef>
              </a:pPr>
              <a:t>50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849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24EEF2-C8C6-43B9-99B9-ECE190D13DE0}" type="slidenum">
              <a:rPr lang="it-IT" altLang="it-IT" smtClean="0"/>
              <a:pPr eaLnBrk="1" hangingPunct="1">
                <a:spcBef>
                  <a:spcPct val="0"/>
                </a:spcBef>
              </a:pPr>
              <a:t>6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37220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F1D9244-32D0-47D0-AF14-929CD85D1ED7}" type="slidenum">
              <a:rPr lang="it-IT" altLang="it-IT"/>
              <a:pPr algn="r" eaLnBrk="1" hangingPunct="1">
                <a:spcBef>
                  <a:spcPct val="0"/>
                </a:spcBef>
              </a:pPr>
              <a:t>51</a:t>
            </a:fld>
            <a:endParaRPr lang="it-IT" altLang="it-IT"/>
          </a:p>
        </p:txBody>
      </p:sp>
      <p:sp>
        <p:nvSpPr>
          <p:cNvPr id="137221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337E03-C757-485F-A1C0-2BE5DEBC10B3}" type="slidenum">
              <a:rPr lang="it-IT" altLang="it-IT" smtClean="0"/>
              <a:pPr eaLnBrk="1" hangingPunct="1">
                <a:spcBef>
                  <a:spcPct val="0"/>
                </a:spcBef>
              </a:pPr>
              <a:t>51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38244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A84188F-A56F-4780-BBBD-6C6A6EAD3C4F}" type="slidenum">
              <a:rPr lang="it-IT" altLang="it-IT"/>
              <a:pPr algn="r" eaLnBrk="1" hangingPunct="1">
                <a:spcBef>
                  <a:spcPct val="0"/>
                </a:spcBef>
              </a:pPr>
              <a:t>52</a:t>
            </a:fld>
            <a:endParaRPr lang="it-IT" altLang="it-IT"/>
          </a:p>
        </p:txBody>
      </p:sp>
      <p:sp>
        <p:nvSpPr>
          <p:cNvPr id="138245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3C1A9F-3971-4FA6-8A70-61D08FA90292}" type="slidenum">
              <a:rPr lang="it-IT" altLang="it-IT" smtClean="0"/>
              <a:pPr eaLnBrk="1" hangingPunct="1">
                <a:spcBef>
                  <a:spcPct val="0"/>
                </a:spcBef>
              </a:pPr>
              <a:t>52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39268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4DDC67-7848-49DB-A4E5-6CEEFFAD1B4D}" type="slidenum">
              <a:rPr lang="it-IT" altLang="it-IT"/>
              <a:pPr algn="r" eaLnBrk="1" hangingPunct="1">
                <a:spcBef>
                  <a:spcPct val="0"/>
                </a:spcBef>
              </a:pPr>
              <a:t>53</a:t>
            </a:fld>
            <a:endParaRPr lang="it-IT" altLang="it-IT"/>
          </a:p>
        </p:txBody>
      </p:sp>
      <p:sp>
        <p:nvSpPr>
          <p:cNvPr id="139269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F5B713-0ED9-4A36-9DD6-0295B0649341}" type="slidenum">
              <a:rPr lang="it-IT" altLang="it-IT" smtClean="0"/>
              <a:pPr eaLnBrk="1" hangingPunct="1">
                <a:spcBef>
                  <a:spcPct val="0"/>
                </a:spcBef>
              </a:pPr>
              <a:t>53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40292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B5C7C49-99DF-4F0E-BEB4-7DAFCCCADE05}" type="slidenum">
              <a:rPr lang="it-IT" altLang="it-IT"/>
              <a:pPr algn="r" eaLnBrk="1" hangingPunct="1">
                <a:spcBef>
                  <a:spcPct val="0"/>
                </a:spcBef>
              </a:pPr>
              <a:t>54</a:t>
            </a:fld>
            <a:endParaRPr lang="it-IT" altLang="it-IT"/>
          </a:p>
        </p:txBody>
      </p:sp>
      <p:sp>
        <p:nvSpPr>
          <p:cNvPr id="140293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60F144-C1CD-45A8-82E5-E90FA2BD2DF1}" type="slidenum">
              <a:rPr lang="it-IT" altLang="it-IT" smtClean="0"/>
              <a:pPr eaLnBrk="1" hangingPunct="1">
                <a:spcBef>
                  <a:spcPct val="0"/>
                </a:spcBef>
              </a:pPr>
              <a:t>54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41316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73FEA8B-C5E6-4E0D-97A4-3194840826C8}" type="slidenum">
              <a:rPr lang="it-IT" altLang="it-IT"/>
              <a:pPr algn="r" eaLnBrk="1" hangingPunct="1">
                <a:spcBef>
                  <a:spcPct val="0"/>
                </a:spcBef>
              </a:pPr>
              <a:t>55</a:t>
            </a:fld>
            <a:endParaRPr lang="it-IT" altLang="it-IT"/>
          </a:p>
        </p:txBody>
      </p:sp>
      <p:sp>
        <p:nvSpPr>
          <p:cNvPr id="141317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2D6B16-50A7-41E3-9EC2-F174418C50BB}" type="slidenum">
              <a:rPr lang="it-IT" altLang="it-IT" smtClean="0"/>
              <a:pPr eaLnBrk="1" hangingPunct="1">
                <a:spcBef>
                  <a:spcPct val="0"/>
                </a:spcBef>
              </a:pPr>
              <a:t>55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42340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D7AC68-BF88-435F-80AF-1C18027AF1F2}" type="slidenum">
              <a:rPr lang="it-IT" altLang="it-IT"/>
              <a:pPr algn="r" eaLnBrk="1" hangingPunct="1">
                <a:spcBef>
                  <a:spcPct val="0"/>
                </a:spcBef>
              </a:pPr>
              <a:t>56</a:t>
            </a:fld>
            <a:endParaRPr lang="it-IT" altLang="it-IT"/>
          </a:p>
        </p:txBody>
      </p:sp>
      <p:sp>
        <p:nvSpPr>
          <p:cNvPr id="142341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B81961-4AE5-4B6D-A329-3E147EA105FE}" type="slidenum">
              <a:rPr lang="it-IT" altLang="it-IT" smtClean="0"/>
              <a:pPr eaLnBrk="1" hangingPunct="1">
                <a:spcBef>
                  <a:spcPct val="0"/>
                </a:spcBef>
              </a:pPr>
              <a:t>56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143364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62D17B-0A7F-4993-9971-36CB35679101}" type="slidenum">
              <a:rPr lang="it-IT" altLang="it-IT"/>
              <a:pPr algn="r" eaLnBrk="1" hangingPunct="1">
                <a:spcBef>
                  <a:spcPct val="0"/>
                </a:spcBef>
              </a:pPr>
              <a:t>57</a:t>
            </a:fld>
            <a:endParaRPr lang="it-IT" altLang="it-IT"/>
          </a:p>
        </p:txBody>
      </p:sp>
      <p:sp>
        <p:nvSpPr>
          <p:cNvPr id="143365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9AD4D9-7154-417A-936A-4E8251A02BCD}" type="slidenum">
              <a:rPr lang="it-IT" altLang="it-IT" smtClean="0"/>
              <a:pPr eaLnBrk="1" hangingPunct="1">
                <a:spcBef>
                  <a:spcPct val="0"/>
                </a:spcBef>
              </a:pPr>
              <a:t>57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860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4372B4-12B8-4ECF-8262-DE753E42284E}" type="slidenum">
              <a:rPr lang="it-IT" altLang="it-IT" smtClean="0"/>
              <a:pPr eaLnBrk="1" hangingPunct="1">
                <a:spcBef>
                  <a:spcPct val="0"/>
                </a:spcBef>
              </a:pPr>
              <a:t>7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87044" name="Segnaposto numero diapositiva 3"/>
          <p:cNvSpPr txBox="1">
            <a:spLocks noGrp="1"/>
          </p:cNvSpPr>
          <p:nvPr/>
        </p:nvSpPr>
        <p:spPr bwMode="auto">
          <a:xfrm>
            <a:off x="3885453" y="8686362"/>
            <a:ext cx="2972547" cy="4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EB3571-E16C-4DE6-8B8E-7A249800F709}" type="slidenum">
              <a:rPr lang="it-IT" altLang="it-IT"/>
              <a:pPr algn="r" eaLnBrk="1" hangingPunct="1">
                <a:spcBef>
                  <a:spcPct val="0"/>
                </a:spcBef>
              </a:pPr>
              <a:t>8</a:t>
            </a:fld>
            <a:endParaRPr lang="it-IT" altLang="it-IT"/>
          </a:p>
        </p:txBody>
      </p:sp>
      <p:sp>
        <p:nvSpPr>
          <p:cNvPr id="87045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AC9E708-F730-4D15-98C2-CF4EB927C161}" type="slidenum">
              <a:rPr lang="it-IT" altLang="it-IT" smtClean="0"/>
              <a:pPr eaLnBrk="1" hangingPunct="1">
                <a:spcBef>
                  <a:spcPct val="0"/>
                </a:spcBef>
              </a:pPr>
              <a:t>8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8806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15959B-81DE-4C1A-8118-B8120E97230C}" type="slidenum">
              <a:rPr lang="it-IT" altLang="it-IT" smtClean="0"/>
              <a:pPr eaLnBrk="1" hangingPunct="1">
                <a:spcBef>
                  <a:spcPct val="0"/>
                </a:spcBef>
              </a:pPr>
              <a:t>9</a:t>
            </a:fld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 New Roman" pitchFamily="18" charset="0"/>
            </a:endParaRPr>
          </a:p>
        </p:txBody>
      </p:sp>
      <p:sp>
        <p:nvSpPr>
          <p:cNvPr id="8909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596360-21D0-4052-8A68-00AA76D1A193}" type="slidenum">
              <a:rPr lang="it-IT" altLang="it-IT" smtClean="0"/>
              <a:pPr eaLnBrk="1" hangingPunct="1">
                <a:spcBef>
                  <a:spcPct val="0"/>
                </a:spcBef>
              </a:pPr>
              <a:t>10</a:t>
            </a:fld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8830" y="4038600"/>
            <a:ext cx="8182570" cy="1221640"/>
          </a:xfrm>
        </p:spPr>
        <p:txBody>
          <a:bodyPr>
            <a:normAutofit/>
          </a:bodyPr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91623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981603-F162-4F8D-804F-BDCCD831DA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592"/>
            <a:ext cx="204216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uropass.cedefop.europa.eu/about/national-europass-centre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3356992"/>
            <a:ext cx="77724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40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Fiction</a:t>
            </a:r>
          </a:p>
          <a:p>
            <a:pPr algn="ctr">
              <a:defRPr/>
            </a:pPr>
            <a:r>
              <a:rPr lang="en-US" sz="32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Functional ICT Instruction On the Net</a:t>
            </a:r>
            <a:endParaRPr lang="it-IT" sz="3200" dirty="0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lang="it-IT" sz="1400" dirty="0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it-IT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 </a:t>
            </a:r>
            <a:r>
              <a:rPr lang="en-GB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Partners</a:t>
            </a:r>
            <a:r>
              <a:rPr lang="it-IT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 Meeting</a:t>
            </a:r>
          </a:p>
          <a:p>
            <a:pPr algn="ctr">
              <a:defRPr/>
            </a:pPr>
            <a:r>
              <a:rPr lang="it-IT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Florence, 28 – 29 November 2018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538910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PM1: </a:t>
            </a:r>
            <a:r>
              <a:rPr lang="en-US" sz="2400" dirty="0"/>
              <a:t>Project Management 1/4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Actions to be Carried Out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800" dirty="0"/>
              <a:t>Involvement of target groups:</a:t>
            </a:r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400" dirty="0"/>
              <a:t>12 schools</a:t>
            </a:r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400" dirty="0"/>
              <a:t>42 science teachers</a:t>
            </a:r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000" dirty="0"/>
          </a:p>
        </p:txBody>
      </p:sp>
    </p:spTree>
    <p:extLst>
      <p:ext uri="{BB962C8B-B14F-4D97-AF65-F5344CB8AC3E}">
        <p14:creationId xmlns:p14="http://schemas.microsoft.com/office/powerpoint/2010/main" val="11583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PM1: </a:t>
            </a:r>
            <a:r>
              <a:rPr lang="en-US" sz="2400" dirty="0"/>
              <a:t>Project Management 3/4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Templates and Tools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400" dirty="0"/>
              <a:t>PM1.A – School Information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400" dirty="0"/>
              <a:t>PM1.B – School letter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PM1.C – Role of the Target Groups </a:t>
            </a:r>
            <a:endParaRPr lang="it-IT" altLang="it-IT" sz="2400" dirty="0"/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it-IT" altLang="it-IT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PM1: </a:t>
            </a:r>
            <a:r>
              <a:rPr lang="en-US" sz="2400" dirty="0"/>
              <a:t>Project Management 2/4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Expected Results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b="1" dirty="0"/>
              <a:t>Machiavelli (IT), </a:t>
            </a:r>
            <a:r>
              <a:rPr lang="en-US" sz="2000" b="1" dirty="0" err="1"/>
              <a:t>Colaiste</a:t>
            </a:r>
            <a:r>
              <a:rPr lang="en-US" sz="2000" b="1" dirty="0"/>
              <a:t> (IE) and </a:t>
            </a:r>
            <a:r>
              <a:rPr lang="en-US" sz="2000" b="1" dirty="0" err="1"/>
              <a:t>Ronnaskolan</a:t>
            </a:r>
            <a:r>
              <a:rPr lang="en-US" sz="2000" b="1" dirty="0"/>
              <a:t> (SE)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5 science teachers </a:t>
            </a:r>
            <a:r>
              <a:rPr lang="en-US" altLang="it-IT" sz="1800" dirty="0"/>
              <a:t>+ English teachers (if needed for language support)</a:t>
            </a:r>
          </a:p>
          <a:p>
            <a:pPr marL="342900" lvl="1" indent="-342900">
              <a:buFontTx/>
              <a:buChar char="•"/>
              <a:defRPr/>
            </a:pPr>
            <a:endParaRPr lang="en-US" altLang="it-IT" sz="1800" dirty="0"/>
          </a:p>
          <a:p>
            <a:pPr>
              <a:defRPr/>
            </a:pPr>
            <a:r>
              <a:rPr lang="sv-SE" sz="2000" b="1" dirty="0"/>
              <a:t>UniGenova (IT), LIT (IE) and SH (SE)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3 schools </a:t>
            </a: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9 science teachers + English teachers (if needed for language support)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0952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PM1: </a:t>
            </a:r>
            <a:r>
              <a:rPr lang="en-US" sz="2400" dirty="0"/>
              <a:t>Project Management 4/4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Deadlines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r>
              <a:rPr lang="it-IT" altLang="it-IT" sz="1800" b="1" dirty="0" smtClean="0"/>
              <a:t>30 April 2019</a:t>
            </a:r>
            <a:endParaRPr lang="en-GB" altLang="it-IT" sz="1800" b="1" dirty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000" dirty="0">
                <a:solidFill>
                  <a:srgbClr val="FFC000"/>
                </a:solidFill>
              </a:rPr>
              <a:t>	</a:t>
            </a:r>
            <a:r>
              <a:rPr lang="en-GB" altLang="it-IT" sz="1800" dirty="0">
                <a:solidFill>
                  <a:srgbClr val="FFC000"/>
                </a:solidFill>
              </a:rPr>
              <a:t>All Partners</a:t>
            </a:r>
            <a:r>
              <a:rPr lang="it-IT" altLang="it-IT" sz="1800" dirty="0">
                <a:solidFill>
                  <a:srgbClr val="FFC000"/>
                </a:solidFill>
              </a:rPr>
              <a:t> </a:t>
            </a:r>
            <a:endParaRPr lang="en-GB" altLang="it-IT" sz="1800" dirty="0">
              <a:solidFill>
                <a:srgbClr val="FFC000"/>
              </a:solidFill>
            </a:endParaRPr>
          </a:p>
          <a:p>
            <a:pPr marL="895350" indent="-352425" algn="l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1800" dirty="0"/>
              <a:t>	Upload on the project portal the </a:t>
            </a:r>
            <a:r>
              <a:rPr lang="it-IT" altLang="it-IT" sz="1800" dirty="0"/>
              <a:t>target group information</a:t>
            </a:r>
          </a:p>
        </p:txBody>
      </p:sp>
    </p:spTree>
    <p:extLst>
      <p:ext uri="{BB962C8B-B14F-4D97-AF65-F5344CB8AC3E}">
        <p14:creationId xmlns:p14="http://schemas.microsoft.com/office/powerpoint/2010/main" val="11345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altLang="it-IT" dirty="0"/>
              <a:t>Intellectual Output 1</a:t>
            </a:r>
            <a:r>
              <a:rPr lang="it-IT" altLang="it-IT" sz="6000" dirty="0"/>
              <a:t/>
            </a:r>
            <a:br>
              <a:rPr lang="it-IT" altLang="it-IT" sz="6000" dirty="0"/>
            </a:br>
            <a:r>
              <a:rPr lang="it-IT" altLang="it-IT" sz="6000" dirty="0"/>
              <a:t/>
            </a:r>
            <a:br>
              <a:rPr lang="it-IT" altLang="it-IT" sz="6000" dirty="0"/>
            </a:br>
            <a:r>
              <a:rPr lang="en-US" altLang="it-IT" sz="4800" dirty="0"/>
              <a:t>Guidelines to the Use of ICT Tools for Science Education</a:t>
            </a:r>
          </a:p>
        </p:txBody>
      </p:sp>
    </p:spTree>
    <p:extLst>
      <p:ext uri="{BB962C8B-B14F-4D97-AF65-F5344CB8AC3E}">
        <p14:creationId xmlns:p14="http://schemas.microsoft.com/office/powerpoint/2010/main" val="38016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IO1: </a:t>
            </a:r>
            <a:r>
              <a:rPr lang="en-US" sz="2400" dirty="0"/>
              <a:t>Guidelines </a:t>
            </a:r>
            <a:r>
              <a:rPr lang="it-IT" sz="2400" dirty="0"/>
              <a:t>1/6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Actions to be Carried Out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51596"/>
              </p:ext>
            </p:extLst>
          </p:nvPr>
        </p:nvGraphicFramePr>
        <p:xfrm>
          <a:off x="395536" y="1268760"/>
          <a:ext cx="8424936" cy="52437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20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IO1.1) Creation of all templates needed for carrying out the activities</a:t>
                      </a:r>
                      <a:endParaRPr lang="en-GB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November 2018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 November 2018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IO1.2)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Development of the literature introduction </a:t>
                      </a:r>
                      <a:endParaRPr lang="en-GB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December 2018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 February 2019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IO1.3) 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 and description of case studies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January 2019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31 March 2019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IO1.4) 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Teachers’ Interviews</a:t>
                      </a:r>
                      <a:endParaRPr lang="en-GB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February 2019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 April 2019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8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IO1.5) Transnational Comparison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May 2019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 June 2019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IO1.6) Production of guidelines for teachers</a:t>
                      </a:r>
                      <a:endParaRPr lang="en-GB" sz="1800" b="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May 2019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 September 2019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IO1.7) Production of guidelines for school directors and policy makers</a:t>
                      </a:r>
                      <a:endParaRPr lang="it-IT" sz="1800" b="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May 2019</a:t>
                      </a:r>
                      <a:endParaRPr lang="it-IT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 September 2019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63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IO1.8) Translation of guidelines for teachers and policy makers</a:t>
                      </a:r>
                      <a:endParaRPr lang="it-IT" sz="1800" b="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October 2019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 November 2019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2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sz="2400" dirty="0"/>
              <a:t>IO1: </a:t>
            </a:r>
            <a:r>
              <a:rPr lang="en-US" sz="2400" dirty="0"/>
              <a:t>Guidelines </a:t>
            </a:r>
            <a:r>
              <a:rPr lang="it-IT" sz="2400" dirty="0"/>
              <a:t>2/6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Templates and Tools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9750" y="2257425"/>
            <a:ext cx="82804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it-IT" altLang="it-IT" sz="2000" dirty="0">
                <a:latin typeface="+mn-lt"/>
              </a:rPr>
              <a:t>IO1.A - Literature Introduction</a:t>
            </a:r>
          </a:p>
          <a:p>
            <a:pPr>
              <a:lnSpc>
                <a:spcPct val="150000"/>
              </a:lnSpc>
              <a:defRPr/>
            </a:pPr>
            <a:r>
              <a:rPr lang="it-IT" altLang="it-IT" sz="2000" dirty="0">
                <a:latin typeface="+mn-lt"/>
              </a:rPr>
              <a:t>IO1.B - Case Studies</a:t>
            </a:r>
          </a:p>
          <a:p>
            <a:pPr>
              <a:lnSpc>
                <a:spcPct val="150000"/>
              </a:lnSpc>
              <a:defRPr/>
            </a:pPr>
            <a:r>
              <a:rPr lang="it-IT" altLang="it-IT" sz="2000" dirty="0">
                <a:latin typeface="+mn-lt"/>
              </a:rPr>
              <a:t>IO1.C - Interviews</a:t>
            </a:r>
          </a:p>
          <a:p>
            <a:pPr>
              <a:lnSpc>
                <a:spcPct val="150000"/>
              </a:lnSpc>
              <a:defRPr/>
            </a:pPr>
            <a:r>
              <a:rPr lang="it-IT" altLang="it-IT" sz="2000" dirty="0">
                <a:latin typeface="+mn-lt"/>
              </a:rPr>
              <a:t>IO1.D </a:t>
            </a:r>
            <a:r>
              <a:rPr lang="it-IT" altLang="it-IT" sz="2000" dirty="0" smtClean="0">
                <a:latin typeface="+mn-lt"/>
              </a:rPr>
              <a:t>- Guidelines</a:t>
            </a:r>
            <a:endParaRPr lang="it-IT" altLang="it-IT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13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sz="2400" dirty="0"/>
              <a:t>IO1: </a:t>
            </a:r>
            <a:r>
              <a:rPr lang="en-US" sz="2400" dirty="0"/>
              <a:t>Guidelines </a:t>
            </a:r>
            <a:r>
              <a:rPr lang="it-IT" sz="2400" dirty="0"/>
              <a:t>3/6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Expected Results 1/2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43835"/>
            <a:ext cx="8427045" cy="4525963"/>
          </a:xfrm>
        </p:spPr>
        <p:txBody>
          <a:bodyPr rtlCol="0">
            <a:normAutofit/>
          </a:bodyPr>
          <a:lstStyle/>
          <a:p>
            <a:pPr marL="342900" indent="-342900">
              <a:lnSpc>
                <a:spcPct val="80000"/>
              </a:lnSpc>
              <a:defRPr/>
            </a:pPr>
            <a:r>
              <a:rPr lang="en-US" altLang="it-IT" sz="2400" dirty="0"/>
              <a:t> </a:t>
            </a:r>
            <a:r>
              <a:rPr lang="en-GB" altLang="it-IT" sz="2000" dirty="0"/>
              <a:t> </a:t>
            </a:r>
          </a:p>
          <a:p>
            <a:pPr marL="342900" indent="-342900">
              <a:lnSpc>
                <a:spcPct val="80000"/>
              </a:lnSpc>
              <a:defRPr/>
            </a:pPr>
            <a:endParaRPr lang="it-IT" altLang="it-IT" sz="2000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it-IT" sz="2000" dirty="0"/>
              <a:t>1 Literature Review per country - </a:t>
            </a:r>
            <a:r>
              <a:rPr lang="it-IT" sz="2000" dirty="0">
                <a:solidFill>
                  <a:srgbClr val="FFC000"/>
                </a:solidFill>
              </a:rPr>
              <a:t>UniGenova (IT), </a:t>
            </a:r>
            <a:r>
              <a:rPr lang="en-GB" sz="2000" dirty="0">
                <a:solidFill>
                  <a:srgbClr val="FFC000"/>
                </a:solidFill>
              </a:rPr>
              <a:t>LIT (IE), SH (SE) </a:t>
            </a:r>
            <a:endParaRPr lang="en-GB" altLang="it-IT" sz="2000" dirty="0">
              <a:solidFill>
                <a:srgbClr val="FFC000"/>
              </a:solidFill>
            </a:endParaRPr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endParaRPr lang="en-GB" altLang="it-IT" sz="2000" dirty="0"/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en-GB" altLang="it-IT" sz="2000" dirty="0"/>
              <a:t>5 case studies - </a:t>
            </a:r>
            <a:r>
              <a:rPr lang="en-US" sz="2000" dirty="0" err="1">
                <a:solidFill>
                  <a:srgbClr val="FFC000"/>
                </a:solidFill>
              </a:rPr>
              <a:t>UniGenova</a:t>
            </a:r>
            <a:r>
              <a:rPr lang="en-US" sz="2000" dirty="0">
                <a:solidFill>
                  <a:srgbClr val="FFC000"/>
                </a:solidFill>
              </a:rPr>
              <a:t> and Machiavelli (IT), LIT and </a:t>
            </a:r>
            <a:r>
              <a:rPr lang="en-US" sz="2000" dirty="0" err="1">
                <a:solidFill>
                  <a:srgbClr val="FFC000"/>
                </a:solidFill>
              </a:rPr>
              <a:t>Colaiste</a:t>
            </a:r>
            <a:r>
              <a:rPr lang="en-US" sz="2000" dirty="0">
                <a:solidFill>
                  <a:srgbClr val="FFC000"/>
                </a:solidFill>
              </a:rPr>
              <a:t> (IE), SH and </a:t>
            </a:r>
            <a:r>
              <a:rPr lang="en-US" sz="2000" dirty="0" err="1">
                <a:solidFill>
                  <a:srgbClr val="FFC000"/>
                </a:solidFill>
              </a:rPr>
              <a:t>Ronnaskolan</a:t>
            </a:r>
            <a:r>
              <a:rPr lang="en-US" sz="2000" dirty="0">
                <a:solidFill>
                  <a:srgbClr val="FFC000"/>
                </a:solidFill>
              </a:rPr>
              <a:t> (SE)</a:t>
            </a:r>
            <a:endParaRPr lang="en-GB" altLang="it-IT" sz="2000" dirty="0">
              <a:solidFill>
                <a:srgbClr val="FFC000"/>
              </a:solidFill>
            </a:endParaRPr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endParaRPr lang="en-GB" altLang="it-IT" sz="2000" dirty="0"/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en-GB" altLang="it-IT" sz="2000" dirty="0"/>
              <a:t>5 interviews with science teachers - </a:t>
            </a:r>
            <a:r>
              <a:rPr lang="en-US" sz="2000" dirty="0" err="1">
                <a:solidFill>
                  <a:srgbClr val="FFC000"/>
                </a:solidFill>
              </a:rPr>
              <a:t>UniGenova</a:t>
            </a:r>
            <a:r>
              <a:rPr lang="en-US" sz="2000" dirty="0">
                <a:solidFill>
                  <a:srgbClr val="FFC000"/>
                </a:solidFill>
              </a:rPr>
              <a:t> and Machiavelli (IT), LIT and </a:t>
            </a:r>
            <a:r>
              <a:rPr lang="en-US" sz="2000" dirty="0" err="1">
                <a:solidFill>
                  <a:srgbClr val="FFC000"/>
                </a:solidFill>
              </a:rPr>
              <a:t>Colaiste</a:t>
            </a:r>
            <a:r>
              <a:rPr lang="en-US" sz="2000" dirty="0">
                <a:solidFill>
                  <a:srgbClr val="FFC000"/>
                </a:solidFill>
              </a:rPr>
              <a:t> (IE), SH and </a:t>
            </a:r>
            <a:r>
              <a:rPr lang="en-US" sz="2000" dirty="0" err="1">
                <a:solidFill>
                  <a:srgbClr val="FFC000"/>
                </a:solidFill>
              </a:rPr>
              <a:t>Ronnaskolan</a:t>
            </a:r>
            <a:r>
              <a:rPr lang="en-US" sz="2000" dirty="0">
                <a:solidFill>
                  <a:srgbClr val="FFC000"/>
                </a:solidFill>
              </a:rPr>
              <a:t> (SE)</a:t>
            </a:r>
            <a:endParaRPr lang="en-GB" altLang="it-IT" sz="2000" dirty="0">
              <a:solidFill>
                <a:srgbClr val="FFC000"/>
              </a:solidFill>
            </a:endParaRP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it-IT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it-IT" sz="2000" dirty="0"/>
              <a:t>Transnational comparison of </a:t>
            </a:r>
            <a:r>
              <a:rPr lang="en-US" altLang="it-IT" sz="2000" dirty="0"/>
              <a:t>specific needs of the different national systems</a:t>
            </a:r>
            <a:r>
              <a:rPr lang="en-GB" altLang="it-IT" sz="2000" dirty="0"/>
              <a:t> </a:t>
            </a:r>
            <a:r>
              <a:rPr lang="en-GB" sz="2000" dirty="0">
                <a:solidFill>
                  <a:srgbClr val="FFC000"/>
                </a:solidFill>
              </a:rPr>
              <a:t>SH (SE) </a:t>
            </a:r>
            <a:endParaRPr lang="en-GB" altLang="it-IT" sz="2000" dirty="0">
              <a:solidFill>
                <a:srgbClr val="FFC000"/>
              </a:solidFill>
            </a:endParaRP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it-IT" sz="2100" dirty="0"/>
          </a:p>
        </p:txBody>
      </p:sp>
    </p:spTree>
    <p:extLst>
      <p:ext uri="{BB962C8B-B14F-4D97-AF65-F5344CB8AC3E}">
        <p14:creationId xmlns:p14="http://schemas.microsoft.com/office/powerpoint/2010/main" val="13670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sz="2400" dirty="0"/>
              <a:t>IO1: </a:t>
            </a:r>
            <a:r>
              <a:rPr lang="en-US" sz="2400" dirty="0"/>
              <a:t>Guidelines 4</a:t>
            </a:r>
            <a:r>
              <a:rPr lang="it-IT" sz="2400" dirty="0"/>
              <a:t>/6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Expected Results 2/2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43835"/>
            <a:ext cx="8427045" cy="4525963"/>
          </a:xfrm>
        </p:spPr>
        <p:txBody>
          <a:bodyPr rtlCol="0">
            <a:normAutofit/>
          </a:bodyPr>
          <a:lstStyle/>
          <a:p>
            <a:pPr marL="342900" indent="-342900">
              <a:lnSpc>
                <a:spcPct val="80000"/>
              </a:lnSpc>
              <a:defRPr/>
            </a:pPr>
            <a:r>
              <a:rPr lang="en-US" altLang="it-IT" sz="2400" dirty="0"/>
              <a:t> </a:t>
            </a:r>
            <a:r>
              <a:rPr lang="en-GB" altLang="it-IT" sz="2000" dirty="0"/>
              <a:t> </a:t>
            </a:r>
          </a:p>
          <a:p>
            <a:pPr marL="342900" indent="-342900">
              <a:lnSpc>
                <a:spcPct val="80000"/>
              </a:lnSpc>
              <a:defRPr/>
            </a:pPr>
            <a:endParaRPr lang="it-IT" altLang="it-IT" sz="2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03919" y="1340768"/>
            <a:ext cx="784048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defRPr/>
            </a:pPr>
            <a:r>
              <a:rPr lang="en-US" altLang="it-IT" sz="2400" b="1" dirty="0"/>
              <a:t> </a:t>
            </a:r>
            <a:r>
              <a:rPr lang="en-GB" altLang="it-IT" sz="2400" b="1" dirty="0"/>
              <a:t> Teachers’ Guidelines (coordinators)</a:t>
            </a:r>
            <a:endParaRPr lang="en-GB" altLang="it-IT" sz="2400" b="1" dirty="0">
              <a:solidFill>
                <a:srgbClr val="FFC000"/>
              </a:solidFill>
            </a:endParaRPr>
          </a:p>
          <a:p>
            <a:pPr marL="342900" indent="-342900">
              <a:lnSpc>
                <a:spcPct val="80000"/>
              </a:lnSpc>
              <a:buFontTx/>
              <a:buChar char="•"/>
              <a:defRPr/>
            </a:pPr>
            <a:endParaRPr lang="en-GB" altLang="it-IT" sz="2000" dirty="0"/>
          </a:p>
          <a:p>
            <a:pPr marL="355600" indent="-355600">
              <a:buFont typeface="Arial" pitchFamily="34" charset="0"/>
              <a:buChar char="•"/>
            </a:pPr>
            <a:r>
              <a:rPr lang="en-US" sz="2000" dirty="0"/>
              <a:t>Desirable digital competencies for teaching science – </a:t>
            </a:r>
            <a:r>
              <a:rPr lang="it-IT" sz="2000" dirty="0">
                <a:solidFill>
                  <a:srgbClr val="FFC000"/>
                </a:solidFill>
              </a:rPr>
              <a:t>SH (SE), 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sz="2000" dirty="0"/>
              <a:t>Teachers’ self assessment - </a:t>
            </a:r>
            <a:r>
              <a:rPr lang="en-US" sz="2000" dirty="0">
                <a:solidFill>
                  <a:srgbClr val="FFC000"/>
                </a:solidFill>
              </a:rPr>
              <a:t>Genova University (IT),</a:t>
            </a:r>
            <a:endParaRPr lang="en-GB" altLang="it-IT" sz="2000" dirty="0">
              <a:solidFill>
                <a:srgbClr val="FFC000"/>
              </a:solidFill>
            </a:endParaRPr>
          </a:p>
          <a:p>
            <a:pPr marL="355600" indent="-355600">
              <a:buFont typeface="Arial" pitchFamily="34" charset="0"/>
              <a:buChar char="•"/>
            </a:pPr>
            <a:r>
              <a:rPr lang="en-US" sz="2000" dirty="0"/>
              <a:t>Appropriate tools for professional development </a:t>
            </a:r>
            <a:r>
              <a:rPr lang="en-GB" altLang="it-IT" sz="2000" dirty="0"/>
              <a:t>- </a:t>
            </a:r>
            <a:r>
              <a:rPr lang="it-IT" sz="2000" dirty="0">
                <a:solidFill>
                  <a:srgbClr val="FFC000"/>
                </a:solidFill>
              </a:rPr>
              <a:t>Limerick Institute (IE)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altLang="it-IT" sz="2000" dirty="0"/>
              <a:t>Appropriate tools for teaching science using digital tools – </a:t>
            </a:r>
            <a:r>
              <a:rPr lang="en-US" altLang="it-IT" sz="2000" dirty="0">
                <a:solidFill>
                  <a:srgbClr val="FFC000"/>
                </a:solidFill>
              </a:rPr>
              <a:t>?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n-GB" altLang="it-IT" sz="2100" dirty="0"/>
          </a:p>
          <a:p>
            <a:pPr>
              <a:defRPr/>
            </a:pPr>
            <a:r>
              <a:rPr lang="en-US" sz="2400" b="1" dirty="0"/>
              <a:t>School Directors’ and Policy Makers</a:t>
            </a:r>
            <a:r>
              <a:rPr lang="en-GB" altLang="it-IT" sz="2400" b="1" dirty="0"/>
              <a:t>’ Guidelines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it-IT" sz="2000" dirty="0"/>
              <a:t>Desirable digital competencies for teaching science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it-IT" sz="2000" dirty="0"/>
              <a:t>Existing gaps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it-IT" sz="2000" dirty="0"/>
              <a:t>Remedies</a:t>
            </a:r>
          </a:p>
          <a:p>
            <a:pPr>
              <a:defRPr/>
            </a:pPr>
            <a:r>
              <a:rPr lang="it-IT" sz="2000" dirty="0">
                <a:solidFill>
                  <a:srgbClr val="FFC000"/>
                </a:solidFill>
              </a:rPr>
              <a:t>SH (SE), </a:t>
            </a:r>
            <a:r>
              <a:rPr lang="en-US" sz="2000" dirty="0">
                <a:solidFill>
                  <a:srgbClr val="FFC000"/>
                </a:solidFill>
              </a:rPr>
              <a:t>Genova University (IT),</a:t>
            </a:r>
            <a:r>
              <a:rPr lang="it-IT" sz="2000" dirty="0">
                <a:solidFill>
                  <a:srgbClr val="FFC000"/>
                </a:solidFill>
              </a:rPr>
              <a:t> Limerick Institute (IE)</a:t>
            </a:r>
            <a:endParaRPr lang="en-GB" altLang="it-IT" sz="2000" dirty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en-GB" altLang="it-IT" sz="2100" dirty="0"/>
          </a:p>
        </p:txBody>
      </p:sp>
    </p:spTree>
    <p:extLst>
      <p:ext uri="{BB962C8B-B14F-4D97-AF65-F5344CB8AC3E}">
        <p14:creationId xmlns:p14="http://schemas.microsoft.com/office/powerpoint/2010/main" val="1217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sz="2400" dirty="0"/>
              <a:t>IO1: </a:t>
            </a:r>
            <a:r>
              <a:rPr lang="en-US" sz="2400" dirty="0"/>
              <a:t>Guidelines </a:t>
            </a:r>
            <a:r>
              <a:rPr lang="it-IT" sz="2400" dirty="0"/>
              <a:t>5/6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Deadline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443835"/>
            <a:ext cx="8229600" cy="4721469"/>
          </a:xfrm>
        </p:spPr>
        <p:txBody>
          <a:bodyPr rtlCol="0">
            <a:normAutofit fontScale="92500" lnSpcReduction="10000"/>
          </a:bodyPr>
          <a:lstStyle/>
          <a:p>
            <a:pPr marL="342900" indent="-342900">
              <a:lnSpc>
                <a:spcPct val="80000"/>
              </a:lnSpc>
              <a:buFontTx/>
              <a:buChar char="•"/>
              <a:defRPr/>
            </a:pPr>
            <a:r>
              <a:rPr lang="en-GB" altLang="it-IT" sz="1800" b="1" dirty="0" smtClean="0"/>
              <a:t>18 January 2019</a:t>
            </a:r>
            <a:endParaRPr lang="en-GB" altLang="it-IT" sz="1800" b="1" dirty="0"/>
          </a:p>
          <a:p>
            <a:pPr marL="342900" indent="-342900">
              <a:lnSpc>
                <a:spcPct val="80000"/>
              </a:lnSpc>
              <a:defRPr/>
            </a:pPr>
            <a:r>
              <a:rPr lang="en-GB" altLang="it-IT" sz="1800" dirty="0">
                <a:solidFill>
                  <a:srgbClr val="0000CC"/>
                </a:solidFill>
              </a:rPr>
              <a:t>	</a:t>
            </a:r>
            <a:r>
              <a:rPr lang="it-IT" altLang="it-IT" sz="1800" dirty="0" smtClean="0">
                <a:solidFill>
                  <a:srgbClr val="FFC000"/>
                </a:solidFill>
              </a:rPr>
              <a:t>SH </a:t>
            </a:r>
            <a:r>
              <a:rPr lang="it-IT" altLang="it-IT" sz="1800" dirty="0">
                <a:solidFill>
                  <a:srgbClr val="FFC000"/>
                </a:solidFill>
              </a:rPr>
              <a:t>(SE) </a:t>
            </a:r>
            <a:endParaRPr lang="en-GB" altLang="it-IT" sz="18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80000"/>
              </a:lnSpc>
              <a:defRPr/>
            </a:pPr>
            <a:r>
              <a:rPr lang="en-GB" altLang="it-IT" sz="1800" dirty="0"/>
              <a:t>	</a:t>
            </a:r>
            <a:r>
              <a:rPr lang="en-GB" sz="1800" dirty="0" smtClean="0"/>
              <a:t>First draft of Chapter 1</a:t>
            </a:r>
            <a:endParaRPr lang="en-GB" sz="1800" dirty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endParaRPr lang="en-GB" altLang="it-IT" sz="1800" b="1" dirty="0" smtClean="0"/>
          </a:p>
          <a:p>
            <a:pPr marL="342900" indent="-342900">
              <a:lnSpc>
                <a:spcPct val="80000"/>
              </a:lnSpc>
              <a:buFontTx/>
              <a:buChar char="•"/>
              <a:defRPr/>
            </a:pPr>
            <a:r>
              <a:rPr lang="en-GB" altLang="it-IT" sz="1800" b="1" dirty="0" smtClean="0"/>
              <a:t>1 February 2019</a:t>
            </a:r>
            <a:endParaRPr lang="en-GB" altLang="it-IT" sz="1800" b="1" dirty="0"/>
          </a:p>
          <a:p>
            <a:pPr marL="342900" indent="-342900">
              <a:lnSpc>
                <a:spcPct val="80000"/>
              </a:lnSpc>
              <a:defRPr/>
            </a:pPr>
            <a:r>
              <a:rPr lang="en-GB" altLang="it-IT" sz="1800" dirty="0">
                <a:solidFill>
                  <a:srgbClr val="0000CC"/>
                </a:solidFill>
              </a:rPr>
              <a:t>	</a:t>
            </a:r>
            <a:r>
              <a:rPr lang="it-IT" altLang="it-IT" sz="1800" dirty="0" smtClean="0">
                <a:solidFill>
                  <a:srgbClr val="FFC000"/>
                </a:solidFill>
              </a:rPr>
              <a:t>UniGenova </a:t>
            </a:r>
            <a:r>
              <a:rPr lang="it-IT" altLang="it-IT" sz="1800" dirty="0">
                <a:solidFill>
                  <a:srgbClr val="FFC000"/>
                </a:solidFill>
              </a:rPr>
              <a:t>(IT), LIT (IE), SH (SE)</a:t>
            </a:r>
            <a:endParaRPr lang="en-GB" altLang="it-IT" sz="18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80000"/>
              </a:lnSpc>
              <a:defRPr/>
            </a:pPr>
            <a:r>
              <a:rPr lang="en-GB" altLang="it-IT" sz="1800" dirty="0"/>
              <a:t>	</a:t>
            </a:r>
            <a:r>
              <a:rPr lang="en-GB" altLang="it-IT" sz="1800" dirty="0" smtClean="0"/>
              <a:t>Feedback on the f</a:t>
            </a:r>
            <a:r>
              <a:rPr lang="en-GB" sz="1800" dirty="0" smtClean="0"/>
              <a:t>irst </a:t>
            </a:r>
            <a:r>
              <a:rPr lang="en-GB" sz="1800" dirty="0"/>
              <a:t>draft of Chapter 1</a:t>
            </a:r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endParaRPr lang="en-GB" altLang="it-IT" sz="1800" b="1" dirty="0" smtClean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1800" b="1" dirty="0" smtClean="0"/>
              <a:t>28 </a:t>
            </a:r>
            <a:r>
              <a:rPr lang="en-GB" altLang="it-IT" sz="1800" b="1" dirty="0"/>
              <a:t>February 2019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en-GB" altLang="it-IT" sz="1800" dirty="0">
                <a:solidFill>
                  <a:srgbClr val="0000CC"/>
                </a:solidFill>
              </a:rPr>
              <a:t>	</a:t>
            </a:r>
            <a:r>
              <a:rPr lang="it-IT" altLang="it-IT" sz="1800" dirty="0">
                <a:solidFill>
                  <a:srgbClr val="FFC000"/>
                </a:solidFill>
              </a:rPr>
              <a:t>UniGenova (IT), LIT (IE), SH (SE) </a:t>
            </a:r>
            <a:endParaRPr lang="en-GB" altLang="it-IT" sz="18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80000"/>
              </a:lnSpc>
              <a:defRPr/>
            </a:pPr>
            <a:r>
              <a:rPr lang="en-GB" altLang="it-IT" sz="1800" dirty="0"/>
              <a:t>	</a:t>
            </a:r>
            <a:r>
              <a:rPr lang="en-GB" sz="1800" dirty="0"/>
              <a:t>Development of the literature introduction </a:t>
            </a:r>
            <a:r>
              <a:rPr lang="en-GB" sz="1800" dirty="0" smtClean="0"/>
              <a:t>(Chapter 1, 2 and 3.1)</a:t>
            </a:r>
            <a:endParaRPr lang="en-GB" sz="1800" dirty="0"/>
          </a:p>
          <a:p>
            <a:pPr marL="342900" indent="-342900">
              <a:lnSpc>
                <a:spcPct val="80000"/>
              </a:lnSpc>
              <a:defRPr/>
            </a:pPr>
            <a:endParaRPr lang="en-GB" altLang="it-IT" sz="1800" dirty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1800" b="1" dirty="0"/>
              <a:t>31 March 2019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en-GB" altLang="it-IT" sz="1800" dirty="0">
                <a:solidFill>
                  <a:srgbClr val="FFC000"/>
                </a:solidFill>
              </a:rPr>
              <a:t>	</a:t>
            </a:r>
            <a:r>
              <a:rPr lang="en-US" altLang="it-IT" sz="1800" dirty="0" err="1">
                <a:solidFill>
                  <a:srgbClr val="FFC000"/>
                </a:solidFill>
              </a:rPr>
              <a:t>UniGenova</a:t>
            </a:r>
            <a:r>
              <a:rPr lang="en-US" altLang="it-IT" sz="1800" dirty="0">
                <a:solidFill>
                  <a:srgbClr val="FFC000"/>
                </a:solidFill>
              </a:rPr>
              <a:t> and Machiavelli (IT) - LIT and </a:t>
            </a:r>
            <a:r>
              <a:rPr lang="en-US" altLang="it-IT" sz="1800" dirty="0" err="1">
                <a:solidFill>
                  <a:srgbClr val="FFC000"/>
                </a:solidFill>
              </a:rPr>
              <a:t>Colaiste</a:t>
            </a:r>
            <a:r>
              <a:rPr lang="en-US" altLang="it-IT" sz="1800" dirty="0">
                <a:solidFill>
                  <a:srgbClr val="FFC000"/>
                </a:solidFill>
              </a:rPr>
              <a:t> (IE) - SH and </a:t>
            </a:r>
            <a:r>
              <a:rPr lang="en-US" altLang="it-IT" sz="1800" dirty="0" err="1">
                <a:solidFill>
                  <a:srgbClr val="FFC000"/>
                </a:solidFill>
              </a:rPr>
              <a:t>Ronnaskolan</a:t>
            </a:r>
            <a:r>
              <a:rPr lang="en-US" altLang="it-IT" sz="1800" dirty="0">
                <a:solidFill>
                  <a:srgbClr val="FFC000"/>
                </a:solidFill>
              </a:rPr>
              <a:t> (SE)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it-IT" altLang="it-IT" sz="1800" dirty="0"/>
              <a:t>	</a:t>
            </a:r>
            <a:r>
              <a:rPr lang="en-GB" sz="1800" dirty="0"/>
              <a:t>Identification and description of case studies – production of paragraphs 3.2, 3.3, </a:t>
            </a:r>
            <a:r>
              <a:rPr lang="en-GB" sz="1800" dirty="0" smtClean="0"/>
              <a:t>3.4</a:t>
            </a:r>
          </a:p>
          <a:p>
            <a:pPr marL="342900" indent="-342900">
              <a:lnSpc>
                <a:spcPct val="80000"/>
              </a:lnSpc>
              <a:defRPr/>
            </a:pPr>
            <a:endParaRPr lang="it-IT" altLang="it-IT" sz="1800" dirty="0"/>
          </a:p>
          <a:p>
            <a:pPr marL="342900" indent="-342900">
              <a:lnSpc>
                <a:spcPct val="80000"/>
              </a:lnSpc>
              <a:buFontTx/>
              <a:buChar char="•"/>
              <a:defRPr/>
            </a:pPr>
            <a:r>
              <a:rPr lang="en-GB" altLang="it-IT" sz="1800" b="1" dirty="0"/>
              <a:t>30 April 2019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en-GB" altLang="it-IT" sz="1800" dirty="0">
                <a:solidFill>
                  <a:srgbClr val="0000CC"/>
                </a:solidFill>
              </a:rPr>
              <a:t>	</a:t>
            </a:r>
            <a:r>
              <a:rPr lang="en-US" altLang="it-IT" sz="1800" dirty="0" err="1">
                <a:solidFill>
                  <a:srgbClr val="FFC000"/>
                </a:solidFill>
              </a:rPr>
              <a:t>UniGenova</a:t>
            </a:r>
            <a:r>
              <a:rPr lang="en-US" altLang="it-IT" sz="1800" dirty="0">
                <a:solidFill>
                  <a:srgbClr val="FFC000"/>
                </a:solidFill>
              </a:rPr>
              <a:t> and Machiavelli (IT) - LIT and </a:t>
            </a:r>
            <a:r>
              <a:rPr lang="en-US" altLang="it-IT" sz="1800" dirty="0" err="1">
                <a:solidFill>
                  <a:srgbClr val="FFC000"/>
                </a:solidFill>
              </a:rPr>
              <a:t>Colaiste</a:t>
            </a:r>
            <a:r>
              <a:rPr lang="en-US" altLang="it-IT" sz="1800" dirty="0">
                <a:solidFill>
                  <a:srgbClr val="FFC000"/>
                </a:solidFill>
              </a:rPr>
              <a:t> (IE) - SH and </a:t>
            </a:r>
            <a:r>
              <a:rPr lang="en-US" altLang="it-IT" sz="1800" dirty="0" err="1">
                <a:solidFill>
                  <a:srgbClr val="FFC000"/>
                </a:solidFill>
              </a:rPr>
              <a:t>Ronnaskolan</a:t>
            </a:r>
            <a:r>
              <a:rPr lang="en-US" altLang="it-IT" sz="1800" dirty="0">
                <a:solidFill>
                  <a:srgbClr val="FFC000"/>
                </a:solidFill>
              </a:rPr>
              <a:t> (SE)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it-IT" altLang="it-IT" sz="1800" dirty="0"/>
              <a:t>	</a:t>
            </a:r>
            <a:r>
              <a:rPr lang="en-US" sz="1800" dirty="0"/>
              <a:t>interviews with science teachers </a:t>
            </a:r>
            <a:r>
              <a:rPr lang="en-GB" sz="1800" dirty="0"/>
              <a:t>– production of </a:t>
            </a:r>
            <a:r>
              <a:rPr lang="en-US" sz="1800" dirty="0"/>
              <a:t>chapter </a:t>
            </a:r>
            <a:r>
              <a:rPr lang="en-US" sz="1800" dirty="0" smtClean="0"/>
              <a:t>4</a:t>
            </a:r>
            <a:endParaRPr lang="it-IT" altLang="it-IT" sz="1800" dirty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3271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620713"/>
            <a:ext cx="7772400" cy="1470025"/>
          </a:xfrm>
        </p:spPr>
        <p:txBody>
          <a:bodyPr/>
          <a:lstStyle/>
          <a:p>
            <a:pPr eaLnBrk="1" hangingPunct="1"/>
            <a:r>
              <a:rPr lang="it-IT" altLang="it-IT" dirty="0"/>
              <a:t>Funding Programme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08075" y="3933056"/>
            <a:ext cx="6400800" cy="1752600"/>
          </a:xfrm>
        </p:spPr>
        <p:txBody>
          <a:bodyPr rtlCol="0">
            <a:normAutofit fontScale="850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European Commission funded through the Swedish Council for Higher Education the Fiction project in the framework of the Erasmus+ Programme – Strategic Partnerships for School Education Action.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it-IT" sz="2400" dirty="0"/>
          </a:p>
          <a:p>
            <a:pPr algn="just">
              <a:buNone/>
              <a:defRPr/>
            </a:pPr>
            <a:r>
              <a:rPr lang="en-US" altLang="it-IT" sz="2400" dirty="0"/>
              <a:t>Project number: </a:t>
            </a:r>
            <a:r>
              <a:rPr lang="en-GB" sz="2000" dirty="0"/>
              <a:t>2018-1-SE01-KA201-039098</a:t>
            </a:r>
            <a:endParaRPr lang="it-IT" altLang="it-IT" sz="2400" dirty="0"/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844675"/>
            <a:ext cx="5940425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6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sz="2400" dirty="0"/>
              <a:t>IO1: </a:t>
            </a:r>
            <a:r>
              <a:rPr lang="en-US" sz="2400" dirty="0"/>
              <a:t>Guidelines </a:t>
            </a:r>
            <a:r>
              <a:rPr lang="it-IT" sz="2400" dirty="0"/>
              <a:t>6/6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Deadline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443835"/>
            <a:ext cx="8229600" cy="4649461"/>
          </a:xfrm>
        </p:spPr>
        <p:txBody>
          <a:bodyPr rtlCol="0">
            <a:normAutofit/>
          </a:bodyPr>
          <a:lstStyle/>
          <a:p>
            <a:pPr marL="342900" indent="-342900">
              <a:lnSpc>
                <a:spcPct val="80000"/>
              </a:lnSpc>
              <a:buFontTx/>
              <a:buChar char="•"/>
              <a:defRPr/>
            </a:pPr>
            <a:r>
              <a:rPr lang="en-GB" altLang="it-IT" sz="1800" b="1" dirty="0" smtClean="0"/>
              <a:t>15 June 2019</a:t>
            </a:r>
            <a:endParaRPr lang="en-GB" altLang="it-IT" sz="1800" b="1" dirty="0"/>
          </a:p>
          <a:p>
            <a:pPr marL="342900" indent="-342900">
              <a:lnSpc>
                <a:spcPct val="80000"/>
              </a:lnSpc>
              <a:defRPr/>
            </a:pPr>
            <a:r>
              <a:rPr lang="en-GB" altLang="it-IT" sz="1800" dirty="0">
                <a:solidFill>
                  <a:srgbClr val="0000CC"/>
                </a:solidFill>
              </a:rPr>
              <a:t>	</a:t>
            </a:r>
            <a:r>
              <a:rPr lang="en-US" altLang="it-IT" sz="1800" dirty="0">
                <a:solidFill>
                  <a:srgbClr val="FFC000"/>
                </a:solidFill>
              </a:rPr>
              <a:t>SH (SE)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it-IT" altLang="it-IT" sz="1800" dirty="0"/>
              <a:t>	</a:t>
            </a:r>
            <a:r>
              <a:rPr lang="en-US" sz="1800" dirty="0"/>
              <a:t>Transnational </a:t>
            </a:r>
            <a:r>
              <a:rPr lang="en-US" sz="1800" dirty="0" smtClean="0"/>
              <a:t>comparison (chapter 5)</a:t>
            </a:r>
            <a:endParaRPr lang="en-US" altLang="it-IT" sz="1800" dirty="0"/>
          </a:p>
          <a:p>
            <a:pPr marL="342900" indent="-342900">
              <a:lnSpc>
                <a:spcPct val="80000"/>
              </a:lnSpc>
              <a:buFontTx/>
              <a:buChar char="•"/>
              <a:defRPr/>
            </a:pPr>
            <a:endParaRPr lang="en-GB" altLang="it-IT" sz="1800" b="1" dirty="0" smtClean="0"/>
          </a:p>
          <a:p>
            <a:pPr marL="342900" indent="-342900">
              <a:lnSpc>
                <a:spcPct val="80000"/>
              </a:lnSpc>
              <a:buFontTx/>
              <a:buChar char="•"/>
              <a:defRPr/>
            </a:pPr>
            <a:r>
              <a:rPr lang="en-GB" altLang="it-IT" sz="1800" b="1" dirty="0" smtClean="0"/>
              <a:t>30 October 2019</a:t>
            </a:r>
            <a:endParaRPr lang="en-GB" altLang="it-IT" sz="1800" b="1" dirty="0"/>
          </a:p>
          <a:p>
            <a:pPr marL="342900" indent="-342900">
              <a:lnSpc>
                <a:spcPct val="80000"/>
              </a:lnSpc>
              <a:defRPr/>
            </a:pPr>
            <a:r>
              <a:rPr lang="en-GB" altLang="it-IT" sz="1800" dirty="0">
                <a:solidFill>
                  <a:srgbClr val="FFC000"/>
                </a:solidFill>
              </a:rPr>
              <a:t>	</a:t>
            </a:r>
            <a:r>
              <a:rPr lang="en-US" altLang="it-IT" sz="1800" dirty="0" err="1">
                <a:solidFill>
                  <a:srgbClr val="FFC000"/>
                </a:solidFill>
              </a:rPr>
              <a:t>UniGenova</a:t>
            </a:r>
            <a:r>
              <a:rPr lang="en-US" altLang="it-IT" sz="1800" dirty="0">
                <a:solidFill>
                  <a:srgbClr val="FFC000"/>
                </a:solidFill>
              </a:rPr>
              <a:t> and Machiavelli (IT) - LIT and </a:t>
            </a:r>
            <a:r>
              <a:rPr lang="en-US" altLang="it-IT" sz="1800" dirty="0" err="1">
                <a:solidFill>
                  <a:srgbClr val="FFC000"/>
                </a:solidFill>
              </a:rPr>
              <a:t>Colaiste</a:t>
            </a:r>
            <a:r>
              <a:rPr lang="en-US" altLang="it-IT" sz="1800" dirty="0">
                <a:solidFill>
                  <a:srgbClr val="FFC000"/>
                </a:solidFill>
              </a:rPr>
              <a:t> (IE) - SH and </a:t>
            </a:r>
            <a:r>
              <a:rPr lang="en-US" altLang="it-IT" sz="1800" dirty="0" err="1">
                <a:solidFill>
                  <a:srgbClr val="FFC000"/>
                </a:solidFill>
              </a:rPr>
              <a:t>Ronnaskolan</a:t>
            </a:r>
            <a:r>
              <a:rPr lang="en-US" altLang="it-IT" sz="1800" dirty="0">
                <a:solidFill>
                  <a:srgbClr val="FFC000"/>
                </a:solidFill>
              </a:rPr>
              <a:t> (SE)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it-IT" altLang="it-IT" sz="1800" dirty="0"/>
              <a:t>	</a:t>
            </a:r>
            <a:r>
              <a:rPr lang="en-US" sz="1800" dirty="0"/>
              <a:t>Guidelines for teachers</a:t>
            </a:r>
          </a:p>
          <a:p>
            <a:pPr marL="342900" indent="-342900">
              <a:lnSpc>
                <a:spcPct val="80000"/>
              </a:lnSpc>
              <a:defRPr/>
            </a:pPr>
            <a:endParaRPr lang="en-GB" altLang="it-IT" sz="1800" b="1" dirty="0"/>
          </a:p>
          <a:p>
            <a:pPr marL="342900" indent="-342900">
              <a:lnSpc>
                <a:spcPct val="80000"/>
              </a:lnSpc>
              <a:buFontTx/>
              <a:buChar char="•"/>
              <a:defRPr/>
            </a:pPr>
            <a:r>
              <a:rPr lang="en-GB" altLang="it-IT" sz="1800" b="1" dirty="0"/>
              <a:t>30 </a:t>
            </a:r>
            <a:r>
              <a:rPr lang="en-GB" altLang="it-IT" sz="1800" b="1" dirty="0" smtClean="0"/>
              <a:t>October 2019</a:t>
            </a:r>
            <a:endParaRPr lang="en-GB" altLang="it-IT" sz="1800" b="1" dirty="0"/>
          </a:p>
          <a:p>
            <a:pPr marL="342900" indent="-342900">
              <a:lnSpc>
                <a:spcPct val="80000"/>
              </a:lnSpc>
              <a:defRPr/>
            </a:pPr>
            <a:r>
              <a:rPr lang="en-GB" altLang="it-IT" sz="1800" dirty="0">
                <a:solidFill>
                  <a:srgbClr val="0000CC"/>
                </a:solidFill>
              </a:rPr>
              <a:t>	</a:t>
            </a:r>
            <a:r>
              <a:rPr lang="it-IT" altLang="it-IT" sz="1800" dirty="0">
                <a:solidFill>
                  <a:srgbClr val="FFC000"/>
                </a:solidFill>
              </a:rPr>
              <a:t>UniGenova (IT), LIT (IE), SH (SE)</a:t>
            </a:r>
            <a:endParaRPr lang="en-US" altLang="it-IT" sz="18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80000"/>
              </a:lnSpc>
              <a:defRPr/>
            </a:pPr>
            <a:r>
              <a:rPr lang="it-IT" altLang="it-IT" sz="1800" dirty="0"/>
              <a:t>	</a:t>
            </a:r>
            <a:r>
              <a:rPr lang="en-US" sz="1800" dirty="0"/>
              <a:t> Guidelines for </a:t>
            </a:r>
            <a:r>
              <a:rPr lang="en-US" sz="1800" dirty="0" smtClean="0"/>
              <a:t>school directors and </a:t>
            </a:r>
            <a:r>
              <a:rPr lang="en-US" sz="1800" dirty="0"/>
              <a:t>policy makers</a:t>
            </a:r>
            <a:endParaRPr lang="en-US" altLang="it-IT" sz="1800" dirty="0"/>
          </a:p>
          <a:p>
            <a:pPr marL="342900" indent="-342900">
              <a:lnSpc>
                <a:spcPct val="80000"/>
              </a:lnSpc>
              <a:defRPr/>
            </a:pPr>
            <a:endParaRPr lang="it-IT" altLang="it-IT" sz="1800" dirty="0"/>
          </a:p>
          <a:p>
            <a:pPr marL="342900" indent="-342900">
              <a:lnSpc>
                <a:spcPct val="80000"/>
              </a:lnSpc>
              <a:buFontTx/>
              <a:buChar char="•"/>
              <a:defRPr/>
            </a:pPr>
            <a:r>
              <a:rPr lang="en-GB" altLang="it-IT" sz="1800" b="1" dirty="0"/>
              <a:t>30 November 2019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en-GB" altLang="it-IT" sz="1800" dirty="0">
                <a:solidFill>
                  <a:srgbClr val="0000CC"/>
                </a:solidFill>
              </a:rPr>
              <a:t>	</a:t>
            </a:r>
            <a:r>
              <a:rPr lang="en-US" altLang="it-IT" sz="1800" dirty="0" err="1">
                <a:solidFill>
                  <a:srgbClr val="FFC000"/>
                </a:solidFill>
              </a:rPr>
              <a:t>UniGenova</a:t>
            </a:r>
            <a:r>
              <a:rPr lang="en-US" altLang="it-IT" sz="1800" dirty="0">
                <a:solidFill>
                  <a:srgbClr val="FFC000"/>
                </a:solidFill>
              </a:rPr>
              <a:t> IT),  SH (SE)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it-IT" altLang="it-IT" sz="1800" dirty="0"/>
              <a:t>	</a:t>
            </a:r>
            <a:r>
              <a:rPr lang="en-US" sz="1800" dirty="0"/>
              <a:t>Translations of guidelines for teachers and policy makers in national language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en-US" altLang="it-IT" sz="1800" dirty="0"/>
              <a:t>	</a:t>
            </a:r>
            <a:endParaRPr lang="it-IT" altLang="it-IT" sz="1800" dirty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0262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98884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Intellectual Output </a:t>
            </a:r>
            <a:r>
              <a:rPr lang="en-US" dirty="0"/>
              <a:t>2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4800" dirty="0"/>
              <a:t>Toolkit for Innovative Science Teachers </a:t>
            </a:r>
            <a:r>
              <a:rPr lang="it-IT" sz="6000" dirty="0"/>
              <a:t/>
            </a:r>
            <a:br>
              <a:rPr lang="it-IT" sz="6000" dirty="0"/>
            </a:b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22806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sz="2400" dirty="0"/>
              <a:t>IO2: </a:t>
            </a:r>
            <a:r>
              <a:rPr lang="en-US" sz="2400" dirty="0"/>
              <a:t>Toolkit for Innovative Science Teachers </a:t>
            </a:r>
            <a:r>
              <a:rPr lang="it-IT" sz="2400" dirty="0"/>
              <a:t>1/4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Actions to be Carried Out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02182"/>
              </p:ext>
            </p:extLst>
          </p:nvPr>
        </p:nvGraphicFramePr>
        <p:xfrm>
          <a:off x="900113" y="1773238"/>
          <a:ext cx="7127875" cy="2414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06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7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IO2.1) </a:t>
                      </a: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Creation of all templates needed for carrying out the activities</a:t>
                      </a:r>
                      <a:endParaRPr lang="en-GB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August 2019</a:t>
                      </a:r>
                      <a:endParaRPr lang="it-IT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 August 2019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GB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IO2.2) </a:t>
                      </a: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 of desirable digital competences for teaching science</a:t>
                      </a:r>
                    </a:p>
                    <a:p>
                      <a:pPr marL="0" indent="0" algn="l">
                        <a:lnSpc>
                          <a:spcPct val="80000"/>
                        </a:lnSpc>
                        <a:buFontTx/>
                        <a:buNone/>
                      </a:pP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October 2019</a:t>
                      </a:r>
                      <a:endParaRPr lang="it-IT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 February 2020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GB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IO2.3) Identification of  tools for professional development in ICT and teachers’ self assessment</a:t>
                      </a:r>
                    </a:p>
                  </a:txBody>
                  <a:tcPr marL="91426" marR="91426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October 2019</a:t>
                      </a:r>
                      <a:endParaRPr lang="it-IT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 February 2020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GB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IO2.4) Creation of ICT learning objects for science education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March 2020</a:t>
                      </a:r>
                      <a:endParaRPr lang="it-IT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 September 2020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1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sz="2400" dirty="0"/>
              <a:t>IO2: </a:t>
            </a:r>
            <a:r>
              <a:rPr lang="en-US" sz="2400" dirty="0"/>
              <a:t>Toolkit for Innovative Science Teachers </a:t>
            </a:r>
            <a:r>
              <a:rPr lang="it-IT" sz="2400" dirty="0"/>
              <a:t>2/4 </a:t>
            </a:r>
            <a:r>
              <a:rPr lang="it-IT" sz="4000" dirty="0"/>
              <a:t/>
            </a:r>
            <a:br>
              <a:rPr lang="it-IT" sz="4000" dirty="0"/>
            </a:br>
            <a:r>
              <a:rPr lang="it-IT" sz="4000" dirty="0"/>
              <a:t>Templates and Tools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750" y="1844675"/>
            <a:ext cx="82804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it-IT" sz="2000" dirty="0">
                <a:latin typeface="+mn-lt"/>
              </a:rPr>
              <a:t>IO2.A – Desirable digital competences for teaching science</a:t>
            </a:r>
          </a:p>
          <a:p>
            <a:pPr>
              <a:lnSpc>
                <a:spcPct val="150000"/>
              </a:lnSpc>
              <a:defRPr/>
            </a:pPr>
            <a:r>
              <a:rPr lang="en-US" altLang="it-IT" sz="2000" dirty="0">
                <a:latin typeface="+mn-lt"/>
              </a:rPr>
              <a:t>IO2.B – Teachers’ self assessment</a:t>
            </a:r>
          </a:p>
          <a:p>
            <a:pPr>
              <a:lnSpc>
                <a:spcPct val="150000"/>
              </a:lnSpc>
              <a:defRPr/>
            </a:pPr>
            <a:r>
              <a:rPr lang="en-US" altLang="it-IT" sz="2000" dirty="0">
                <a:latin typeface="+mn-lt"/>
              </a:rPr>
              <a:t>IO2.C – Appropriate</a:t>
            </a:r>
            <a:r>
              <a:rPr lang="en-US" altLang="it-IT" sz="2000" dirty="0">
                <a:latin typeface="+mj-lt"/>
              </a:rPr>
              <a:t> tools for professional development</a:t>
            </a:r>
          </a:p>
          <a:p>
            <a:pPr>
              <a:lnSpc>
                <a:spcPct val="150000"/>
              </a:lnSpc>
              <a:defRPr/>
            </a:pPr>
            <a:r>
              <a:rPr lang="en-US" altLang="it-IT" sz="2000" dirty="0">
                <a:latin typeface="+mn-lt"/>
              </a:rPr>
              <a:t>IO2.D – Appropriate tools for teaching science using digital tools</a:t>
            </a:r>
          </a:p>
        </p:txBody>
      </p:sp>
    </p:spTree>
    <p:extLst>
      <p:ext uri="{BB962C8B-B14F-4D97-AF65-F5344CB8AC3E}">
        <p14:creationId xmlns:p14="http://schemas.microsoft.com/office/powerpoint/2010/main" val="14241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sz="2400" dirty="0"/>
              <a:t>IO2: </a:t>
            </a:r>
            <a:r>
              <a:rPr lang="en-US" sz="2400" dirty="0"/>
              <a:t>Toolkit for Innovative Science Teachers </a:t>
            </a:r>
            <a:r>
              <a:rPr lang="it-IT" sz="2400" dirty="0"/>
              <a:t>3/4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Expected Results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it-IT" sz="1100" dirty="0">
              <a:ea typeface="Calibri" pitchFamily="34" charset="0"/>
              <a:cs typeface="Arial" charset="0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Database of competence assessment tools (at least 5 per country)  and Tools for professional development (at least 5 per country) </a:t>
            </a:r>
          </a:p>
          <a:p>
            <a:pPr marL="269875"/>
            <a:r>
              <a:rPr lang="en-US" sz="1800" dirty="0" err="1">
                <a:solidFill>
                  <a:srgbClr val="FFC000"/>
                </a:solidFill>
              </a:rPr>
              <a:t>UniGenova</a:t>
            </a:r>
            <a:r>
              <a:rPr lang="en-US" sz="1800" dirty="0">
                <a:solidFill>
                  <a:srgbClr val="FFC000"/>
                </a:solidFill>
              </a:rPr>
              <a:t> and Machiavelli (IT), LIT and </a:t>
            </a:r>
            <a:r>
              <a:rPr lang="en-US" sz="1800" dirty="0" err="1">
                <a:solidFill>
                  <a:srgbClr val="FFC000"/>
                </a:solidFill>
              </a:rPr>
              <a:t>Colaiste</a:t>
            </a:r>
            <a:r>
              <a:rPr lang="en-US" sz="1800" dirty="0">
                <a:solidFill>
                  <a:srgbClr val="FFC000"/>
                </a:solidFill>
              </a:rPr>
              <a:t> (IE), SH and </a:t>
            </a:r>
            <a:r>
              <a:rPr lang="en-US" sz="1800" dirty="0" err="1">
                <a:solidFill>
                  <a:srgbClr val="FFC000"/>
                </a:solidFill>
              </a:rPr>
              <a:t>Ronnaskolan</a:t>
            </a:r>
            <a:r>
              <a:rPr lang="en-US" sz="1800" dirty="0">
                <a:solidFill>
                  <a:srgbClr val="FFC000"/>
                </a:solidFill>
              </a:rPr>
              <a:t> (SE)</a:t>
            </a:r>
          </a:p>
          <a:p>
            <a:endParaRPr lang="en-US" sz="1800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Database of existing ICT learning objects (at least 5 per country) </a:t>
            </a:r>
          </a:p>
          <a:p>
            <a:pPr marL="269875"/>
            <a:r>
              <a:rPr lang="en-US" sz="1800" dirty="0" err="1">
                <a:solidFill>
                  <a:srgbClr val="FFC000"/>
                </a:solidFill>
              </a:rPr>
              <a:t>UniGenova</a:t>
            </a:r>
            <a:r>
              <a:rPr lang="en-US" sz="1800" dirty="0">
                <a:solidFill>
                  <a:srgbClr val="FFC000"/>
                </a:solidFill>
              </a:rPr>
              <a:t> and Machiavelli (IT), LIT and </a:t>
            </a:r>
            <a:r>
              <a:rPr lang="en-US" sz="1800" dirty="0" err="1">
                <a:solidFill>
                  <a:srgbClr val="FFC000"/>
                </a:solidFill>
              </a:rPr>
              <a:t>Colaiste</a:t>
            </a:r>
            <a:r>
              <a:rPr lang="en-US" sz="1800" dirty="0">
                <a:solidFill>
                  <a:srgbClr val="FFC000"/>
                </a:solidFill>
              </a:rPr>
              <a:t> (IE), SH and </a:t>
            </a:r>
            <a:r>
              <a:rPr lang="en-US" sz="1800" dirty="0" err="1">
                <a:solidFill>
                  <a:srgbClr val="FFC000"/>
                </a:solidFill>
              </a:rPr>
              <a:t>Ronnaskolan</a:t>
            </a:r>
            <a:r>
              <a:rPr lang="en-US" sz="1800" dirty="0">
                <a:solidFill>
                  <a:srgbClr val="FFC000"/>
                </a:solidFill>
              </a:rPr>
              <a:t> (SE)</a:t>
            </a:r>
          </a:p>
          <a:p>
            <a:endParaRPr lang="en-US" sz="1800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Creation of ICT learning objects for science education (at least 5 per country) </a:t>
            </a:r>
          </a:p>
          <a:p>
            <a:pPr marL="269875"/>
            <a:r>
              <a:rPr lang="en-US" sz="1800" dirty="0">
                <a:solidFill>
                  <a:srgbClr val="FFC000"/>
                </a:solidFill>
              </a:rPr>
              <a:t>Machiavelli (IT), </a:t>
            </a:r>
            <a:r>
              <a:rPr lang="en-US" sz="1800" dirty="0" err="1">
                <a:solidFill>
                  <a:srgbClr val="FFC000"/>
                </a:solidFill>
              </a:rPr>
              <a:t>Colaiste</a:t>
            </a:r>
            <a:r>
              <a:rPr lang="en-US" sz="1800" dirty="0">
                <a:solidFill>
                  <a:srgbClr val="FFC000"/>
                </a:solidFill>
              </a:rPr>
              <a:t> (IE) and </a:t>
            </a:r>
            <a:r>
              <a:rPr lang="en-US" sz="1800" dirty="0" err="1">
                <a:solidFill>
                  <a:srgbClr val="FFC000"/>
                </a:solidFill>
              </a:rPr>
              <a:t>Ronnaskolan</a:t>
            </a:r>
            <a:r>
              <a:rPr lang="en-US" sz="1800" dirty="0">
                <a:solidFill>
                  <a:srgbClr val="FFC000"/>
                </a:solidFill>
              </a:rPr>
              <a:t> (SE)</a:t>
            </a:r>
            <a:endParaRPr lang="it-IT" sz="1800" dirty="0">
              <a:solidFill>
                <a:srgbClr val="FFC000"/>
              </a:solidFill>
            </a:endParaRPr>
          </a:p>
          <a:p>
            <a:pPr marL="269875"/>
            <a:r>
              <a:rPr lang="en-US" sz="1800" dirty="0">
                <a:solidFill>
                  <a:srgbClr val="FFC000"/>
                </a:solidFill>
              </a:rPr>
              <a:t>with the support of </a:t>
            </a:r>
            <a:endParaRPr lang="it-IT" sz="1800" dirty="0">
              <a:solidFill>
                <a:srgbClr val="FFC000"/>
              </a:solidFill>
            </a:endParaRPr>
          </a:p>
          <a:p>
            <a:pPr marL="269875"/>
            <a:r>
              <a:rPr lang="en-US" sz="1800" dirty="0" err="1">
                <a:solidFill>
                  <a:srgbClr val="FFC000"/>
                </a:solidFill>
              </a:rPr>
              <a:t>UniGenova</a:t>
            </a:r>
            <a:r>
              <a:rPr lang="en-US" sz="1800" dirty="0">
                <a:solidFill>
                  <a:srgbClr val="FFC000"/>
                </a:solidFill>
              </a:rPr>
              <a:t> (IT), LIT (IE) and SH (SE)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0061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sz="2400" dirty="0"/>
              <a:t>IO2: </a:t>
            </a:r>
            <a:r>
              <a:rPr lang="en-US" sz="2400" dirty="0"/>
              <a:t>Toolkit for Innovative Science Teachers </a:t>
            </a:r>
            <a:r>
              <a:rPr lang="it-IT" sz="2400" dirty="0"/>
              <a:t>4/4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Deadlines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342900" indent="-342900" algn="just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1800" b="1" dirty="0">
                <a:ea typeface="SimSun" pitchFamily="2" charset="-122"/>
              </a:rPr>
              <a:t>30 August 2019</a:t>
            </a:r>
          </a:p>
          <a:p>
            <a:pPr marL="36195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1800" dirty="0">
                <a:solidFill>
                  <a:srgbClr val="FFC000"/>
                </a:solidFill>
              </a:rPr>
              <a:t>Pixel (IT), SH (SE)</a:t>
            </a:r>
          </a:p>
          <a:p>
            <a:pPr marL="36195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it-IT" sz="1800" dirty="0"/>
              <a:t>Creation of the Templates</a:t>
            </a:r>
            <a:endParaRPr lang="en-GB" altLang="it-IT" sz="1800" dirty="0"/>
          </a:p>
          <a:p>
            <a:pPr marL="342900" indent="-342900" algn="just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GB" altLang="it-IT" sz="1000" b="1" dirty="0">
              <a:ea typeface="SimSun" pitchFamily="2" charset="-122"/>
            </a:endParaRPr>
          </a:p>
          <a:p>
            <a:pPr marL="342900" indent="-342900" algn="just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1800" b="1" dirty="0">
                <a:ea typeface="SimSun" pitchFamily="2" charset="-122"/>
              </a:rPr>
              <a:t>28 February 2020</a:t>
            </a:r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1800" dirty="0">
                <a:solidFill>
                  <a:srgbClr val="FFFF00"/>
                </a:solidFill>
              </a:rPr>
              <a:t>	</a:t>
            </a:r>
            <a:r>
              <a:rPr lang="en-US" altLang="it-IT" sz="1800" dirty="0">
                <a:solidFill>
                  <a:srgbClr val="FFC000"/>
                </a:solidFill>
              </a:rPr>
              <a:t>All partners</a:t>
            </a:r>
          </a:p>
          <a:p>
            <a:pPr marL="342900" indent="-342900" algn="just">
              <a:defRPr/>
            </a:pPr>
            <a:r>
              <a:rPr lang="en-GB" altLang="it-IT" sz="1800" b="1" dirty="0">
                <a:ea typeface="SimSun" pitchFamily="2" charset="-122"/>
              </a:rPr>
              <a:t>	</a:t>
            </a:r>
            <a:r>
              <a:rPr lang="en-GB" sz="1800" dirty="0"/>
              <a:t>Identification and review of competence assessment tools and tools for professional development</a:t>
            </a:r>
          </a:p>
          <a:p>
            <a:pPr marL="342900" indent="-342900" algn="just">
              <a:defRPr/>
            </a:pPr>
            <a:endParaRPr lang="en-GB" altLang="it-IT" sz="1000" dirty="0"/>
          </a:p>
          <a:p>
            <a:pPr marL="342900" indent="-342900" algn="just">
              <a:buFontTx/>
              <a:buChar char="•"/>
              <a:defRPr/>
            </a:pPr>
            <a:r>
              <a:rPr lang="en-GB" altLang="it-IT" sz="1800" b="1" dirty="0">
                <a:ea typeface="SimSun" pitchFamily="2" charset="-122"/>
              </a:rPr>
              <a:t>28 February 2020</a:t>
            </a:r>
          </a:p>
          <a:p>
            <a:pPr marL="342900" indent="-342900" algn="just">
              <a:defRPr/>
            </a:pPr>
            <a:r>
              <a:rPr lang="en-GB" altLang="it-IT" sz="1800" dirty="0">
                <a:solidFill>
                  <a:srgbClr val="FFFF00"/>
                </a:solidFill>
              </a:rPr>
              <a:t>	</a:t>
            </a:r>
            <a:r>
              <a:rPr lang="en-US" altLang="it-IT" sz="1800" dirty="0">
                <a:solidFill>
                  <a:srgbClr val="FFC000"/>
                </a:solidFill>
              </a:rPr>
              <a:t> All partners</a:t>
            </a:r>
            <a:endParaRPr lang="en-US" altLang="it-IT" sz="1800" dirty="0">
              <a:solidFill>
                <a:srgbClr val="0000CC"/>
              </a:solidFill>
            </a:endParaRPr>
          </a:p>
          <a:p>
            <a:pPr marL="342900" indent="-342900" algn="just">
              <a:defRPr/>
            </a:pPr>
            <a:r>
              <a:rPr lang="en-GB" altLang="it-IT" sz="1800" b="1" dirty="0">
                <a:ea typeface="SimSun" pitchFamily="2" charset="-122"/>
              </a:rPr>
              <a:t>	</a:t>
            </a:r>
            <a:r>
              <a:rPr lang="en-GB" sz="1800" dirty="0"/>
              <a:t> Identification and review of existing ICT learning objects</a:t>
            </a:r>
            <a:endParaRPr lang="it-IT" altLang="it-IT" sz="1800" dirty="0"/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000" dirty="0"/>
          </a:p>
          <a:p>
            <a:pPr marL="342900" indent="-342900" algn="just">
              <a:buFontTx/>
              <a:buChar char="•"/>
              <a:defRPr/>
            </a:pPr>
            <a:r>
              <a:rPr lang="en-GB" altLang="it-IT" sz="1800" b="1" dirty="0">
                <a:ea typeface="SimSun" pitchFamily="2" charset="-122"/>
              </a:rPr>
              <a:t>30 September 2020</a:t>
            </a:r>
          </a:p>
          <a:p>
            <a:pPr marL="342900" indent="-342900" algn="just">
              <a:defRPr/>
            </a:pPr>
            <a:r>
              <a:rPr lang="en-GB" altLang="it-IT" sz="1800" dirty="0">
                <a:solidFill>
                  <a:srgbClr val="FFFF00"/>
                </a:solidFill>
              </a:rPr>
              <a:t>	</a:t>
            </a:r>
            <a:r>
              <a:rPr lang="en-US" altLang="it-IT" sz="1800" dirty="0">
                <a:solidFill>
                  <a:srgbClr val="FFC000"/>
                </a:solidFill>
              </a:rPr>
              <a:t>Machiavelli (IT), </a:t>
            </a:r>
            <a:r>
              <a:rPr lang="en-US" altLang="it-IT" sz="1800" dirty="0" err="1">
                <a:solidFill>
                  <a:srgbClr val="FFC000"/>
                </a:solidFill>
              </a:rPr>
              <a:t>Colaiste</a:t>
            </a:r>
            <a:r>
              <a:rPr lang="en-US" altLang="it-IT" sz="1800" dirty="0">
                <a:solidFill>
                  <a:srgbClr val="FFC000"/>
                </a:solidFill>
              </a:rPr>
              <a:t> (IE) and </a:t>
            </a:r>
            <a:r>
              <a:rPr lang="en-US" altLang="it-IT" sz="1800" dirty="0" err="1">
                <a:solidFill>
                  <a:srgbClr val="FFC000"/>
                </a:solidFill>
              </a:rPr>
              <a:t>Ronnaskolan</a:t>
            </a:r>
            <a:r>
              <a:rPr lang="en-US" altLang="it-IT" sz="1800" dirty="0">
                <a:solidFill>
                  <a:srgbClr val="FFC000"/>
                </a:solidFill>
              </a:rPr>
              <a:t> (SE)</a:t>
            </a:r>
            <a:endParaRPr lang="en-US" altLang="it-IT" sz="1800" dirty="0">
              <a:solidFill>
                <a:srgbClr val="0000CC"/>
              </a:solidFill>
            </a:endParaRPr>
          </a:p>
          <a:p>
            <a:pPr marL="342900" indent="-342900" algn="just">
              <a:defRPr/>
            </a:pPr>
            <a:r>
              <a:rPr lang="en-GB" altLang="it-IT" sz="1800" b="1" dirty="0">
                <a:ea typeface="SimSun" pitchFamily="2" charset="-122"/>
              </a:rPr>
              <a:t>	</a:t>
            </a:r>
            <a:r>
              <a:rPr lang="en-GB" sz="1800" dirty="0"/>
              <a:t>Creation of ICT learning objects for science education</a:t>
            </a:r>
            <a:endParaRPr lang="it-IT" altLang="it-IT" sz="1800" dirty="0"/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dirty="0"/>
          </a:p>
        </p:txBody>
      </p:sp>
    </p:spTree>
    <p:extLst>
      <p:ext uri="{BB962C8B-B14F-4D97-AF65-F5344CB8AC3E}">
        <p14:creationId xmlns:p14="http://schemas.microsoft.com/office/powerpoint/2010/main" val="2141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 </a:t>
            </a:r>
            <a:r>
              <a:rPr lang="it-IT" altLang="it-IT" sz="5400" dirty="0"/>
              <a:t>Multiplier Events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9958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Multiplier Events</a:t>
            </a:r>
            <a:r>
              <a:rPr lang="en-US" sz="2400" dirty="0"/>
              <a:t>1/4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Actions to be Carried Out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/>
              <a:t>Organisation of a 3 dissemination events at national level in:</a:t>
            </a:r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altLang="it-IT" sz="1800" dirty="0"/>
              <a:t>Ireland</a:t>
            </a:r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/>
              <a:t>Italy</a:t>
            </a:r>
            <a:endParaRPr lang="en-GB" sz="1800" dirty="0"/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altLang="it-IT" sz="1800" dirty="0"/>
              <a:t>Sweden</a:t>
            </a:r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4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0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000" dirty="0"/>
          </a:p>
        </p:txBody>
      </p:sp>
    </p:spTree>
    <p:extLst>
      <p:ext uri="{BB962C8B-B14F-4D97-AF65-F5344CB8AC3E}">
        <p14:creationId xmlns:p14="http://schemas.microsoft.com/office/powerpoint/2010/main" val="26459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Multiplier Events 3/4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Templates and Tools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ME.1 – Multiplier Event Description</a:t>
            </a:r>
            <a:endParaRPr lang="it-IT" altLang="it-IT" sz="2400" dirty="0"/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ME.2 – Multiplier Event Programme </a:t>
            </a:r>
            <a:endParaRPr lang="it-IT" altLang="it-IT" sz="2400" dirty="0"/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ME.3 – Multiplier Event List of Participants </a:t>
            </a:r>
            <a:endParaRPr lang="it-IT" altLang="it-IT" sz="2400" dirty="0"/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ME.4 – Multiplier Event Minutes 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17784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Multiplier Events 2/4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Expected Results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algn="just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/>
              <a:t>3 dissemination events </a:t>
            </a:r>
          </a:p>
          <a:p>
            <a:pPr marL="361950" algn="just">
              <a:defRPr/>
            </a:pPr>
            <a:r>
              <a:rPr lang="en-US" sz="2000" dirty="0">
                <a:solidFill>
                  <a:srgbClr val="FFC000"/>
                </a:solidFill>
              </a:rPr>
              <a:t>Machiavelli (IT), </a:t>
            </a:r>
            <a:r>
              <a:rPr lang="en-US" sz="2000" dirty="0" err="1">
                <a:solidFill>
                  <a:srgbClr val="FFC000"/>
                </a:solidFill>
              </a:rPr>
              <a:t>Colaiste</a:t>
            </a:r>
            <a:r>
              <a:rPr lang="en-US" sz="2000" dirty="0">
                <a:solidFill>
                  <a:srgbClr val="FFC000"/>
                </a:solidFill>
              </a:rPr>
              <a:t> (IE) and </a:t>
            </a:r>
            <a:r>
              <a:rPr lang="en-US" sz="2000" dirty="0" err="1">
                <a:solidFill>
                  <a:srgbClr val="FFC000"/>
                </a:solidFill>
              </a:rPr>
              <a:t>Ronnaskolan</a:t>
            </a:r>
            <a:r>
              <a:rPr lang="en-US" sz="2000" dirty="0">
                <a:solidFill>
                  <a:srgbClr val="FFC000"/>
                </a:solidFill>
              </a:rPr>
              <a:t> (SE)</a:t>
            </a:r>
            <a:endParaRPr lang="en-GB" altLang="it-IT" sz="2000" dirty="0">
              <a:solidFill>
                <a:srgbClr val="FFC000"/>
              </a:solidFill>
            </a:endParaRPr>
          </a:p>
          <a:p>
            <a:pPr marL="800100" lvl="1" indent="-342900" algn="just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1600" dirty="0"/>
              <a:t>involvement of 20 teachers/policy makers (</a:t>
            </a:r>
            <a:r>
              <a:rPr lang="en-US" altLang="it-IT" sz="1600" u="sng" dirty="0"/>
              <a:t>only participants from </a:t>
            </a:r>
            <a:r>
              <a:rPr lang="en-US" altLang="it-IT" sz="1600" u="sng" dirty="0" err="1"/>
              <a:t>organisations</a:t>
            </a:r>
            <a:r>
              <a:rPr lang="en-US" altLang="it-IT" sz="1600" u="sng" dirty="0"/>
              <a:t> other than the beneficiaries</a:t>
            </a:r>
            <a:r>
              <a:rPr lang="en-US" altLang="it-IT" sz="1600" dirty="0"/>
              <a:t>)</a:t>
            </a:r>
            <a:endParaRPr lang="en-GB" altLang="it-IT" sz="1600" dirty="0"/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600" dirty="0"/>
          </a:p>
          <a:p>
            <a:pPr marL="800100" lvl="1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1600" dirty="0"/>
          </a:p>
        </p:txBody>
      </p:sp>
    </p:spTree>
    <p:extLst>
      <p:ext uri="{BB962C8B-B14F-4D97-AF65-F5344CB8AC3E}">
        <p14:creationId xmlns:p14="http://schemas.microsoft.com/office/powerpoint/2010/main" val="4445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The Context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sz="2400" dirty="0"/>
              <a:t>Digital tools increase students’ commitment and motivation for their studies.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altLang="it-IT" sz="2400" dirty="0"/>
              <a:t>Digital tools need to be used by </a:t>
            </a:r>
            <a:r>
              <a:rPr lang="en-GB" sz="2400" dirty="0"/>
              <a:t>teachers in the context of a well-reasoned pedagogy.</a:t>
            </a:r>
            <a:endParaRPr lang="en-US" altLang="it-IT" sz="2400" dirty="0"/>
          </a:p>
        </p:txBody>
      </p:sp>
    </p:spTree>
    <p:extLst>
      <p:ext uri="{BB962C8B-B14F-4D97-AF65-F5344CB8AC3E}">
        <p14:creationId xmlns:p14="http://schemas.microsoft.com/office/powerpoint/2010/main" val="13479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Multiplier Events 4/4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Deadlines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GB" altLang="it-IT" sz="18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1800" b="1" dirty="0"/>
              <a:t>30 September 2020</a:t>
            </a:r>
            <a:endParaRPr lang="en-GB" altLang="it-IT" sz="1800" dirty="0"/>
          </a:p>
          <a:p>
            <a:pPr marL="361950">
              <a:defRPr/>
            </a:pPr>
            <a:r>
              <a:rPr lang="en-US" sz="1800" dirty="0">
                <a:solidFill>
                  <a:srgbClr val="FFC000"/>
                </a:solidFill>
              </a:rPr>
              <a:t>Machiavelli (IT), </a:t>
            </a:r>
            <a:r>
              <a:rPr lang="en-US" sz="1800" dirty="0" err="1">
                <a:solidFill>
                  <a:srgbClr val="FFC000"/>
                </a:solidFill>
              </a:rPr>
              <a:t>Colaiste</a:t>
            </a:r>
            <a:r>
              <a:rPr lang="en-US" sz="1800" dirty="0">
                <a:solidFill>
                  <a:srgbClr val="FFC000"/>
                </a:solidFill>
              </a:rPr>
              <a:t> (IE) and </a:t>
            </a:r>
            <a:r>
              <a:rPr lang="en-US" sz="1800" dirty="0" err="1">
                <a:solidFill>
                  <a:srgbClr val="FFC000"/>
                </a:solidFill>
              </a:rPr>
              <a:t>Ronnaskolan</a:t>
            </a:r>
            <a:r>
              <a:rPr lang="en-US" sz="1800" dirty="0">
                <a:solidFill>
                  <a:srgbClr val="FFC000"/>
                </a:solidFill>
              </a:rPr>
              <a:t> (SE)</a:t>
            </a:r>
            <a:endParaRPr lang="en-GB" altLang="it-IT" sz="1800" dirty="0">
              <a:solidFill>
                <a:srgbClr val="0000CC"/>
              </a:solidFill>
            </a:endParaRPr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1800" dirty="0"/>
              <a:t>Sending of documents related to the multiplier events</a:t>
            </a:r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GB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877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 </a:t>
            </a:r>
            <a:r>
              <a:rPr lang="it-IT" altLang="it-IT" sz="5400"/>
              <a:t>Training Activity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376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Training Activity </a:t>
            </a:r>
            <a:r>
              <a:rPr lang="en-US" sz="2400" dirty="0"/>
              <a:t>1/4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Actions to be Carried Out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/>
              <a:t>Organisation at </a:t>
            </a:r>
            <a:r>
              <a:rPr lang="en-GB" altLang="it-IT" sz="2000" dirty="0" err="1"/>
              <a:t>Södertörn</a:t>
            </a:r>
            <a:r>
              <a:rPr lang="en-GB" altLang="it-IT" sz="2000" dirty="0"/>
              <a:t> University of a training event:</a:t>
            </a:r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1600" dirty="0"/>
              <a:t>Topics: efficient use of the IOs during the lesson and for self learning</a:t>
            </a:r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1600" dirty="0"/>
              <a:t>Participants: </a:t>
            </a:r>
            <a:r>
              <a:rPr lang="en-GB" altLang="it-IT" sz="1600" b="1" dirty="0"/>
              <a:t>3 members of the staff per each partner school involved</a:t>
            </a:r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1600" dirty="0"/>
              <a:t>Period</a:t>
            </a:r>
            <a:r>
              <a:rPr lang="en-GB" altLang="it-IT" sz="1600"/>
              <a:t>:  </a:t>
            </a:r>
            <a:r>
              <a:rPr lang="en-GB" altLang="it-IT" sz="1600" smtClean="0"/>
              <a:t>September </a:t>
            </a:r>
            <a:r>
              <a:rPr lang="en-GB" altLang="it-IT" sz="1600" dirty="0"/>
              <a:t>2020</a:t>
            </a:r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1600" dirty="0"/>
              <a:t>Duration: 7 days (including 2 travelling days)</a:t>
            </a:r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1600" dirty="0"/>
              <a:t>Certification: </a:t>
            </a:r>
            <a:r>
              <a:rPr lang="it-IT" altLang="it-IT" sz="1600" dirty="0"/>
              <a:t>Europass Mobility and contents organised in learning units according to the ECVET model</a:t>
            </a:r>
            <a:endParaRPr lang="en-US" altLang="it-IT" sz="14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4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0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000" dirty="0"/>
          </a:p>
        </p:txBody>
      </p:sp>
    </p:spTree>
    <p:extLst>
      <p:ext uri="{BB962C8B-B14F-4D97-AF65-F5344CB8AC3E}">
        <p14:creationId xmlns:p14="http://schemas.microsoft.com/office/powerpoint/2010/main" val="15267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Training Activity </a:t>
            </a:r>
            <a:r>
              <a:rPr lang="en-US" sz="2400" dirty="0"/>
              <a:t>2/4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Template and Tools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TA.1 – Register</a:t>
            </a:r>
            <a:endParaRPr lang="it-IT" altLang="it-IT" sz="2400" dirty="0"/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TA.2 – Programme </a:t>
            </a:r>
            <a:endParaRPr lang="it-IT" altLang="it-IT" sz="2400" dirty="0"/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TA.3 – Certificate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TA.4 – </a:t>
            </a:r>
            <a:r>
              <a:rPr lang="en-GB" sz="2400" dirty="0"/>
              <a:t>Contents for the Mobility </a:t>
            </a:r>
            <a:r>
              <a:rPr lang="en-GB" sz="2400" dirty="0" err="1"/>
              <a:t>Europass</a:t>
            </a:r>
            <a:endParaRPr lang="en-GB" sz="2400" dirty="0"/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400" dirty="0"/>
              <a:t>TA.5 – </a:t>
            </a:r>
            <a:r>
              <a:rPr lang="en-US" altLang="it-IT" sz="2400" dirty="0"/>
              <a:t>Participants Profile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TA.6 – Report 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20487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Training Activity </a:t>
            </a:r>
            <a:r>
              <a:rPr lang="en-US" sz="2400" dirty="0"/>
              <a:t>3/4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Deadlines 1/2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1800" b="1" dirty="0"/>
              <a:t>30 January 2020</a:t>
            </a:r>
            <a:endParaRPr lang="en-GB" altLang="it-IT" sz="1800" dirty="0"/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it-IT" sz="1800" dirty="0">
                <a:solidFill>
                  <a:srgbClr val="FFC000"/>
                </a:solidFill>
              </a:rPr>
              <a:t>SH (SE), Pixel (IT)</a:t>
            </a:r>
            <a:endParaRPr lang="en-GB" altLang="it-IT" sz="1800" dirty="0">
              <a:solidFill>
                <a:srgbClr val="FFC000"/>
              </a:solidFill>
            </a:endParaRPr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/>
              <a:t>Definition of the:</a:t>
            </a:r>
            <a:endParaRPr lang="it-IT" sz="1800" dirty="0"/>
          </a:p>
          <a:p>
            <a:pPr marL="647700" indent="-28575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Training Programme</a:t>
            </a:r>
            <a:endParaRPr lang="it-IT" sz="1800" dirty="0"/>
          </a:p>
          <a:p>
            <a:pPr marL="647700" indent="-28575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Certificate for the participants</a:t>
            </a:r>
            <a:endParaRPr lang="it-IT" sz="1800" dirty="0"/>
          </a:p>
          <a:p>
            <a:pPr marL="647700" indent="-28575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Contents for the </a:t>
            </a:r>
            <a:r>
              <a:rPr lang="en-GB" sz="1800" dirty="0" err="1"/>
              <a:t>Europass</a:t>
            </a:r>
            <a:endParaRPr lang="en-GB" sz="1800" dirty="0"/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b="1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1800" b="1" dirty="0"/>
              <a:t>30 May 2020</a:t>
            </a:r>
            <a:endParaRPr lang="en-GB" altLang="it-IT" sz="1800" dirty="0"/>
          </a:p>
          <a:p>
            <a:pPr marL="361950">
              <a:defRPr/>
            </a:pPr>
            <a:r>
              <a:rPr lang="en-US" sz="1800" dirty="0">
                <a:solidFill>
                  <a:srgbClr val="FFC000"/>
                </a:solidFill>
              </a:rPr>
              <a:t>Machiavelli (IT), </a:t>
            </a:r>
            <a:r>
              <a:rPr lang="en-US" sz="1800" dirty="0" err="1">
                <a:solidFill>
                  <a:srgbClr val="FFC000"/>
                </a:solidFill>
              </a:rPr>
              <a:t>Colaiste</a:t>
            </a:r>
            <a:r>
              <a:rPr lang="en-US" sz="1800" dirty="0">
                <a:solidFill>
                  <a:srgbClr val="FFC000"/>
                </a:solidFill>
              </a:rPr>
              <a:t> (IE) and </a:t>
            </a:r>
            <a:r>
              <a:rPr lang="en-US" sz="1800" dirty="0" err="1">
                <a:solidFill>
                  <a:srgbClr val="FFC000"/>
                </a:solidFill>
              </a:rPr>
              <a:t>Ronnaskolan</a:t>
            </a:r>
            <a:r>
              <a:rPr lang="en-US" sz="1800" dirty="0">
                <a:solidFill>
                  <a:srgbClr val="FFC000"/>
                </a:solidFill>
              </a:rPr>
              <a:t> (SE)</a:t>
            </a:r>
            <a:endParaRPr lang="en-GB" altLang="it-IT" sz="1800" dirty="0">
              <a:solidFill>
                <a:srgbClr val="FFC000"/>
              </a:solidFill>
            </a:endParaRPr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/>
              <a:t>Identify 3 participants in the training activity</a:t>
            </a:r>
            <a:endParaRPr lang="it-IT" sz="1800" dirty="0"/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1800" dirty="0"/>
              <a:t>Contact the National </a:t>
            </a:r>
            <a:r>
              <a:rPr lang="en-GB" altLang="it-IT" sz="1800" dirty="0" err="1"/>
              <a:t>Europass</a:t>
            </a:r>
            <a:r>
              <a:rPr lang="en-GB" altLang="it-IT" sz="1800" dirty="0"/>
              <a:t> Centre (</a:t>
            </a:r>
            <a:r>
              <a:rPr lang="en-GB" altLang="it-IT" sz="1800" dirty="0">
                <a:solidFill>
                  <a:srgbClr val="FFC000"/>
                </a:solidFill>
                <a:hlinkClick r:id="rId3"/>
              </a:rPr>
              <a:t>link</a:t>
            </a:r>
            <a:r>
              <a:rPr lang="en-GB" altLang="it-IT" sz="1800" dirty="0"/>
              <a:t>) to activate the </a:t>
            </a:r>
            <a:r>
              <a:rPr lang="en-GB" altLang="it-IT" sz="1800" dirty="0" err="1"/>
              <a:t>Europass</a:t>
            </a:r>
            <a:r>
              <a:rPr lang="en-GB" altLang="it-IT" sz="1800" dirty="0"/>
              <a:t> Mobility for each participant</a:t>
            </a:r>
          </a:p>
        </p:txBody>
      </p:sp>
    </p:spTree>
    <p:extLst>
      <p:ext uri="{BB962C8B-B14F-4D97-AF65-F5344CB8AC3E}">
        <p14:creationId xmlns:p14="http://schemas.microsoft.com/office/powerpoint/2010/main" val="2015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Training Activity </a:t>
            </a:r>
            <a:r>
              <a:rPr lang="en-US" sz="2400" dirty="0"/>
              <a:t>4/4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Deadlines 2/2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1800" b="1" dirty="0"/>
              <a:t>July 2020</a:t>
            </a:r>
            <a:endParaRPr lang="en-GB" altLang="it-IT" sz="1800" dirty="0"/>
          </a:p>
          <a:p>
            <a:pPr marL="361950">
              <a:defRPr/>
            </a:pPr>
            <a:r>
              <a:rPr lang="it-IT" altLang="it-IT" sz="1800" dirty="0">
                <a:solidFill>
                  <a:srgbClr val="FFC000"/>
                </a:solidFill>
              </a:rPr>
              <a:t>SH (SE)</a:t>
            </a:r>
          </a:p>
          <a:p>
            <a:pPr marL="361950">
              <a:defRPr/>
            </a:pPr>
            <a:r>
              <a:rPr lang="en-GB" sz="1800" dirty="0"/>
              <a:t>Delivery of the training activity</a:t>
            </a:r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1800" b="1" dirty="0"/>
              <a:t>15 September 2020</a:t>
            </a:r>
            <a:endParaRPr lang="en-GB" altLang="it-IT" sz="1800" dirty="0"/>
          </a:p>
          <a:p>
            <a:pPr marL="361950">
              <a:defRPr/>
            </a:pPr>
            <a:r>
              <a:rPr lang="it-IT" altLang="it-IT" sz="1800" dirty="0">
                <a:solidFill>
                  <a:srgbClr val="FFC000"/>
                </a:solidFill>
              </a:rPr>
              <a:t>SH (SE)</a:t>
            </a:r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/>
              <a:t>Sending to Pixel of supporting documents (Report on the training activity, Register of participants, Programme, Certificates)</a:t>
            </a:r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600" dirty="0"/>
          </a:p>
          <a:p>
            <a:pPr marL="342900" indent="-342900">
              <a:buFontTx/>
              <a:buChar char="•"/>
              <a:defRPr/>
            </a:pPr>
            <a:r>
              <a:rPr lang="en-GB" altLang="it-IT" sz="2000" b="1" dirty="0"/>
              <a:t>15 September 2020</a:t>
            </a:r>
            <a:endParaRPr lang="en-GB" altLang="it-IT" sz="2000" dirty="0"/>
          </a:p>
          <a:p>
            <a:pPr marL="361950">
              <a:defRPr/>
            </a:pPr>
            <a:r>
              <a:rPr lang="en-US" sz="2000" dirty="0">
                <a:solidFill>
                  <a:srgbClr val="FFC000"/>
                </a:solidFill>
              </a:rPr>
              <a:t>Machiavelli (IT), </a:t>
            </a:r>
            <a:r>
              <a:rPr lang="en-US" sz="2000" dirty="0" err="1">
                <a:solidFill>
                  <a:srgbClr val="FFC000"/>
                </a:solidFill>
              </a:rPr>
              <a:t>Colaiste</a:t>
            </a:r>
            <a:r>
              <a:rPr lang="en-US" sz="2000" dirty="0">
                <a:solidFill>
                  <a:srgbClr val="FFC000"/>
                </a:solidFill>
              </a:rPr>
              <a:t> (IE) and </a:t>
            </a:r>
            <a:r>
              <a:rPr lang="en-US" sz="2000" dirty="0" err="1">
                <a:solidFill>
                  <a:srgbClr val="FFC000"/>
                </a:solidFill>
              </a:rPr>
              <a:t>Ronnaskolan</a:t>
            </a:r>
            <a:r>
              <a:rPr lang="en-US" sz="2000" dirty="0">
                <a:solidFill>
                  <a:srgbClr val="FFC000"/>
                </a:solidFill>
              </a:rPr>
              <a:t> (SE)</a:t>
            </a:r>
            <a:endParaRPr lang="en-GB" altLang="it-IT" sz="2000" dirty="0">
              <a:solidFill>
                <a:srgbClr val="FFC000"/>
              </a:solidFill>
            </a:endParaRPr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/>
              <a:t>Sending to Pixel of supporting documents: copies of the </a:t>
            </a:r>
            <a:r>
              <a:rPr lang="en-GB" sz="1800" dirty="0" err="1"/>
              <a:t>Europass</a:t>
            </a:r>
            <a:r>
              <a:rPr lang="en-GB" sz="1800" dirty="0"/>
              <a:t> certificates, description of the participants profiles and selection methodology</a:t>
            </a:r>
            <a:endParaRPr lang="en-GB" altLang="it-IT" sz="1800" dirty="0"/>
          </a:p>
        </p:txBody>
      </p:sp>
    </p:spTree>
    <p:extLst>
      <p:ext uri="{BB962C8B-B14F-4D97-AF65-F5344CB8AC3E}">
        <p14:creationId xmlns:p14="http://schemas.microsoft.com/office/powerpoint/2010/main" val="23827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478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altLang="it-IT" dirty="0"/>
              <a:t>Project Management </a:t>
            </a:r>
            <a:br>
              <a:rPr lang="it-IT" altLang="it-IT" dirty="0"/>
            </a:br>
            <a:r>
              <a:rPr lang="it-IT" altLang="it-IT" dirty="0"/>
              <a:t/>
            </a:r>
            <a:br>
              <a:rPr lang="it-IT" altLang="it-IT" dirty="0"/>
            </a:br>
            <a:r>
              <a:rPr lang="en-US" altLang="it-IT" dirty="0"/>
              <a:t>PM1 - Coordination of activities</a:t>
            </a:r>
            <a:r>
              <a:rPr lang="it-IT" altLang="it-IT" dirty="0"/>
              <a:t/>
            </a:r>
            <a:br>
              <a:rPr lang="it-IT" altLang="it-IT" dirty="0"/>
            </a:b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068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PM1 - Coordination of activities 1/4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Actions to be Carried Out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/>
              <a:t>Attendance to the partners meeting</a:t>
            </a:r>
          </a:p>
          <a:p>
            <a:pPr marL="914400" lvl="1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Meeting: Florence (IT), </a:t>
            </a:r>
            <a:r>
              <a:rPr lang="en-GB" sz="1600" dirty="0"/>
              <a:t>November 2018</a:t>
            </a:r>
            <a:endParaRPr lang="it-IT" sz="1600" dirty="0"/>
          </a:p>
          <a:p>
            <a:pPr marL="914400" lvl="1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Meeting: Limerick (IE), September 2019	</a:t>
            </a:r>
            <a:endParaRPr lang="it-IT" sz="1600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Meeting: Genova (IT), </a:t>
            </a:r>
            <a:r>
              <a:rPr lang="en-GB" sz="1600" dirty="0"/>
              <a:t>February 2020</a:t>
            </a:r>
            <a:endParaRPr lang="it-IT" sz="1600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Meeting: Stockholm (SE</a:t>
            </a:r>
            <a:r>
              <a:rPr lang="en-US" sz="1600" dirty="0" smtClean="0"/>
              <a:t>), </a:t>
            </a:r>
            <a:r>
              <a:rPr lang="en-GB" sz="1600" dirty="0"/>
              <a:t>October 2020</a:t>
            </a:r>
            <a:endParaRPr lang="it-IT" sz="1600" dirty="0"/>
          </a:p>
          <a:p>
            <a:pPr marL="342900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/>
              <a:t>Production of project reports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t-IT" altLang="it-IT" sz="20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GB" altLang="it-IT" sz="20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4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0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000" dirty="0"/>
          </a:p>
        </p:txBody>
      </p:sp>
    </p:spTree>
    <p:extLst>
      <p:ext uri="{BB962C8B-B14F-4D97-AF65-F5344CB8AC3E}">
        <p14:creationId xmlns:p14="http://schemas.microsoft.com/office/powerpoint/2010/main" val="22710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egnaposto numero diapositiva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04B7C29-DD21-4010-8341-3D3E85FE1D89}" type="slidenum">
              <a:rPr lang="it-IT" altLang="it-IT" sz="1400" b="1">
                <a:solidFill>
                  <a:schemeClr val="bg1"/>
                </a:solidFill>
                <a:latin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it-IT" altLang="it-IT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PM1 - Coordination of activities 3/4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Templates and Tools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000" dirty="0"/>
              <a:t>PM1.D – In progress activities reports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000" dirty="0"/>
              <a:t>PM1.E – Financial Manual (</a:t>
            </a:r>
            <a:r>
              <a:rPr lang="en-US" altLang="it-IT" sz="2000" i="1" dirty="0"/>
              <a:t>external annex</a:t>
            </a:r>
            <a:r>
              <a:rPr lang="en-US" altLang="it-IT" sz="2000" dirty="0"/>
              <a:t>)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sz="2000" dirty="0"/>
              <a:t>PM1.F – Financial Forms</a:t>
            </a:r>
            <a:endParaRPr lang="it-IT" sz="2000" dirty="0"/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sz="2000" dirty="0"/>
              <a:t>PM1.G - Template of Mobility Declaration</a:t>
            </a:r>
            <a:endParaRPr lang="it-IT" altLang="it-IT" sz="2000" dirty="0"/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endParaRPr lang="it-IT" altLang="it-IT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PM1 - Coordination of activities 2/4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Expected Results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3600"/>
              <a:t> </a:t>
            </a:r>
            <a:r>
              <a:rPr lang="en-GB" altLang="it-IT"/>
              <a:t>Production of:</a:t>
            </a:r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/>
          </a:p>
          <a:p>
            <a:pPr marL="342900" indent="-342900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000"/>
              <a:t>Three months period online Activities Reports  </a:t>
            </a:r>
          </a:p>
          <a:p>
            <a:pPr marL="342900" indent="-342900" algn="l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000"/>
              <a:t>Yearly Financial Report</a:t>
            </a:r>
            <a:endParaRPr lang="it-IT" altLang="it-IT" sz="2000"/>
          </a:p>
        </p:txBody>
      </p:sp>
    </p:spTree>
    <p:extLst>
      <p:ext uri="{BB962C8B-B14F-4D97-AF65-F5344CB8AC3E}">
        <p14:creationId xmlns:p14="http://schemas.microsoft.com/office/powerpoint/2010/main" val="18867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altLang="it-IT"/>
              <a:t>Objective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400" dirty="0"/>
              <a:t>The Fiction project has the aim the aim of enhancing teachers' knowledge to teach students to use digital tools for their own understanding of science.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817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PM1 - Coordination of activities 4/4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Deadlines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443835"/>
            <a:ext cx="7507411" cy="4525963"/>
          </a:xfrm>
        </p:spPr>
        <p:txBody>
          <a:bodyPr rtlCol="0">
            <a:normAutofit/>
          </a:bodyPr>
          <a:lstStyle/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>
                <a:solidFill>
                  <a:srgbClr val="FFC000"/>
                </a:solidFill>
              </a:rPr>
              <a:t>All partners</a:t>
            </a:r>
            <a:endParaRPr lang="en-GB" altLang="it-IT" sz="2400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it-IT" sz="2000" dirty="0"/>
              <a:t>Every three months</a:t>
            </a:r>
            <a:r>
              <a:rPr lang="en-GB" altLang="it-IT" sz="2400" dirty="0"/>
              <a:t> </a:t>
            </a:r>
            <a:r>
              <a:rPr lang="en-GB" altLang="it-IT" sz="1400" dirty="0"/>
              <a:t>(</a:t>
            </a:r>
            <a:r>
              <a:rPr lang="en-GB" sz="1400" dirty="0"/>
              <a:t>30 January 2019-2020, 30 April 2019-2020, 30 July 2019-2020, 30 October 2019-2020</a:t>
            </a:r>
            <a:r>
              <a:rPr lang="en-GB" altLang="it-IT" sz="1400" dirty="0"/>
              <a:t>)</a:t>
            </a:r>
            <a:endParaRPr lang="it-IT" altLang="it-IT" sz="1400" dirty="0"/>
          </a:p>
          <a:p>
            <a:pPr marL="742950" lvl="1" indent="-285750" algn="just" eaLnBrk="1" fontAlgn="auto" hangingPunct="1">
              <a:spcAft>
                <a:spcPts val="0"/>
              </a:spcAft>
              <a:buFontTx/>
              <a:buChar char="–"/>
              <a:defRPr/>
            </a:pPr>
            <a:r>
              <a:rPr lang="en-GB" altLang="it-IT" sz="1600" dirty="0"/>
              <a:t>Production of Activities Report Forms </a:t>
            </a:r>
          </a:p>
          <a:p>
            <a:pPr marL="742950" lvl="1" indent="-285750" algn="just" eaLnBrk="1" fontAlgn="auto" hangingPunct="1">
              <a:spcAft>
                <a:spcPts val="0"/>
              </a:spcAft>
              <a:buFontTx/>
              <a:buChar char="–"/>
              <a:defRPr/>
            </a:pPr>
            <a:endParaRPr lang="en-GB" altLang="it-IT" sz="18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altLang="it-IT" sz="1800" b="1" dirty="0"/>
              <a:t>30 June 2019, 30 November 2019, 15 November 2020</a:t>
            </a:r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1800" dirty="0"/>
              <a:t>Financial  Reports</a:t>
            </a:r>
          </a:p>
        </p:txBody>
      </p:sp>
    </p:spTree>
    <p:extLst>
      <p:ext uri="{BB962C8B-B14F-4D97-AF65-F5344CB8AC3E}">
        <p14:creationId xmlns:p14="http://schemas.microsoft.com/office/powerpoint/2010/main" val="121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588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altLang="it-IT" dirty="0"/>
              <a:t>Project Management </a:t>
            </a:r>
            <a:br>
              <a:rPr lang="it-IT" altLang="it-IT" dirty="0"/>
            </a:br>
            <a:r>
              <a:rPr lang="it-IT" altLang="it-IT" dirty="0"/>
              <a:t/>
            </a:r>
            <a:br>
              <a:rPr lang="it-IT" altLang="it-IT" dirty="0"/>
            </a:br>
            <a:r>
              <a:rPr lang="en-US" altLang="it-IT" dirty="0"/>
              <a:t>PM2 - Dissemination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35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PM2 - Dissemination 1/5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Actions to be Carried Out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1800" dirty="0"/>
              <a:t>Development and translation of project brochures</a:t>
            </a:r>
          </a:p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1800" dirty="0"/>
              <a:t>Organization of at least 1 dissemination event on the project every month</a:t>
            </a:r>
          </a:p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1800" dirty="0"/>
              <a:t>Creation of a Facebook page</a:t>
            </a:r>
          </a:p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1800" dirty="0"/>
              <a:t>Production of the best practice dissemination report</a:t>
            </a:r>
          </a:p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1800" dirty="0"/>
              <a:t>Production of transnational dissemination report</a:t>
            </a:r>
          </a:p>
        </p:txBody>
      </p:sp>
    </p:spTree>
    <p:extLst>
      <p:ext uri="{BB962C8B-B14F-4D97-AF65-F5344CB8AC3E}">
        <p14:creationId xmlns:p14="http://schemas.microsoft.com/office/powerpoint/2010/main" val="10445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96875" y="1772816"/>
            <a:ext cx="81311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501650" indent="-3429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1800" dirty="0">
                <a:solidFill>
                  <a:schemeClr val="bg1"/>
                </a:solidFill>
                <a:latin typeface="+mn-lt"/>
              </a:rPr>
              <a:t>PM2.A – In progress dissemination reports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1800" dirty="0">
                <a:solidFill>
                  <a:schemeClr val="bg1"/>
                </a:solidFill>
                <a:latin typeface="+mn-lt"/>
              </a:rPr>
              <a:t>PM2.B – How to write the Best Practice Dissemination Report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PM2 - Dissemination 3/4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Templates and Tools</a:t>
            </a:r>
          </a:p>
        </p:txBody>
      </p:sp>
    </p:spTree>
    <p:extLst>
      <p:ext uri="{BB962C8B-B14F-4D97-AF65-F5344CB8AC3E}">
        <p14:creationId xmlns:p14="http://schemas.microsoft.com/office/powerpoint/2010/main" val="2914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PM2 - Dissemination 3/5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Expected Results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659859"/>
            <a:ext cx="8229600" cy="342532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zh-CN" sz="2000" dirty="0"/>
              <a:t>Project Brochure in all partners languages</a:t>
            </a:r>
          </a:p>
          <a:p>
            <a:pPr algn="just"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zh-CN" sz="2000" dirty="0"/>
              <a:t>Database of dissemination events on the portal</a:t>
            </a:r>
          </a:p>
          <a:p>
            <a:pPr algn="just"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000" dirty="0"/>
              <a:t>Facebook Page </a:t>
            </a:r>
          </a:p>
          <a:p>
            <a:pPr algn="just"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000" dirty="0"/>
              <a:t>National Best Practice Dissemination Report</a:t>
            </a:r>
          </a:p>
          <a:p>
            <a:pPr algn="just"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000" dirty="0"/>
              <a:t>Transnational Dissemination Report</a:t>
            </a:r>
          </a:p>
        </p:txBody>
      </p:sp>
    </p:spTree>
    <p:extLst>
      <p:ext uri="{BB962C8B-B14F-4D97-AF65-F5344CB8AC3E}">
        <p14:creationId xmlns:p14="http://schemas.microsoft.com/office/powerpoint/2010/main" val="35958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PM2 - Dissemination 4/5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Deadlines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just">
              <a:defRPr/>
            </a:pPr>
            <a:r>
              <a:rPr lang="en-GB" altLang="it-IT" sz="1800" dirty="0"/>
              <a:t>Every three months </a:t>
            </a:r>
            <a:r>
              <a:rPr lang="en-GB" altLang="it-IT" sz="1600" dirty="0"/>
              <a:t>(</a:t>
            </a:r>
            <a:r>
              <a:rPr lang="en-GB" sz="1600" dirty="0"/>
              <a:t>30 January 2019-2020, 30 April 2019-2020, 30 July 2019-2020, 30 October 2019-2020</a:t>
            </a:r>
            <a:r>
              <a:rPr lang="en-GB" altLang="it-IT" sz="1600" dirty="0"/>
              <a:t>)</a:t>
            </a:r>
            <a:endParaRPr lang="it-IT" altLang="it-IT" sz="1600" dirty="0">
              <a:solidFill>
                <a:prstClr val="black">
                  <a:tint val="75000"/>
                </a:prst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solidFill>
                  <a:srgbClr val="FFC000"/>
                </a:solidFill>
              </a:rPr>
              <a:t>All partners</a:t>
            </a:r>
            <a:endParaRPr lang="it-IT" sz="1800" dirty="0">
              <a:solidFill>
                <a:srgbClr val="FFC000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altLang="it-IT" sz="1800" dirty="0"/>
              <a:t>Upload </a:t>
            </a:r>
            <a:r>
              <a:rPr lang="en-GB" altLang="it-IT" sz="1800" dirty="0" smtClean="0"/>
              <a:t>an average of </a:t>
            </a:r>
            <a:r>
              <a:rPr lang="en-GB" altLang="it-IT" sz="1800" dirty="0"/>
              <a:t>1 dissemination </a:t>
            </a:r>
            <a:r>
              <a:rPr lang="en-GB" altLang="it-IT" sz="1800" dirty="0" smtClean="0"/>
              <a:t>event </a:t>
            </a:r>
            <a:r>
              <a:rPr lang="en-GB" altLang="it-IT" sz="1800" dirty="0"/>
              <a:t>per month</a:t>
            </a:r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dirty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1800" dirty="0"/>
              <a:t>Every month</a:t>
            </a:r>
            <a:endParaRPr lang="it-IT" altLang="it-IT" sz="1800" dirty="0"/>
          </a:p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solidFill>
                  <a:srgbClr val="FFC000"/>
                </a:solidFill>
              </a:rPr>
              <a:t>All partners</a:t>
            </a:r>
            <a:endParaRPr lang="it-IT" sz="1800" dirty="0">
              <a:solidFill>
                <a:srgbClr val="FFC000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altLang="it-IT" sz="1800" dirty="0"/>
              <a:t>Contribute to the Facebook page</a:t>
            </a:r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dirty="0"/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b="1" dirty="0"/>
              <a:t>30 December 2018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1800" dirty="0">
                <a:solidFill>
                  <a:srgbClr val="FFC000"/>
                </a:solidFill>
              </a:rPr>
              <a:t>SH (SE)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1800" dirty="0"/>
              <a:t> Development of project brochure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171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PM2 - Dissemination 5/5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Deadlines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b="1" dirty="0"/>
              <a:t>30 January 2019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GB" sz="1800" dirty="0">
                <a:solidFill>
                  <a:srgbClr val="FFC000"/>
                </a:solidFill>
              </a:rPr>
              <a:t>All partners 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1800" dirty="0"/>
              <a:t>Translation of project brochure</a:t>
            </a:r>
            <a:endParaRPr lang="it-IT" sz="1800" dirty="0"/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it-IT" sz="1800" b="1" dirty="0"/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1800" b="1" dirty="0"/>
              <a:t>15 September 2019</a:t>
            </a:r>
          </a:p>
          <a:p>
            <a:pPr algn="just">
              <a:defRPr/>
            </a:pPr>
            <a:r>
              <a:rPr lang="en-GB" sz="1800" dirty="0">
                <a:solidFill>
                  <a:srgbClr val="FFC000"/>
                </a:solidFill>
              </a:rPr>
              <a:t>All partners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GB" sz="1800" dirty="0"/>
              <a:t>Progress Best Practice Dissemination Report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GB" sz="1800" dirty="0"/>
          </a:p>
          <a:p>
            <a:pPr algn="just">
              <a:lnSpc>
                <a:spcPct val="80000"/>
              </a:lnSpc>
              <a:defRPr/>
            </a:pPr>
            <a:r>
              <a:rPr lang="en-GB" sz="1800" b="1" dirty="0"/>
              <a:t>15 September 2020</a:t>
            </a:r>
          </a:p>
          <a:p>
            <a:pPr algn="just">
              <a:defRPr/>
            </a:pPr>
            <a:r>
              <a:rPr lang="en-GB" sz="1800" dirty="0">
                <a:solidFill>
                  <a:srgbClr val="FFC000"/>
                </a:solidFill>
              </a:rPr>
              <a:t>All partners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GB" sz="1800" dirty="0"/>
              <a:t>Final Best Practice Dissemination Report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971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altLang="it-IT" dirty="0"/>
              <a:t>Project Management </a:t>
            </a:r>
            <a:br>
              <a:rPr lang="it-IT" altLang="it-IT" dirty="0"/>
            </a:br>
            <a:r>
              <a:rPr lang="it-IT" altLang="it-IT" dirty="0"/>
              <a:t/>
            </a:r>
            <a:br>
              <a:rPr lang="it-IT" altLang="it-IT" dirty="0"/>
            </a:br>
            <a:r>
              <a:rPr lang="en-US" altLang="it-IT" dirty="0"/>
              <a:t>PM3 - Exploitation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503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PM3- Exploitation 1/4 </a:t>
            </a:r>
            <a:r>
              <a:rPr lang="it-IT" dirty="0"/>
              <a:t/>
            </a:r>
            <a:br>
              <a:rPr lang="it-IT" dirty="0"/>
            </a:br>
            <a:r>
              <a:rPr lang="it-IT" dirty="0" err="1"/>
              <a:t>Actions</a:t>
            </a:r>
            <a:r>
              <a:rPr lang="it-IT" dirty="0"/>
              <a:t> to be </a:t>
            </a:r>
            <a:r>
              <a:rPr lang="it-IT" dirty="0" err="1"/>
              <a:t>Carried</a:t>
            </a:r>
            <a:r>
              <a:rPr lang="it-IT" dirty="0"/>
              <a:t> Out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algn="justLow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000" dirty="0"/>
              <a:t>Involvement in the project of associated partners</a:t>
            </a:r>
          </a:p>
          <a:p>
            <a:pPr lvl="1" algn="justLow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it-IT" sz="2000" dirty="0"/>
          </a:p>
          <a:p>
            <a:pPr lvl="1" algn="justLow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000" dirty="0"/>
              <a:t>Collection of exploitation links</a:t>
            </a:r>
          </a:p>
        </p:txBody>
      </p:sp>
    </p:spTree>
    <p:extLst>
      <p:ext uri="{BB962C8B-B14F-4D97-AF65-F5344CB8AC3E}">
        <p14:creationId xmlns:p14="http://schemas.microsoft.com/office/powerpoint/2010/main" val="28093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84213" y="2060575"/>
            <a:ext cx="81311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8038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175" lvl="1" indent="0">
              <a:lnSpc>
                <a:spcPct val="160000"/>
              </a:lnSpc>
              <a:buNone/>
              <a:defRPr/>
            </a:pPr>
            <a:r>
              <a:rPr lang="en-US" altLang="it-IT" sz="2000" dirty="0">
                <a:solidFill>
                  <a:schemeClr val="bg1"/>
                </a:solidFill>
                <a:latin typeface="+mn-lt"/>
              </a:rPr>
              <a:t>PM3.A - Associated Partner Letter</a:t>
            </a:r>
          </a:p>
          <a:p>
            <a:pPr marL="3175" lvl="1" indent="0">
              <a:lnSpc>
                <a:spcPct val="160000"/>
              </a:lnSpc>
              <a:buNone/>
              <a:defRPr/>
            </a:pPr>
            <a:r>
              <a:rPr lang="en-US" altLang="it-IT" sz="2000" dirty="0">
                <a:solidFill>
                  <a:schemeClr val="bg1"/>
                </a:solidFill>
                <a:latin typeface="+mn-lt"/>
              </a:rPr>
              <a:t>PM3.B - Associated Partner Information </a:t>
            </a:r>
          </a:p>
          <a:p>
            <a:pPr marL="3175" lvl="1" indent="0">
              <a:lnSpc>
                <a:spcPct val="160000"/>
              </a:lnSpc>
              <a:buNone/>
              <a:defRPr/>
            </a:pPr>
            <a:r>
              <a:rPr lang="en-US" altLang="it-IT" sz="2000" dirty="0">
                <a:solidFill>
                  <a:schemeClr val="bg1"/>
                </a:solidFill>
                <a:latin typeface="+mn-lt"/>
              </a:rPr>
              <a:t>PM3.C - Exploitation links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PM3- Exploitation 2/4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Templates and Tools</a:t>
            </a:r>
          </a:p>
        </p:txBody>
      </p:sp>
    </p:spTree>
    <p:extLst>
      <p:ext uri="{BB962C8B-B14F-4D97-AF65-F5344CB8AC3E}">
        <p14:creationId xmlns:p14="http://schemas.microsoft.com/office/powerpoint/2010/main" val="596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The Target Group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Policy Makers in the Field of Education</a:t>
            </a:r>
            <a:endParaRPr lang="it-IT" sz="4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School directors </a:t>
            </a:r>
            <a:endParaRPr lang="it-IT" sz="4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School Teachers</a:t>
            </a:r>
            <a:endParaRPr lang="it-IT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Students</a:t>
            </a:r>
            <a:endParaRPr lang="en-US" altLang="it-IT" sz="6600" dirty="0"/>
          </a:p>
        </p:txBody>
      </p:sp>
    </p:spTree>
    <p:extLst>
      <p:ext uri="{BB962C8B-B14F-4D97-AF65-F5344CB8AC3E}">
        <p14:creationId xmlns:p14="http://schemas.microsoft.com/office/powerpoint/2010/main" val="26565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PM3 - Exploitation 3/4 </a:t>
            </a:r>
            <a:r>
              <a:rPr lang="it-IT" dirty="0"/>
              <a:t/>
            </a:r>
            <a:br>
              <a:rPr lang="it-IT" dirty="0"/>
            </a:b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731867"/>
            <a:ext cx="8229600" cy="3209301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000" dirty="0"/>
              <a:t>Involvement of 6 associated partners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000" dirty="0"/>
              <a:t>Collection of 6 exploitation links</a:t>
            </a:r>
          </a:p>
        </p:txBody>
      </p:sp>
    </p:spTree>
    <p:extLst>
      <p:ext uri="{BB962C8B-B14F-4D97-AF65-F5344CB8AC3E}">
        <p14:creationId xmlns:p14="http://schemas.microsoft.com/office/powerpoint/2010/main" val="31635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PM3: </a:t>
            </a:r>
            <a:r>
              <a:rPr lang="en-US" sz="2400" dirty="0"/>
              <a:t>Exploitation 4/4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Deadlines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it-IT" sz="1800" b="1" dirty="0"/>
              <a:t>15 September 2019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it-IT" sz="1800" dirty="0">
                <a:solidFill>
                  <a:srgbClr val="FFC000"/>
                </a:solidFill>
              </a:rPr>
              <a:t>All Partners</a:t>
            </a:r>
            <a:endParaRPr lang="it-IT" altLang="it-IT" sz="1800" dirty="0">
              <a:solidFill>
                <a:srgbClr val="FFC000"/>
              </a:solidFill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altLang="it-IT" sz="1800" dirty="0"/>
              <a:t>Involvement of 3 associated partners</a:t>
            </a:r>
            <a:endParaRPr lang="it-IT" altLang="it-IT" sz="1800" dirty="0"/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800" dirty="0"/>
              <a:t>Collection of 3 exploitation links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it-IT" altLang="it-IT" sz="1800" b="1" dirty="0"/>
          </a:p>
          <a:p>
            <a:pPr algn="just">
              <a:lnSpc>
                <a:spcPct val="80000"/>
              </a:lnSpc>
              <a:defRPr/>
            </a:pPr>
            <a:r>
              <a:rPr lang="en-GB" altLang="it-IT" sz="1800" b="1" dirty="0"/>
              <a:t>15 September 2020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altLang="it-IT" sz="1800" dirty="0">
                <a:solidFill>
                  <a:srgbClr val="FFC000"/>
                </a:solidFill>
              </a:rPr>
              <a:t>All Partners</a:t>
            </a:r>
            <a:endParaRPr lang="it-IT" altLang="it-IT" sz="1800" dirty="0">
              <a:solidFill>
                <a:srgbClr val="FFC000"/>
              </a:solidFill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altLang="it-IT" sz="1800" dirty="0"/>
              <a:t>Involvement of a total number of 6 associated partners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800" dirty="0"/>
              <a:t>Collection </a:t>
            </a:r>
            <a:r>
              <a:rPr lang="en-GB" altLang="it-IT" sz="1800" dirty="0"/>
              <a:t>of a total number of 6</a:t>
            </a:r>
            <a:r>
              <a:rPr lang="it-IT" altLang="it-IT" sz="1800" dirty="0"/>
              <a:t> exploitation links</a:t>
            </a:r>
          </a:p>
          <a:p>
            <a:pPr marL="877888" lvl="1" indent="-420688"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dirty="0"/>
          </a:p>
        </p:txBody>
      </p:sp>
    </p:spTree>
    <p:extLst>
      <p:ext uri="{BB962C8B-B14F-4D97-AF65-F5344CB8AC3E}">
        <p14:creationId xmlns:p14="http://schemas.microsoft.com/office/powerpoint/2010/main" val="24798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altLang="it-IT" dirty="0"/>
              <a:t>Project Management </a:t>
            </a:r>
            <a:br>
              <a:rPr lang="it-IT" altLang="it-IT" dirty="0"/>
            </a:br>
            <a:r>
              <a:rPr lang="it-IT" altLang="it-IT" dirty="0"/>
              <a:t/>
            </a:r>
            <a:br>
              <a:rPr lang="it-IT" altLang="it-IT" dirty="0"/>
            </a:br>
            <a:r>
              <a:rPr lang="en-US" altLang="it-IT" dirty="0"/>
              <a:t>PM4 - Quality and </a:t>
            </a:r>
            <a:br>
              <a:rPr lang="en-US" altLang="it-IT" dirty="0"/>
            </a:br>
            <a:r>
              <a:rPr lang="en-US" altLang="it-IT" dirty="0"/>
              <a:t>Monitoring Plan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0919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PM4: </a:t>
            </a:r>
            <a:r>
              <a:rPr lang="en-US" sz="2400" dirty="0"/>
              <a:t>Quality and Monitoring Plan 1/4 </a:t>
            </a:r>
            <a:r>
              <a:rPr lang="it-IT" dirty="0"/>
              <a:t/>
            </a:r>
            <a:br>
              <a:rPr lang="it-IT" dirty="0"/>
            </a:br>
            <a:r>
              <a:rPr lang="it-IT" dirty="0" err="1"/>
              <a:t>Actions</a:t>
            </a:r>
            <a:r>
              <a:rPr lang="it-IT" dirty="0"/>
              <a:t> to be </a:t>
            </a:r>
            <a:r>
              <a:rPr lang="it-IT" dirty="0" err="1"/>
              <a:t>Carried</a:t>
            </a:r>
            <a:r>
              <a:rPr lang="it-IT" dirty="0"/>
              <a:t> Out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algn="justLow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Collection of testimonials</a:t>
            </a:r>
          </a:p>
          <a:p>
            <a:pPr lvl="1" algn="justLow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Production of testing evaluation report</a:t>
            </a:r>
          </a:p>
          <a:p>
            <a:pPr lvl="1" algn="justLow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/>
              <a:t>Production of transnational evaluation report</a:t>
            </a:r>
          </a:p>
        </p:txBody>
      </p:sp>
    </p:spTree>
    <p:extLst>
      <p:ext uri="{BB962C8B-B14F-4D97-AF65-F5344CB8AC3E}">
        <p14:creationId xmlns:p14="http://schemas.microsoft.com/office/powerpoint/2010/main" val="592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73075" y="1773238"/>
            <a:ext cx="80645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446088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2000" dirty="0">
                <a:solidFill>
                  <a:schemeClr val="bg1"/>
                </a:solidFill>
                <a:latin typeface="+mn-lt"/>
              </a:rPr>
              <a:t>PM4.A – Quality Plan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2000" dirty="0">
                <a:solidFill>
                  <a:schemeClr val="bg1"/>
                </a:solidFill>
                <a:latin typeface="+mn-lt"/>
              </a:rPr>
              <a:t>PM4.B – Project Meeting Evaluation Questionnaire </a:t>
            </a:r>
            <a:r>
              <a:rPr lang="en-US" altLang="it-IT" sz="2000" i="1" dirty="0">
                <a:solidFill>
                  <a:schemeClr val="bg1"/>
                </a:solidFill>
                <a:latin typeface="+mn-lt"/>
              </a:rPr>
              <a:t>(partners)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2000" dirty="0">
                <a:solidFill>
                  <a:schemeClr val="bg1"/>
                </a:solidFill>
              </a:rPr>
              <a:t>PM4.C – Project Evaluation Questionnaire </a:t>
            </a:r>
            <a:r>
              <a:rPr lang="en-US" altLang="it-IT" sz="2000" i="1" dirty="0">
                <a:solidFill>
                  <a:schemeClr val="bg1"/>
                </a:solidFill>
              </a:rPr>
              <a:t>(partners)</a:t>
            </a:r>
            <a:endParaRPr lang="en-US" altLang="it-IT" sz="2000" dirty="0">
              <a:solidFill>
                <a:schemeClr val="bg1"/>
              </a:solidFill>
            </a:endParaRPr>
          </a:p>
          <a:p>
            <a:pPr lvl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2000" dirty="0">
                <a:solidFill>
                  <a:schemeClr val="bg1"/>
                </a:solidFill>
                <a:latin typeface="+mn-lt"/>
              </a:rPr>
              <a:t>PM4.D – Evaluation Questionnaires for Intellectual Outputs </a:t>
            </a:r>
            <a:r>
              <a:rPr lang="en-US" altLang="it-IT" sz="2000" i="1" dirty="0">
                <a:solidFill>
                  <a:schemeClr val="bg1"/>
                </a:solidFill>
              </a:rPr>
              <a:t>(end users)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fr-FR" altLang="it-IT" sz="2000" dirty="0">
                <a:solidFill>
                  <a:schemeClr val="bg1"/>
                </a:solidFill>
                <a:latin typeface="+mn-lt"/>
              </a:rPr>
              <a:t>PM4.E – </a:t>
            </a:r>
            <a:r>
              <a:rPr lang="fr-FR" altLang="it-IT" sz="2000" dirty="0" err="1">
                <a:solidFill>
                  <a:schemeClr val="bg1"/>
                </a:solidFill>
                <a:latin typeface="+mn-lt"/>
              </a:rPr>
              <a:t>Tool</a:t>
            </a:r>
            <a:r>
              <a:rPr lang="fr-FR" altLang="it-IT" sz="2000" dirty="0">
                <a:solidFill>
                  <a:schemeClr val="bg1"/>
                </a:solidFill>
                <a:latin typeface="+mn-lt"/>
              </a:rPr>
              <a:t> for questionnaires </a:t>
            </a:r>
            <a:r>
              <a:rPr lang="fr-FR" altLang="it-IT" sz="2000" dirty="0" err="1">
                <a:solidFill>
                  <a:schemeClr val="bg1"/>
                </a:solidFill>
                <a:latin typeface="+mn-lt"/>
              </a:rPr>
              <a:t>analysis</a:t>
            </a:r>
            <a:endParaRPr lang="en-US" altLang="it-IT" sz="2000" dirty="0">
              <a:solidFill>
                <a:schemeClr val="bg1"/>
              </a:solidFill>
              <a:latin typeface="+mn-lt"/>
            </a:endParaRPr>
          </a:p>
          <a:p>
            <a:pPr lvl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2000" dirty="0">
                <a:solidFill>
                  <a:schemeClr val="bg1"/>
                </a:solidFill>
                <a:latin typeface="+mn-lt"/>
              </a:rPr>
              <a:t>PM4.F – </a:t>
            </a:r>
            <a:r>
              <a:rPr lang="en-GB" altLang="it-IT" sz="2000" dirty="0">
                <a:solidFill>
                  <a:schemeClr val="bg1"/>
                </a:solidFill>
                <a:latin typeface="+mn-lt"/>
              </a:rPr>
              <a:t>How to write the Evaluation Report on Intellectual Outputs</a:t>
            </a:r>
            <a:endParaRPr lang="en-US" altLang="it-IT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PM4: </a:t>
            </a:r>
            <a:r>
              <a:rPr lang="en-US" sz="2400" dirty="0"/>
              <a:t>Quality and Monitoring Plan 2/4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Templates and Tools</a:t>
            </a:r>
          </a:p>
        </p:txBody>
      </p:sp>
    </p:spTree>
    <p:extLst>
      <p:ext uri="{BB962C8B-B14F-4D97-AF65-F5344CB8AC3E}">
        <p14:creationId xmlns:p14="http://schemas.microsoft.com/office/powerpoint/2010/main" val="32668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PM4: </a:t>
            </a:r>
            <a:r>
              <a:rPr lang="en-US" sz="2400" dirty="0"/>
              <a:t>Quality and Monitoring Plan 3/4 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4800" dirty="0" err="1"/>
              <a:t>Expected</a:t>
            </a:r>
            <a:r>
              <a:rPr lang="it-IT" sz="4800" dirty="0"/>
              <a:t> </a:t>
            </a:r>
            <a:r>
              <a:rPr lang="it-IT" sz="4800" dirty="0" err="1"/>
              <a:t>Results</a:t>
            </a:r>
            <a:endParaRPr lang="it-IT" sz="48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400" dirty="0"/>
              <a:t>3 issues of the Quality Plan</a:t>
            </a:r>
          </a:p>
          <a:p>
            <a:pPr algn="just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400" dirty="0"/>
              <a:t>6 testimonials per country</a:t>
            </a:r>
          </a:p>
          <a:p>
            <a:pPr algn="just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400" dirty="0"/>
              <a:t>20 evaluation questionnaires per country</a:t>
            </a:r>
          </a:p>
          <a:p>
            <a:pPr algn="just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400" dirty="0"/>
              <a:t>1 Testing Evaluation Report per country</a:t>
            </a:r>
          </a:p>
        </p:txBody>
      </p:sp>
    </p:spTree>
    <p:extLst>
      <p:ext uri="{BB962C8B-B14F-4D97-AF65-F5344CB8AC3E}">
        <p14:creationId xmlns:p14="http://schemas.microsoft.com/office/powerpoint/2010/main" val="41708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TA4: </a:t>
            </a:r>
            <a:r>
              <a:rPr lang="en-US" sz="2400" dirty="0"/>
              <a:t>Quality and Monitoring Plan 4/4 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4800" dirty="0"/>
              <a:t>Deadlines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77888" lvl="1" indent="-420688"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600" dirty="0"/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1800" b="1" dirty="0"/>
              <a:t>15 September 2020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altLang="it-IT" sz="1800" dirty="0">
                <a:solidFill>
                  <a:srgbClr val="FFC000"/>
                </a:solidFill>
              </a:rPr>
              <a:t>All Partners</a:t>
            </a:r>
            <a:endParaRPr lang="it-IT" altLang="it-IT" sz="1800" dirty="0">
              <a:solidFill>
                <a:srgbClr val="FFC000"/>
              </a:solidFill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altLang="it-IT" sz="1600" dirty="0"/>
              <a:t>Collection of 6 testimonials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altLang="it-IT" sz="1600" dirty="0"/>
              <a:t>Collection of 20 evaluation questionnaires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altLang="it-IT" sz="1600" dirty="0"/>
              <a:t>Sending of evaluation report on the IOs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84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Thank you for Your Attention  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it-IT" altLang="it-IT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45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altLang="it-IT"/>
              <a:t>Expected Results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400" dirty="0">
                <a:ea typeface="SimSun" pitchFamily="2" charset="-122"/>
              </a:rPr>
              <a:t>The main project tangible results are:</a:t>
            </a:r>
            <a:endParaRPr lang="en-GB" altLang="it-IT" sz="2400" dirty="0"/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School teachers and directors guidelines</a:t>
            </a:r>
            <a:endParaRPr lang="it-IT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Competence Assessment tools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400" dirty="0"/>
              <a:t>ICT learning objects as practice focus for participating teachers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193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t-IT" sz="6000" dirty="0"/>
              <a:t>Project Activities</a:t>
            </a:r>
          </a:p>
        </p:txBody>
      </p:sp>
    </p:spTree>
    <p:extLst>
      <p:ext uri="{BB962C8B-B14F-4D97-AF65-F5344CB8AC3E}">
        <p14:creationId xmlns:p14="http://schemas.microsoft.com/office/powerpoint/2010/main" val="40641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7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02884"/>
              </p:ext>
            </p:extLst>
          </p:nvPr>
        </p:nvGraphicFramePr>
        <p:xfrm>
          <a:off x="395288" y="1484313"/>
          <a:ext cx="8569325" cy="3631990"/>
        </p:xfrm>
        <a:graphic>
          <a:graphicData uri="http://schemas.openxmlformats.org/drawingml/2006/table">
            <a:tbl>
              <a:tblPr/>
              <a:tblGrid>
                <a:gridCol w="54407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85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119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60700" algn="ctr"/>
                          <a:tab pos="6119813" algn="r"/>
                        </a:tabLs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Involvement of  target groups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3060700" algn="ctr"/>
                          <a:tab pos="6119813" algn="r"/>
                        </a:tabLs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November 2018 – January 2019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19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60700" algn="ctr"/>
                          <a:tab pos="6119813" algn="r"/>
                        </a:tabLs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Guidelines to the use of ICT tools for science education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3060700" algn="ctr"/>
                          <a:tab pos="6119813" algn="r"/>
                        </a:tabLs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November 2018 – November 2019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19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60700" algn="ctr"/>
                          <a:tab pos="6119813" algn="r"/>
                        </a:tabLs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Toolkit for innovative Science Teachers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t-IT" sz="2000" b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August 2019 </a:t>
                      </a:r>
                      <a:r>
                        <a:rPr lang="it-IT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2000" b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September </a:t>
                      </a:r>
                      <a:r>
                        <a:rPr lang="it-IT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1981"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Training Actvity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June or September 2020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19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60700" algn="ctr"/>
                          <a:tab pos="6119813" algn="r"/>
                        </a:tabLs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Multiplier Events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3060700" algn="ctr"/>
                          <a:tab pos="6119813" algn="r"/>
                        </a:tabLs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September 2020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903288" y="260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GB" sz="4800" dirty="0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1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t-IT"/>
              <a:t>The Project at a Glance</a:t>
            </a:r>
          </a:p>
        </p:txBody>
      </p:sp>
    </p:spTree>
    <p:extLst>
      <p:ext uri="{BB962C8B-B14F-4D97-AF65-F5344CB8AC3E}">
        <p14:creationId xmlns:p14="http://schemas.microsoft.com/office/powerpoint/2010/main" val="24003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/>
            </a:r>
            <a:br>
              <a:rPr lang="it-IT" dirty="0"/>
            </a:br>
            <a:r>
              <a:rPr lang="en-US" sz="5400" dirty="0"/>
              <a:t>Target Groups Involvement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21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01-einstein-physics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20001-einstein-physics-ppt-template</Template>
  <TotalTime>1049</TotalTime>
  <Words>1686</Words>
  <Application>Microsoft Office PowerPoint</Application>
  <PresentationFormat>On-screen Show (4:3)</PresentationFormat>
  <Paragraphs>454</Paragraphs>
  <Slides>57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20001-einstein-physics-ppt-template</vt:lpstr>
      <vt:lpstr>PowerPoint Presentation</vt:lpstr>
      <vt:lpstr>Funding Programme</vt:lpstr>
      <vt:lpstr>The Context</vt:lpstr>
      <vt:lpstr>Objective</vt:lpstr>
      <vt:lpstr>The Target Group</vt:lpstr>
      <vt:lpstr>Expected Results</vt:lpstr>
      <vt:lpstr>Project Activities</vt:lpstr>
      <vt:lpstr>The Project at a Glance</vt:lpstr>
      <vt:lpstr> Target Groups Involvement </vt:lpstr>
      <vt:lpstr>PM1: Project Management 1/4  Actions to be Carried Out</vt:lpstr>
      <vt:lpstr>PM1: Project Management 3/4  Templates and Tools</vt:lpstr>
      <vt:lpstr>PM1: Project Management 2/4  Expected Results</vt:lpstr>
      <vt:lpstr>PM1: Project Management 4/4  Deadlines</vt:lpstr>
      <vt:lpstr>Intellectual Output 1  Guidelines to the Use of ICT Tools for Science Education</vt:lpstr>
      <vt:lpstr>IO1: Guidelines 1/6  Actions to be Carried Out</vt:lpstr>
      <vt:lpstr>IO1: Guidelines 2/6 Templates and Tools</vt:lpstr>
      <vt:lpstr>IO1: Guidelines 3/6 Expected Results 1/2</vt:lpstr>
      <vt:lpstr>IO1: Guidelines 4/6 Expected Results 2/2</vt:lpstr>
      <vt:lpstr>IO1: Guidelines 5/6 Deadline</vt:lpstr>
      <vt:lpstr>IO1: Guidelines 6/6 Deadline</vt:lpstr>
      <vt:lpstr>Intellectual Output 2   Toolkit for Innovative Science Teachers  </vt:lpstr>
      <vt:lpstr>IO2: Toolkit for Innovative Science Teachers 1/4  Actions to be Carried Out</vt:lpstr>
      <vt:lpstr>IO2: Toolkit for Innovative Science Teachers 2/4  Templates and Tools</vt:lpstr>
      <vt:lpstr>IO2: Toolkit for Innovative Science Teachers 3/4 Expected Results</vt:lpstr>
      <vt:lpstr>IO2: Toolkit for Innovative Science Teachers 4/4 Deadlines</vt:lpstr>
      <vt:lpstr> Multiplier Events</vt:lpstr>
      <vt:lpstr>Multiplier Events1/4  Actions to be Carried Out</vt:lpstr>
      <vt:lpstr>Multiplier Events 3/4  Templates and Tools</vt:lpstr>
      <vt:lpstr>Multiplier Events 2/4  Expected Results</vt:lpstr>
      <vt:lpstr>Multiplier Events 4/4  Deadlines</vt:lpstr>
      <vt:lpstr> Training Activity</vt:lpstr>
      <vt:lpstr>Training Activity 1/4  Actions to be Carried Out</vt:lpstr>
      <vt:lpstr>Training Activity 2/4  Template and Tools</vt:lpstr>
      <vt:lpstr>Training Activity 3/4  Deadlines 1/2</vt:lpstr>
      <vt:lpstr>Training Activity 4/4  Deadlines 2/2</vt:lpstr>
      <vt:lpstr>Project Management   PM1 - Coordination of activities </vt:lpstr>
      <vt:lpstr>PM1 - Coordination of activities 1/4  Actions to be Carried Out</vt:lpstr>
      <vt:lpstr>PM1 - Coordination of activities 3/4  Templates and Tools</vt:lpstr>
      <vt:lpstr>PM1 - Coordination of activities 2/4  Expected Results</vt:lpstr>
      <vt:lpstr>PM1 - Coordination of activities 4/4  Deadlines</vt:lpstr>
      <vt:lpstr>Project Management   PM2 - Dissemination</vt:lpstr>
      <vt:lpstr>PM2 - Dissemination 1/5  Actions to be Carried Out</vt:lpstr>
      <vt:lpstr>PM2 - Dissemination 3/4  Templates and Tools</vt:lpstr>
      <vt:lpstr>PM2 - Dissemination 3/5  Expected Results</vt:lpstr>
      <vt:lpstr>PM2 - Dissemination 4/5  Deadlines</vt:lpstr>
      <vt:lpstr>PM2 - Dissemination 5/5  Deadlines</vt:lpstr>
      <vt:lpstr>Project Management   PM3 - Exploitation</vt:lpstr>
      <vt:lpstr>PM3- Exploitation 1/4  Actions to be Carried Out</vt:lpstr>
      <vt:lpstr>PM3- Exploitation 2/4  Templates and Tools</vt:lpstr>
      <vt:lpstr>PM3 - Exploitation 3/4  Expected Results</vt:lpstr>
      <vt:lpstr>PM3: Exploitation 4/4  Deadlines</vt:lpstr>
      <vt:lpstr>Project Management   PM4 - Quality and  Monitoring Plan</vt:lpstr>
      <vt:lpstr>PM4: Quality and Monitoring Plan 1/4  Actions to be Carried Out</vt:lpstr>
      <vt:lpstr>PM4: Quality and Monitoring Plan 2/4  Templates and Tools</vt:lpstr>
      <vt:lpstr>PM4: Quality and Monitoring Plan 3/4  Expected Results</vt:lpstr>
      <vt:lpstr>TA4: Quality and Monitoring Plan 4/4  Deadlines</vt:lpstr>
      <vt:lpstr>Thank you for Your Attention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Lorenzo Martellini</dc:creator>
  <cp:lastModifiedBy>Lorenzo Martellini</cp:lastModifiedBy>
  <cp:revision>38</cp:revision>
  <dcterms:created xsi:type="dcterms:W3CDTF">2018-11-20T10:53:08Z</dcterms:created>
  <dcterms:modified xsi:type="dcterms:W3CDTF">2018-11-30T12:17:16Z</dcterms:modified>
</cp:coreProperties>
</file>