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8" r:id="rId4"/>
    <p:sldId id="258" r:id="rId5"/>
    <p:sldId id="259" r:id="rId6"/>
    <p:sldId id="260" r:id="rId7"/>
    <p:sldId id="261" r:id="rId8"/>
    <p:sldId id="262" r:id="rId9"/>
    <p:sldId id="263" r:id="rId10"/>
    <p:sldId id="264" r:id="rId11"/>
    <p:sldId id="266" r:id="rId12"/>
    <p:sldId id="270" r:id="rId1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Sezione predefinita" id="{543D6F99-AED2-43AF-A03D-2ABF800505B8}">
          <p14:sldIdLst>
            <p14:sldId id="256"/>
            <p14:sldId id="268"/>
            <p14:sldId id="257"/>
            <p14:sldId id="258"/>
            <p14:sldId id="259"/>
            <p14:sldId id="260"/>
            <p14:sldId id="261"/>
            <p14:sldId id="262"/>
            <p14:sldId id="263"/>
            <p14:sldId id="264"/>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it-IT"/>
          </a:p>
        </p:txBody>
      </p:sp>
      <p:sp>
        <p:nvSpPr>
          <p:cNvPr id="3" name="Segnaposto data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1AEBC4B8-BB96-4024-B308-6B248039E8AC}" type="datetimeFigureOut">
              <a:rPr lang="it-IT" smtClean="0"/>
              <a:pPr/>
              <a:t>28/11/2018</a:t>
            </a:fld>
            <a:endParaRPr lang="it-IT"/>
          </a:p>
        </p:txBody>
      </p:sp>
      <p:sp>
        <p:nvSpPr>
          <p:cNvPr id="4" name="Segnaposto immagine diapositiva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it-IT"/>
          </a:p>
        </p:txBody>
      </p:sp>
      <p:sp>
        <p:nvSpPr>
          <p:cNvPr id="5" name="Segnaposto note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it-IT"/>
          </a:p>
        </p:txBody>
      </p:sp>
      <p:sp>
        <p:nvSpPr>
          <p:cNvPr id="7" name="Segnaposto numero diapositiva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ECAA48B-7089-49D2-81B0-7AE634C3F1BB}" type="slidenum">
              <a:rPr lang="it-IT" smtClean="0"/>
              <a:pPr/>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8ECAA48B-7089-49D2-81B0-7AE634C3F1BB}" type="slidenum">
              <a:rPr lang="it-IT" smtClean="0"/>
              <a:pPr/>
              <a:t>12</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GB"/>
          </a:p>
        </p:txBody>
      </p:sp>
      <p:sp>
        <p:nvSpPr>
          <p:cNvPr id="4" name="Segnaposto data 3"/>
          <p:cNvSpPr>
            <a:spLocks noGrp="1"/>
          </p:cNvSpPr>
          <p:nvPr>
            <p:ph type="dt" sz="half" idx="10"/>
          </p:nvPr>
        </p:nvSpPr>
        <p:spPr/>
        <p:txBody>
          <a:bodyPr/>
          <a:lstStyle/>
          <a:p>
            <a:fld id="{5EB4FB97-5368-4D9A-ABD9-FE6BCBF0DFA9}" type="datetimeFigureOut">
              <a:rPr lang="en-GB" smtClean="0"/>
              <a:pPr/>
              <a:t>28/11/2018</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DB3FBBA0-9DC6-4406-BEFC-1D993304958F}" type="slidenum">
              <a:rPr lang="en-GB" smtClean="0"/>
              <a:pPr/>
              <a:t>‹N›</a:t>
            </a:fld>
            <a:endParaRPr lang="en-GB"/>
          </a:p>
        </p:txBody>
      </p:sp>
    </p:spTree>
    <p:extLst>
      <p:ext uri="{BB962C8B-B14F-4D97-AF65-F5344CB8AC3E}">
        <p14:creationId xmlns:p14="http://schemas.microsoft.com/office/powerpoint/2010/main" xmlns="" val="2493615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5EB4FB97-5368-4D9A-ABD9-FE6BCBF0DFA9}" type="datetimeFigureOut">
              <a:rPr lang="en-GB" smtClean="0"/>
              <a:pPr/>
              <a:t>28/11/2018</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DB3FBBA0-9DC6-4406-BEFC-1D993304958F}" type="slidenum">
              <a:rPr lang="en-GB" smtClean="0"/>
              <a:pPr/>
              <a:t>‹N›</a:t>
            </a:fld>
            <a:endParaRPr lang="en-GB"/>
          </a:p>
        </p:txBody>
      </p:sp>
    </p:spTree>
    <p:extLst>
      <p:ext uri="{BB962C8B-B14F-4D97-AF65-F5344CB8AC3E}">
        <p14:creationId xmlns:p14="http://schemas.microsoft.com/office/powerpoint/2010/main" xmlns="" val="236763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5EB4FB97-5368-4D9A-ABD9-FE6BCBF0DFA9}" type="datetimeFigureOut">
              <a:rPr lang="en-GB" smtClean="0"/>
              <a:pPr/>
              <a:t>28/11/2018</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DB3FBBA0-9DC6-4406-BEFC-1D993304958F}" type="slidenum">
              <a:rPr lang="en-GB" smtClean="0"/>
              <a:pPr/>
              <a:t>‹N›</a:t>
            </a:fld>
            <a:endParaRPr lang="en-GB"/>
          </a:p>
        </p:txBody>
      </p:sp>
    </p:spTree>
    <p:extLst>
      <p:ext uri="{BB962C8B-B14F-4D97-AF65-F5344CB8AC3E}">
        <p14:creationId xmlns:p14="http://schemas.microsoft.com/office/powerpoint/2010/main" xmlns="" val="148483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5EB4FB97-5368-4D9A-ABD9-FE6BCBF0DFA9}" type="datetimeFigureOut">
              <a:rPr lang="en-GB" smtClean="0"/>
              <a:pPr/>
              <a:t>28/11/2018</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DB3FBBA0-9DC6-4406-BEFC-1D993304958F}" type="slidenum">
              <a:rPr lang="en-GB" smtClean="0"/>
              <a:pPr/>
              <a:t>‹N›</a:t>
            </a:fld>
            <a:endParaRPr lang="en-GB"/>
          </a:p>
        </p:txBody>
      </p:sp>
    </p:spTree>
    <p:extLst>
      <p:ext uri="{BB962C8B-B14F-4D97-AF65-F5344CB8AC3E}">
        <p14:creationId xmlns:p14="http://schemas.microsoft.com/office/powerpoint/2010/main" xmlns="" val="21407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5EB4FB97-5368-4D9A-ABD9-FE6BCBF0DFA9}" type="datetimeFigureOut">
              <a:rPr lang="en-GB" smtClean="0"/>
              <a:pPr/>
              <a:t>28/11/2018</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DB3FBBA0-9DC6-4406-BEFC-1D993304958F}" type="slidenum">
              <a:rPr lang="en-GB" smtClean="0"/>
              <a:pPr/>
              <a:t>‹N›</a:t>
            </a:fld>
            <a:endParaRPr lang="en-GB"/>
          </a:p>
        </p:txBody>
      </p:sp>
    </p:spTree>
    <p:extLst>
      <p:ext uri="{BB962C8B-B14F-4D97-AF65-F5344CB8AC3E}">
        <p14:creationId xmlns:p14="http://schemas.microsoft.com/office/powerpoint/2010/main" xmlns="" val="1679257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5" name="Segnaposto data 4"/>
          <p:cNvSpPr>
            <a:spLocks noGrp="1"/>
          </p:cNvSpPr>
          <p:nvPr>
            <p:ph type="dt" sz="half" idx="10"/>
          </p:nvPr>
        </p:nvSpPr>
        <p:spPr/>
        <p:txBody>
          <a:bodyPr/>
          <a:lstStyle/>
          <a:p>
            <a:fld id="{5EB4FB97-5368-4D9A-ABD9-FE6BCBF0DFA9}" type="datetimeFigureOut">
              <a:rPr lang="en-GB" smtClean="0"/>
              <a:pPr/>
              <a:t>28/11/2018</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DB3FBBA0-9DC6-4406-BEFC-1D993304958F}" type="slidenum">
              <a:rPr lang="en-GB" smtClean="0"/>
              <a:pPr/>
              <a:t>‹N›</a:t>
            </a:fld>
            <a:endParaRPr lang="en-GB"/>
          </a:p>
        </p:txBody>
      </p:sp>
    </p:spTree>
    <p:extLst>
      <p:ext uri="{BB962C8B-B14F-4D97-AF65-F5344CB8AC3E}">
        <p14:creationId xmlns:p14="http://schemas.microsoft.com/office/powerpoint/2010/main" xmlns="" val="1501314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7" name="Segnaposto data 6"/>
          <p:cNvSpPr>
            <a:spLocks noGrp="1"/>
          </p:cNvSpPr>
          <p:nvPr>
            <p:ph type="dt" sz="half" idx="10"/>
          </p:nvPr>
        </p:nvSpPr>
        <p:spPr/>
        <p:txBody>
          <a:bodyPr/>
          <a:lstStyle/>
          <a:p>
            <a:fld id="{5EB4FB97-5368-4D9A-ABD9-FE6BCBF0DFA9}" type="datetimeFigureOut">
              <a:rPr lang="en-GB" smtClean="0"/>
              <a:pPr/>
              <a:t>28/11/2018</a:t>
            </a:fld>
            <a:endParaRPr lang="en-GB"/>
          </a:p>
        </p:txBody>
      </p:sp>
      <p:sp>
        <p:nvSpPr>
          <p:cNvPr id="8" name="Segnaposto piè di pagina 7"/>
          <p:cNvSpPr>
            <a:spLocks noGrp="1"/>
          </p:cNvSpPr>
          <p:nvPr>
            <p:ph type="ftr" sz="quarter" idx="11"/>
          </p:nvPr>
        </p:nvSpPr>
        <p:spPr/>
        <p:txBody>
          <a:bodyPr/>
          <a:lstStyle/>
          <a:p>
            <a:endParaRPr lang="en-GB"/>
          </a:p>
        </p:txBody>
      </p:sp>
      <p:sp>
        <p:nvSpPr>
          <p:cNvPr id="9" name="Segnaposto numero diapositiva 8"/>
          <p:cNvSpPr>
            <a:spLocks noGrp="1"/>
          </p:cNvSpPr>
          <p:nvPr>
            <p:ph type="sldNum" sz="quarter" idx="12"/>
          </p:nvPr>
        </p:nvSpPr>
        <p:spPr/>
        <p:txBody>
          <a:bodyPr/>
          <a:lstStyle/>
          <a:p>
            <a:fld id="{DB3FBBA0-9DC6-4406-BEFC-1D993304958F}" type="slidenum">
              <a:rPr lang="en-GB" smtClean="0"/>
              <a:pPr/>
              <a:t>‹N›</a:t>
            </a:fld>
            <a:endParaRPr lang="en-GB"/>
          </a:p>
        </p:txBody>
      </p:sp>
    </p:spTree>
    <p:extLst>
      <p:ext uri="{BB962C8B-B14F-4D97-AF65-F5344CB8AC3E}">
        <p14:creationId xmlns:p14="http://schemas.microsoft.com/office/powerpoint/2010/main" xmlns="" val="631360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data 2"/>
          <p:cNvSpPr>
            <a:spLocks noGrp="1"/>
          </p:cNvSpPr>
          <p:nvPr>
            <p:ph type="dt" sz="half" idx="10"/>
          </p:nvPr>
        </p:nvSpPr>
        <p:spPr/>
        <p:txBody>
          <a:bodyPr/>
          <a:lstStyle/>
          <a:p>
            <a:fld id="{5EB4FB97-5368-4D9A-ABD9-FE6BCBF0DFA9}" type="datetimeFigureOut">
              <a:rPr lang="en-GB" smtClean="0"/>
              <a:pPr/>
              <a:t>28/11/2018</a:t>
            </a:fld>
            <a:endParaRPr lang="en-GB"/>
          </a:p>
        </p:txBody>
      </p:sp>
      <p:sp>
        <p:nvSpPr>
          <p:cNvPr id="4" name="Segnaposto piè di pagina 3"/>
          <p:cNvSpPr>
            <a:spLocks noGrp="1"/>
          </p:cNvSpPr>
          <p:nvPr>
            <p:ph type="ftr" sz="quarter" idx="11"/>
          </p:nvPr>
        </p:nvSpPr>
        <p:spPr/>
        <p:txBody>
          <a:bodyPr/>
          <a:lstStyle/>
          <a:p>
            <a:endParaRPr lang="en-GB"/>
          </a:p>
        </p:txBody>
      </p:sp>
      <p:sp>
        <p:nvSpPr>
          <p:cNvPr id="5" name="Segnaposto numero diapositiva 4"/>
          <p:cNvSpPr>
            <a:spLocks noGrp="1"/>
          </p:cNvSpPr>
          <p:nvPr>
            <p:ph type="sldNum" sz="quarter" idx="12"/>
          </p:nvPr>
        </p:nvSpPr>
        <p:spPr/>
        <p:txBody>
          <a:bodyPr/>
          <a:lstStyle/>
          <a:p>
            <a:fld id="{DB3FBBA0-9DC6-4406-BEFC-1D993304958F}" type="slidenum">
              <a:rPr lang="en-GB" smtClean="0"/>
              <a:pPr/>
              <a:t>‹N›</a:t>
            </a:fld>
            <a:endParaRPr lang="en-GB"/>
          </a:p>
        </p:txBody>
      </p:sp>
    </p:spTree>
    <p:extLst>
      <p:ext uri="{BB962C8B-B14F-4D97-AF65-F5344CB8AC3E}">
        <p14:creationId xmlns:p14="http://schemas.microsoft.com/office/powerpoint/2010/main" xmlns="" val="811917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EB4FB97-5368-4D9A-ABD9-FE6BCBF0DFA9}" type="datetimeFigureOut">
              <a:rPr lang="en-GB" smtClean="0"/>
              <a:pPr/>
              <a:t>28/11/2018</a:t>
            </a:fld>
            <a:endParaRPr lang="en-GB"/>
          </a:p>
        </p:txBody>
      </p:sp>
      <p:sp>
        <p:nvSpPr>
          <p:cNvPr id="3" name="Segnaposto piè di pagina 2"/>
          <p:cNvSpPr>
            <a:spLocks noGrp="1"/>
          </p:cNvSpPr>
          <p:nvPr>
            <p:ph type="ftr" sz="quarter" idx="11"/>
          </p:nvPr>
        </p:nvSpPr>
        <p:spPr/>
        <p:txBody>
          <a:bodyPr/>
          <a:lstStyle/>
          <a:p>
            <a:endParaRPr lang="en-GB"/>
          </a:p>
        </p:txBody>
      </p:sp>
      <p:sp>
        <p:nvSpPr>
          <p:cNvPr id="4" name="Segnaposto numero diapositiva 3"/>
          <p:cNvSpPr>
            <a:spLocks noGrp="1"/>
          </p:cNvSpPr>
          <p:nvPr>
            <p:ph type="sldNum" sz="quarter" idx="12"/>
          </p:nvPr>
        </p:nvSpPr>
        <p:spPr/>
        <p:txBody>
          <a:bodyPr/>
          <a:lstStyle/>
          <a:p>
            <a:fld id="{DB3FBBA0-9DC6-4406-BEFC-1D993304958F}" type="slidenum">
              <a:rPr lang="en-GB" smtClean="0"/>
              <a:pPr/>
              <a:t>‹N›</a:t>
            </a:fld>
            <a:endParaRPr lang="en-GB"/>
          </a:p>
        </p:txBody>
      </p:sp>
    </p:spTree>
    <p:extLst>
      <p:ext uri="{BB962C8B-B14F-4D97-AF65-F5344CB8AC3E}">
        <p14:creationId xmlns:p14="http://schemas.microsoft.com/office/powerpoint/2010/main" xmlns="" val="2352758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5EB4FB97-5368-4D9A-ABD9-FE6BCBF0DFA9}" type="datetimeFigureOut">
              <a:rPr lang="en-GB" smtClean="0"/>
              <a:pPr/>
              <a:t>28/11/2018</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DB3FBBA0-9DC6-4406-BEFC-1D993304958F}" type="slidenum">
              <a:rPr lang="en-GB" smtClean="0"/>
              <a:pPr/>
              <a:t>‹N›</a:t>
            </a:fld>
            <a:endParaRPr lang="en-GB"/>
          </a:p>
        </p:txBody>
      </p:sp>
    </p:spTree>
    <p:extLst>
      <p:ext uri="{BB962C8B-B14F-4D97-AF65-F5344CB8AC3E}">
        <p14:creationId xmlns:p14="http://schemas.microsoft.com/office/powerpoint/2010/main" xmlns="" val="1404628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5EB4FB97-5368-4D9A-ABD9-FE6BCBF0DFA9}" type="datetimeFigureOut">
              <a:rPr lang="en-GB" smtClean="0"/>
              <a:pPr/>
              <a:t>28/11/2018</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DB3FBBA0-9DC6-4406-BEFC-1D993304958F}" type="slidenum">
              <a:rPr lang="en-GB" smtClean="0"/>
              <a:pPr/>
              <a:t>‹N›</a:t>
            </a:fld>
            <a:endParaRPr lang="en-GB"/>
          </a:p>
        </p:txBody>
      </p:sp>
    </p:spTree>
    <p:extLst>
      <p:ext uri="{BB962C8B-B14F-4D97-AF65-F5344CB8AC3E}">
        <p14:creationId xmlns:p14="http://schemas.microsoft.com/office/powerpoint/2010/main" xmlns="" val="373975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4FB97-5368-4D9A-ABD9-FE6BCBF0DFA9}" type="datetimeFigureOut">
              <a:rPr lang="en-GB" smtClean="0"/>
              <a:pPr/>
              <a:t>28/11/2018</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FBBA0-9DC6-4406-BEFC-1D993304958F}" type="slidenum">
              <a:rPr lang="en-GB" smtClean="0"/>
              <a:pPr/>
              <a:t>‹N›</a:t>
            </a:fld>
            <a:endParaRPr lang="en-GB"/>
          </a:p>
        </p:txBody>
      </p:sp>
    </p:spTree>
    <p:extLst>
      <p:ext uri="{BB962C8B-B14F-4D97-AF65-F5344CB8AC3E}">
        <p14:creationId xmlns:p14="http://schemas.microsoft.com/office/powerpoint/2010/main" xmlns="" val="1742412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www.liceomachiavelli-firenze.gov.it/" TargetMode="External"/><Relationship Id="rId7"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mailto:fiis00100r@pec.istruzione.it" TargetMode="External"/><Relationship Id="rId4" Type="http://schemas.openxmlformats.org/officeDocument/2006/relationships/hyperlink" Target="mailto:liceomachiavelli.firenze@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Immagine 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536" y="223971"/>
            <a:ext cx="1368152" cy="1346830"/>
          </a:xfrm>
          <a:prstGeom prst="rect">
            <a:avLst/>
          </a:prstGeom>
          <a:solidFill>
            <a:schemeClr val="bg1"/>
          </a:solidFill>
          <a:ln>
            <a:noFill/>
          </a:ln>
          <a:effectLst>
            <a:outerShdw sx="1000" sy="1000" algn="ctr" rotWithShape="0">
              <a:srgbClr val="000000"/>
            </a:outerShdw>
          </a:effectLst>
        </p:spPr>
      </p:pic>
      <p:sp>
        <p:nvSpPr>
          <p:cNvPr id="2" name="Titolo 1"/>
          <p:cNvSpPr>
            <a:spLocks noGrp="1"/>
          </p:cNvSpPr>
          <p:nvPr>
            <p:ph type="ctrTitle"/>
          </p:nvPr>
        </p:nvSpPr>
        <p:spPr/>
        <p:txBody>
          <a:bodyPr>
            <a:noAutofit/>
          </a:bodyPr>
          <a:lstStyle/>
          <a:p>
            <a:r>
              <a:rPr lang="en-GB" sz="6600" dirty="0" err="1" smtClean="0">
                <a:effectLst>
                  <a:outerShdw blurRad="38100" dist="38100" dir="2700000" algn="tl">
                    <a:srgbClr val="000000">
                      <a:alpha val="43137"/>
                    </a:srgbClr>
                  </a:outerShdw>
                </a:effectLst>
              </a:rPr>
              <a:t>Liceo</a:t>
            </a:r>
            <a:r>
              <a:rPr lang="en-GB" sz="6600" dirty="0" smtClean="0">
                <a:effectLst>
                  <a:outerShdw blurRad="38100" dist="38100" dir="2700000" algn="tl">
                    <a:srgbClr val="000000">
                      <a:alpha val="43137"/>
                    </a:srgbClr>
                  </a:outerShdw>
                </a:effectLst>
              </a:rPr>
              <a:t/>
            </a:r>
            <a:br>
              <a:rPr lang="en-GB" sz="6600" dirty="0" smtClean="0">
                <a:effectLst>
                  <a:outerShdw blurRad="38100" dist="38100" dir="2700000" algn="tl">
                    <a:srgbClr val="000000">
                      <a:alpha val="43137"/>
                    </a:srgbClr>
                  </a:outerShdw>
                </a:effectLst>
              </a:rPr>
            </a:br>
            <a:r>
              <a:rPr lang="en-GB" sz="6600" dirty="0" smtClean="0">
                <a:effectLst>
                  <a:outerShdw blurRad="38100" dist="38100" dir="2700000" algn="tl">
                    <a:srgbClr val="000000">
                      <a:alpha val="43137"/>
                    </a:srgbClr>
                  </a:outerShdw>
                </a:effectLst>
              </a:rPr>
              <a:t>«N. Machiavelli» </a:t>
            </a:r>
            <a:br>
              <a:rPr lang="en-GB" sz="6600" dirty="0" smtClean="0">
                <a:effectLst>
                  <a:outerShdw blurRad="38100" dist="38100" dir="2700000" algn="tl">
                    <a:srgbClr val="000000">
                      <a:alpha val="43137"/>
                    </a:srgbClr>
                  </a:outerShdw>
                </a:effectLst>
              </a:rPr>
            </a:br>
            <a:r>
              <a:rPr lang="en-GB" sz="3200" dirty="0" smtClean="0">
                <a:effectLst>
                  <a:outerShdw blurRad="38100" dist="38100" dir="2700000" algn="tl">
                    <a:srgbClr val="000000">
                      <a:alpha val="43137"/>
                    </a:srgbClr>
                  </a:outerShdw>
                </a:effectLst>
              </a:rPr>
              <a:t>High School</a:t>
            </a:r>
            <a:r>
              <a:rPr lang="en-GB" sz="6600" dirty="0" smtClean="0">
                <a:effectLst>
                  <a:outerShdw blurRad="38100" dist="38100" dir="2700000" algn="tl">
                    <a:srgbClr val="000000">
                      <a:alpha val="43137"/>
                    </a:srgbClr>
                  </a:outerShdw>
                </a:effectLst>
              </a:rPr>
              <a:t/>
            </a:r>
            <a:br>
              <a:rPr lang="en-GB" sz="6600" dirty="0" smtClean="0">
                <a:effectLst>
                  <a:outerShdw blurRad="38100" dist="38100" dir="2700000" algn="tl">
                    <a:srgbClr val="000000">
                      <a:alpha val="43137"/>
                    </a:srgbClr>
                  </a:outerShdw>
                </a:effectLst>
              </a:rPr>
            </a:br>
            <a:endParaRPr lang="en-GB" sz="6600" dirty="0">
              <a:effectLst>
                <a:outerShdw blurRad="38100" dist="38100" dir="2700000" algn="tl">
                  <a:srgbClr val="000000">
                    <a:alpha val="43137"/>
                  </a:srgbClr>
                </a:outerShdw>
              </a:effectLst>
            </a:endParaRPr>
          </a:p>
        </p:txBody>
      </p:sp>
      <p:sp>
        <p:nvSpPr>
          <p:cNvPr id="3" name="Sottotitolo 2"/>
          <p:cNvSpPr>
            <a:spLocks noGrp="1"/>
          </p:cNvSpPr>
          <p:nvPr>
            <p:ph type="subTitle" idx="1"/>
          </p:nvPr>
        </p:nvSpPr>
        <p:spPr>
          <a:xfrm>
            <a:off x="2411760" y="4149080"/>
            <a:ext cx="6400800" cy="1752600"/>
          </a:xfrm>
        </p:spPr>
        <p:txBody>
          <a:bodyPr>
            <a:noAutofit/>
          </a:bodyPr>
          <a:lstStyle/>
          <a:p>
            <a:pPr algn="r"/>
            <a:r>
              <a:rPr lang="it-IT" sz="2400" dirty="0" smtClean="0"/>
              <a:t> </a:t>
            </a:r>
            <a:br>
              <a:rPr lang="it-IT" sz="2400" dirty="0" smtClean="0"/>
            </a:br>
            <a:r>
              <a:rPr lang="it-IT" sz="2000" u="sng" dirty="0" smtClean="0">
                <a:hlinkClick r:id="rId3"/>
              </a:rPr>
              <a:t>www.liceomachiavelli-firenze.edu.it</a:t>
            </a:r>
            <a:r>
              <a:rPr lang="it-IT" sz="2000" dirty="0" smtClean="0"/>
              <a:t> </a:t>
            </a:r>
            <a:endParaRPr lang="en-GB" sz="2000" dirty="0" smtClean="0"/>
          </a:p>
          <a:p>
            <a:pPr algn="r"/>
            <a:r>
              <a:rPr lang="it-IT" sz="2000" dirty="0" smtClean="0">
                <a:solidFill>
                  <a:schemeClr val="tx1"/>
                </a:solidFill>
              </a:rPr>
              <a:t>via Santo Spirito, 39 – 50125 Firenze</a:t>
            </a:r>
            <a:endParaRPr lang="en-GB" sz="2000" dirty="0" smtClean="0">
              <a:solidFill>
                <a:schemeClr val="tx1"/>
              </a:solidFill>
            </a:endParaRPr>
          </a:p>
          <a:p>
            <a:pPr algn="r"/>
            <a:r>
              <a:rPr lang="it-IT" sz="2000" dirty="0" smtClean="0">
                <a:solidFill>
                  <a:schemeClr val="tx1"/>
                </a:solidFill>
              </a:rPr>
              <a:t>tel. 055-2396302 - fax 055-219178</a:t>
            </a:r>
            <a:endParaRPr lang="en-GB" sz="2000" dirty="0" smtClean="0">
              <a:solidFill>
                <a:schemeClr val="tx1"/>
              </a:solidFill>
            </a:endParaRPr>
          </a:p>
          <a:p>
            <a:pPr algn="r"/>
            <a:r>
              <a:rPr lang="it-IT" sz="2000" dirty="0" smtClean="0">
                <a:solidFill>
                  <a:schemeClr val="tx1"/>
                </a:solidFill>
              </a:rPr>
              <a:t>e-mail: </a:t>
            </a:r>
            <a:r>
              <a:rPr lang="it-IT" sz="2000" u="sng" dirty="0" smtClean="0">
                <a:solidFill>
                  <a:schemeClr val="tx1"/>
                </a:solidFill>
                <a:hlinkClick r:id="rId4"/>
              </a:rPr>
              <a:t>liceomachiavelli.firenze@gmail.com</a:t>
            </a:r>
            <a:r>
              <a:rPr lang="it-IT" sz="2000" dirty="0" smtClean="0">
                <a:solidFill>
                  <a:schemeClr val="tx1"/>
                </a:solidFill>
              </a:rPr>
              <a:t>  - </a:t>
            </a:r>
            <a:endParaRPr lang="en-GB" sz="2000" dirty="0" smtClean="0">
              <a:solidFill>
                <a:schemeClr val="tx1"/>
              </a:solidFill>
            </a:endParaRPr>
          </a:p>
          <a:p>
            <a:pPr algn="r"/>
            <a:r>
              <a:rPr lang="it-IT" sz="2000" dirty="0" smtClean="0">
                <a:solidFill>
                  <a:schemeClr val="tx1"/>
                </a:solidFill>
              </a:rPr>
              <a:t>PEC</a:t>
            </a:r>
            <a:r>
              <a:rPr lang="it-IT" sz="2000" dirty="0" smtClean="0"/>
              <a:t>: </a:t>
            </a:r>
            <a:r>
              <a:rPr lang="it-IT" sz="2000" u="sng" dirty="0" smtClean="0">
                <a:hlinkClick r:id="rId5"/>
              </a:rPr>
              <a:t>fiis00100r@pec.istruzione.it</a:t>
            </a:r>
            <a:endParaRPr lang="en-GB" sz="2000" dirty="0"/>
          </a:p>
        </p:txBody>
      </p:sp>
      <p:pic>
        <p:nvPicPr>
          <p:cNvPr id="5123" name="Picture 3" descr="LOGO_PON"/>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601466" y="213426"/>
            <a:ext cx="3306738" cy="5768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2" descr="C:\Users\Utente\Google Drive\Scuola\RI.jpg"/>
          <p:cNvPicPr>
            <a:picLocks noChangeAspect="1" noChangeArrowheads="1"/>
          </p:cNvPicPr>
          <p:nvPr/>
        </p:nvPicPr>
        <p:blipFill>
          <a:blip r:embed="rId7" cstate="print"/>
          <a:srcRect/>
          <a:stretch>
            <a:fillRect/>
          </a:stretch>
        </p:blipFill>
        <p:spPr bwMode="auto">
          <a:xfrm>
            <a:off x="4139952" y="216776"/>
            <a:ext cx="785639" cy="886171"/>
          </a:xfrm>
          <a:prstGeom prst="rect">
            <a:avLst/>
          </a:prstGeom>
          <a:noFill/>
        </p:spPr>
      </p:pic>
      <p:pic>
        <p:nvPicPr>
          <p:cNvPr id="14338" name="Picture 2" descr="http://www.liceomachiavelli-firenze.edu.it/com/foto_testata/31.jpg"/>
          <p:cNvPicPr>
            <a:picLocks noChangeAspect="1" noChangeArrowheads="1"/>
          </p:cNvPicPr>
          <p:nvPr/>
        </p:nvPicPr>
        <p:blipFill>
          <a:blip r:embed="rId8" cstate="print"/>
          <a:srcRect/>
          <a:stretch>
            <a:fillRect/>
          </a:stretch>
        </p:blipFill>
        <p:spPr bwMode="auto">
          <a:xfrm>
            <a:off x="323528" y="4905164"/>
            <a:ext cx="2160240" cy="1620180"/>
          </a:xfrm>
          <a:prstGeom prst="rect">
            <a:avLst/>
          </a:prstGeom>
          <a:noFill/>
        </p:spPr>
      </p:pic>
    </p:spTree>
    <p:extLst>
      <p:ext uri="{BB962C8B-B14F-4D97-AF65-F5344CB8AC3E}">
        <p14:creationId xmlns:p14="http://schemas.microsoft.com/office/powerpoint/2010/main" xmlns="" val="928099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effectLst>
                  <a:outerShdw blurRad="38100" dist="38100" dir="2700000" algn="tl">
                    <a:srgbClr val="000000">
                      <a:alpha val="43137"/>
                    </a:srgbClr>
                  </a:outerShdw>
                </a:effectLst>
              </a:rPr>
              <a:t>Experience in other</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projects</a:t>
            </a:r>
            <a:endParaRPr lang="en-GB" dirty="0">
              <a:effectLst>
                <a:outerShdw blurRad="38100" dist="38100" dir="2700000" algn="tl">
                  <a:srgbClr val="000000">
                    <a:alpha val="43137"/>
                  </a:srgbClr>
                </a:outerShdw>
              </a:effectLst>
            </a:endParaRPr>
          </a:p>
        </p:txBody>
      </p:sp>
      <p:sp>
        <p:nvSpPr>
          <p:cNvPr id="3" name="Segnaposto contenuto 2"/>
          <p:cNvSpPr>
            <a:spLocks noGrp="1"/>
          </p:cNvSpPr>
          <p:nvPr>
            <p:ph idx="1"/>
          </p:nvPr>
        </p:nvSpPr>
        <p:spPr/>
        <p:txBody>
          <a:bodyPr>
            <a:normAutofit fontScale="92500"/>
          </a:bodyPr>
          <a:lstStyle/>
          <a:p>
            <a:r>
              <a:rPr lang="en-GB" sz="2400" dirty="0" smtClean="0"/>
              <a:t>Erasmus+ KA1 "</a:t>
            </a:r>
            <a:r>
              <a:rPr lang="en-GB" sz="2400" i="1" dirty="0" err="1" smtClean="0"/>
              <a:t>Una</a:t>
            </a:r>
            <a:r>
              <a:rPr lang="en-GB" sz="2400" i="1" dirty="0" smtClean="0"/>
              <a:t> </a:t>
            </a:r>
            <a:r>
              <a:rPr lang="en-GB" sz="2400" i="1" dirty="0" err="1" smtClean="0"/>
              <a:t>scuola</a:t>
            </a:r>
            <a:r>
              <a:rPr lang="en-GB" sz="2400" i="1" dirty="0" smtClean="0"/>
              <a:t> per </a:t>
            </a:r>
            <a:r>
              <a:rPr lang="en-GB" sz="2400" i="1" dirty="0" err="1" smtClean="0"/>
              <a:t>tutti</a:t>
            </a:r>
            <a:r>
              <a:rPr lang="en-GB" sz="2400" i="1" dirty="0" smtClean="0"/>
              <a:t>, </a:t>
            </a:r>
            <a:r>
              <a:rPr lang="en-GB" sz="2400" i="1" dirty="0" err="1" smtClean="0"/>
              <a:t>una</a:t>
            </a:r>
            <a:r>
              <a:rPr lang="en-GB" sz="2400" i="1" dirty="0" smtClean="0"/>
              <a:t> </a:t>
            </a:r>
            <a:r>
              <a:rPr lang="en-GB" sz="2400" i="1" dirty="0" err="1" smtClean="0"/>
              <a:t>scuola</a:t>
            </a:r>
            <a:r>
              <a:rPr lang="en-GB" sz="2400" i="1" dirty="0" smtClean="0"/>
              <a:t> </a:t>
            </a:r>
            <a:r>
              <a:rPr lang="en-GB" sz="2400" i="1" dirty="0" err="1" smtClean="0"/>
              <a:t>europea</a:t>
            </a:r>
            <a:r>
              <a:rPr lang="en-GB" sz="2400" dirty="0" smtClean="0"/>
              <a:t>", students mobility.</a:t>
            </a:r>
          </a:p>
          <a:p>
            <a:r>
              <a:rPr lang="en-GB" sz="2400" dirty="0" smtClean="0"/>
              <a:t>Erasmus</a:t>
            </a:r>
            <a:r>
              <a:rPr lang="en-GB" sz="2400" dirty="0"/>
              <a:t>+ KA2 “</a:t>
            </a:r>
            <a:r>
              <a:rPr lang="en-GB" sz="2400" i="1" dirty="0"/>
              <a:t>Europa </a:t>
            </a:r>
            <a:r>
              <a:rPr lang="en-GB" sz="2400" i="1" dirty="0" err="1"/>
              <a:t>ti</a:t>
            </a:r>
            <a:r>
              <a:rPr lang="en-GB" sz="2400" i="1" dirty="0"/>
              <a:t> </a:t>
            </a:r>
            <a:r>
              <a:rPr lang="en-GB" sz="2400" i="1" dirty="0" err="1"/>
              <a:t>vedo</a:t>
            </a:r>
            <a:r>
              <a:rPr lang="en-GB" sz="2400" i="1" dirty="0"/>
              <a:t> </a:t>
            </a:r>
            <a:r>
              <a:rPr lang="en-GB" sz="2400" i="1" dirty="0" err="1"/>
              <a:t>ti</a:t>
            </a:r>
            <a:r>
              <a:rPr lang="en-GB" sz="2400" i="1" dirty="0"/>
              <a:t> vivo</a:t>
            </a:r>
            <a:r>
              <a:rPr lang="en-GB" sz="2400" dirty="0" smtClean="0"/>
              <a:t>”, teachers learning.</a:t>
            </a:r>
            <a:endParaRPr lang="en-GB" sz="2400" dirty="0"/>
          </a:p>
          <a:p>
            <a:r>
              <a:rPr lang="en-GB" sz="2400" dirty="0" smtClean="0"/>
              <a:t>Erasmus</a:t>
            </a:r>
            <a:r>
              <a:rPr lang="en-GB" sz="2400" dirty="0"/>
              <a:t>+ KA2 </a:t>
            </a:r>
            <a:r>
              <a:rPr lang="en-GB" sz="2400" dirty="0" smtClean="0"/>
              <a:t>"</a:t>
            </a:r>
            <a:r>
              <a:rPr lang="en-GB" sz="2400" i="1" dirty="0" err="1" smtClean="0"/>
              <a:t>Goerudio</a:t>
            </a:r>
            <a:r>
              <a:rPr lang="en-GB" sz="2400" dirty="0" smtClean="0"/>
              <a:t>", promotion of scientific knowledge at all level of education by implementing innovative strategies.</a:t>
            </a:r>
          </a:p>
          <a:p>
            <a:r>
              <a:rPr lang="en-GB" sz="2400" dirty="0" smtClean="0"/>
              <a:t>Erasmus+ KA “</a:t>
            </a:r>
            <a:r>
              <a:rPr lang="en-GB" sz="2400" i="1" dirty="0" smtClean="0"/>
              <a:t>Do Well Science</a:t>
            </a:r>
            <a:r>
              <a:rPr lang="en-GB" sz="2400" dirty="0" smtClean="0"/>
              <a:t>”, promotion of scientific knowledge by web portal and app, at high school level.</a:t>
            </a:r>
          </a:p>
          <a:p>
            <a:r>
              <a:rPr lang="en-GB" sz="2400" dirty="0" smtClean="0"/>
              <a:t>Erasmus+ KA2 “</a:t>
            </a:r>
            <a:r>
              <a:rPr lang="en-GB" sz="2400" i="1" dirty="0" err="1" smtClean="0"/>
              <a:t>SMiLD</a:t>
            </a:r>
            <a:r>
              <a:rPr lang="en-GB" sz="2400" dirty="0" smtClean="0"/>
              <a:t>”, Focus on Students with Mathematics Learning Disabilities.</a:t>
            </a:r>
          </a:p>
          <a:p>
            <a:r>
              <a:rPr lang="en-GB" sz="2400" i="1" dirty="0" smtClean="0"/>
              <a:t>NCSSM</a:t>
            </a:r>
            <a:r>
              <a:rPr lang="en-GB" sz="2400" dirty="0" smtClean="0"/>
              <a:t>: North Caroline School of Mathematics and Science to interchange the experiences and methodologies of science teaching.</a:t>
            </a:r>
          </a:p>
          <a:p>
            <a:endParaRPr lang="en-GB" sz="2400" dirty="0" smtClean="0"/>
          </a:p>
          <a:p>
            <a:endParaRPr lang="en-GB" sz="2400" dirty="0"/>
          </a:p>
        </p:txBody>
      </p:sp>
      <p:pic>
        <p:nvPicPr>
          <p:cNvPr id="4" name="Immagine 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504" y="116632"/>
            <a:ext cx="1222375" cy="12033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5293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effectLst>
                  <a:outerShdw blurRad="38100" dist="38100" dir="2700000" algn="tl">
                    <a:srgbClr val="000000">
                      <a:alpha val="43137"/>
                    </a:srgbClr>
                  </a:outerShdw>
                </a:effectLst>
              </a:rPr>
              <a:t>“Machiavelli”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and Do Well Science</a:t>
            </a:r>
            <a:endParaRPr lang="en-GB" dirty="0">
              <a:effectLst>
                <a:outerShdw blurRad="38100" dist="38100" dir="2700000" algn="tl">
                  <a:srgbClr val="000000">
                    <a:alpha val="43137"/>
                  </a:srgbClr>
                </a:outerShdw>
              </a:effectLst>
            </a:endParaRPr>
          </a:p>
        </p:txBody>
      </p:sp>
      <p:sp>
        <p:nvSpPr>
          <p:cNvPr id="3" name="Segnaposto contenuto 2"/>
          <p:cNvSpPr>
            <a:spLocks noGrp="1"/>
          </p:cNvSpPr>
          <p:nvPr>
            <p:ph idx="1"/>
          </p:nvPr>
        </p:nvSpPr>
        <p:spPr/>
        <p:txBody>
          <a:bodyPr>
            <a:normAutofit/>
          </a:bodyPr>
          <a:lstStyle/>
          <a:p>
            <a:r>
              <a:rPr lang="en-GB" sz="2400" dirty="0" smtClean="0"/>
              <a:t>The </a:t>
            </a:r>
            <a:r>
              <a:rPr lang="en-GB" sz="2400" dirty="0"/>
              <a:t>"Machiavelli" high school will be responsible for project management, organization, implementation of the </a:t>
            </a:r>
            <a:r>
              <a:rPr lang="en-GB" sz="2400" dirty="0" smtClean="0"/>
              <a:t>intellectual outputs, </a:t>
            </a:r>
            <a:r>
              <a:rPr lang="en-GB" sz="2400" dirty="0"/>
              <a:t>evaluation of quality issues and evaluation, dissemination and exploitation of </a:t>
            </a:r>
            <a:r>
              <a:rPr lang="en-GB" sz="2400" dirty="0" smtClean="0"/>
              <a:t>the IOs</a:t>
            </a:r>
            <a:r>
              <a:rPr lang="en-GB" sz="2400" dirty="0"/>
              <a:t>. </a:t>
            </a:r>
            <a:endParaRPr lang="en-GB" sz="2400" dirty="0" smtClean="0"/>
          </a:p>
          <a:p>
            <a:r>
              <a:rPr lang="en-GB" sz="2400" dirty="0" smtClean="0"/>
              <a:t>The </a:t>
            </a:r>
            <a:r>
              <a:rPr lang="en-GB" sz="2400" dirty="0"/>
              <a:t>ultimate goal is to help students permanently solve some of the classic difficulties encountered in mathematics, physics and sciences</a:t>
            </a:r>
            <a:r>
              <a:rPr lang="en-GB" sz="2400" dirty="0" smtClean="0"/>
              <a:t>.</a:t>
            </a:r>
          </a:p>
          <a:p>
            <a:endParaRPr lang="en-GB" sz="2400" dirty="0"/>
          </a:p>
        </p:txBody>
      </p:sp>
      <p:pic>
        <p:nvPicPr>
          <p:cNvPr id="4" name="Immagine 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504" y="116632"/>
            <a:ext cx="1222375" cy="12033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7170" name="Picture 2" descr="C:\Users\Massimo\Google Drive\Erasmus+ - DoWellScience\DWS Logo Final Version 03.t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77757" y="5157192"/>
            <a:ext cx="1872208" cy="18722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22979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smtClean="0">
                <a:effectLst>
                  <a:outerShdw blurRad="38100" dist="38100" dir="2700000" algn="tl">
                    <a:srgbClr val="000000">
                      <a:alpha val="43137"/>
                    </a:srgbClr>
                  </a:outerShdw>
                </a:effectLst>
              </a:rPr>
              <a:t/>
            </a:r>
            <a:br>
              <a:rPr lang="en-GB" b="1" dirty="0" smtClean="0">
                <a:effectLst>
                  <a:outerShdw blurRad="38100" dist="38100" dir="2700000" algn="tl">
                    <a:srgbClr val="000000">
                      <a:alpha val="43137"/>
                    </a:srgbClr>
                  </a:outerShdw>
                </a:effectLst>
              </a:rPr>
            </a:br>
            <a:r>
              <a:rPr lang="en-GB" b="1" dirty="0" err="1" smtClean="0">
                <a:effectLst>
                  <a:outerShdw blurRad="38100" dist="38100" dir="2700000" algn="tl">
                    <a:srgbClr val="000000">
                      <a:alpha val="43137"/>
                    </a:srgbClr>
                  </a:outerShdw>
                </a:effectLst>
              </a:rPr>
              <a:t>Liceo</a:t>
            </a:r>
            <a:r>
              <a:rPr lang="en-GB" b="1" dirty="0" smtClean="0">
                <a:effectLst>
                  <a:outerShdw blurRad="38100" dist="38100" dir="2700000" algn="tl">
                    <a:srgbClr val="000000">
                      <a:alpha val="43137"/>
                    </a:srgbClr>
                  </a:outerShdw>
                </a:effectLst>
              </a:rPr>
              <a:t/>
            </a:r>
            <a:br>
              <a:rPr lang="en-GB" b="1" dirty="0" smtClean="0">
                <a:effectLst>
                  <a:outerShdw blurRad="38100" dist="38100" dir="2700000" algn="tl">
                    <a:srgbClr val="000000">
                      <a:alpha val="43137"/>
                    </a:srgbClr>
                  </a:outerShdw>
                </a:effectLst>
              </a:rPr>
            </a:br>
            <a:r>
              <a:rPr lang="en-GB" b="1" dirty="0" smtClean="0">
                <a:effectLst>
                  <a:outerShdw blurRad="38100" dist="38100" dir="2700000" algn="tl">
                    <a:srgbClr val="000000">
                      <a:alpha val="43137"/>
                    </a:srgbClr>
                  </a:outerShdw>
                </a:effectLst>
              </a:rPr>
              <a:t>«N. Machiavelli» </a:t>
            </a:r>
            <a:r>
              <a:rPr lang="en-GB" dirty="0" smtClean="0">
                <a:effectLst>
                  <a:outerShdw blurRad="38100" dist="38100" dir="2700000" algn="tl">
                    <a:srgbClr val="000000">
                      <a:alpha val="43137"/>
                    </a:srgbClr>
                  </a:outerShdw>
                </a:effectLst>
              </a:rPr>
              <a:t/>
            </a:r>
            <a:br>
              <a:rPr lang="en-GB" dirty="0" smtClean="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Segnaposto contenuto 2"/>
          <p:cNvSpPr>
            <a:spLocks noGrp="1"/>
          </p:cNvSpPr>
          <p:nvPr>
            <p:ph idx="1"/>
          </p:nvPr>
        </p:nvSpPr>
        <p:spPr>
          <a:xfrm>
            <a:off x="5436096" y="5301208"/>
            <a:ext cx="3707904" cy="908720"/>
          </a:xfrm>
        </p:spPr>
        <p:txBody>
          <a:bodyPr>
            <a:noAutofit/>
          </a:bodyPr>
          <a:lstStyle/>
          <a:p>
            <a:pPr algn="r">
              <a:buNone/>
            </a:pPr>
            <a:r>
              <a:rPr lang="en-GB" sz="2800" dirty="0" smtClean="0"/>
              <a:t>Massimo Amato</a:t>
            </a:r>
          </a:p>
        </p:txBody>
      </p:sp>
      <p:pic>
        <p:nvPicPr>
          <p:cNvPr id="4" name="Immagine 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504" y="116632"/>
            <a:ext cx="1222375" cy="12033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6" name="Segnaposto contenuto 2"/>
          <p:cNvSpPr txBox="1">
            <a:spLocks/>
          </p:cNvSpPr>
          <p:nvPr/>
        </p:nvSpPr>
        <p:spPr>
          <a:xfrm>
            <a:off x="609600" y="1752601"/>
            <a:ext cx="8229600" cy="2116832"/>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kumimoji="0" lang="en-GB" sz="44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GB" sz="44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Thank you for the attention</a:t>
            </a:r>
            <a:endParaRPr kumimoji="0" lang="en-GB" sz="4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Segnaposto contenuto 2"/>
          <p:cNvSpPr txBox="1">
            <a:spLocks/>
          </p:cNvSpPr>
          <p:nvPr/>
        </p:nvSpPr>
        <p:spPr>
          <a:xfrm>
            <a:off x="0" y="4797152"/>
            <a:ext cx="3707904" cy="908720"/>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Florence,</a:t>
            </a:r>
            <a:r>
              <a:rPr kumimoji="0" lang="en-GB" sz="2800" b="0" i="0" u="none" strike="noStrike" kern="1200" cap="none" spc="0" normalizeH="0" noProof="0" dirty="0" smtClean="0">
                <a:ln>
                  <a:noFill/>
                </a:ln>
                <a:solidFill>
                  <a:schemeClr val="tx1"/>
                </a:solidFill>
                <a:effectLst/>
                <a:uLnTx/>
                <a:uFillTx/>
                <a:latin typeface="+mn-lt"/>
                <a:ea typeface="+mn-ea"/>
                <a:cs typeface="+mn-cs"/>
              </a:rPr>
              <a:t> 28 </a:t>
            </a:r>
            <a:r>
              <a:rPr kumimoji="0" lang="en-GB" sz="2800" b="0" i="0" u="none" strike="noStrike" kern="1200" cap="none" spc="0" normalizeH="0" noProof="0" dirty="0" err="1" smtClean="0">
                <a:ln>
                  <a:noFill/>
                </a:ln>
                <a:solidFill>
                  <a:schemeClr val="tx1"/>
                </a:solidFill>
                <a:effectLst/>
                <a:uLnTx/>
                <a:uFillTx/>
                <a:latin typeface="+mn-lt"/>
                <a:ea typeface="+mn-ea"/>
                <a:cs typeface="+mn-cs"/>
              </a:rPr>
              <a:t>nov</a:t>
            </a:r>
            <a:r>
              <a:rPr kumimoji="0" lang="en-GB" sz="2800" b="0" i="0" u="none" strike="noStrike" kern="1200" cap="none" spc="0" normalizeH="0" noProof="0" dirty="0" smtClean="0">
                <a:ln>
                  <a:noFill/>
                </a:ln>
                <a:solidFill>
                  <a:schemeClr val="tx1"/>
                </a:solidFill>
                <a:effectLst/>
                <a:uLnTx/>
                <a:uFillTx/>
                <a:latin typeface="+mn-lt"/>
                <a:ea typeface="+mn-ea"/>
                <a:cs typeface="+mn-cs"/>
              </a:rPr>
              <a:t> 2018</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422979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err="1" smtClean="0">
                <a:effectLst>
                  <a:outerShdw blurRad="38100" dist="38100" dir="2700000" algn="tl">
                    <a:srgbClr val="000000">
                      <a:alpha val="43137"/>
                    </a:srgbClr>
                  </a:outerShdw>
                </a:effectLst>
              </a:rPr>
              <a:t>Two</a:t>
            </a:r>
            <a:r>
              <a:rPr lang="it-IT" dirty="0" smtClean="0">
                <a:effectLst>
                  <a:outerShdw blurRad="38100" dist="38100" dir="2700000" algn="tl">
                    <a:srgbClr val="000000">
                      <a:alpha val="43137"/>
                    </a:srgbClr>
                  </a:outerShdw>
                </a:effectLst>
              </a:rPr>
              <a:t> </a:t>
            </a:r>
            <a:r>
              <a:rPr lang="en-GB" dirty="0" smtClean="0">
                <a:effectLst>
                  <a:outerShdw blurRad="38100" dist="38100" dir="2700000" algn="tl">
                    <a:srgbClr val="000000">
                      <a:alpha val="43137"/>
                    </a:srgbClr>
                  </a:outerShdw>
                </a:effectLst>
              </a:rPr>
              <a:t>locations</a:t>
            </a:r>
            <a:endParaRPr lang="en-GB" dirty="0">
              <a:effectLst>
                <a:outerShdw blurRad="38100" dist="38100" dir="2700000" algn="tl">
                  <a:srgbClr val="000000">
                    <a:alpha val="43137"/>
                  </a:srgbClr>
                </a:outerShdw>
              </a:effectLst>
            </a:endParaRPr>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484784"/>
            <a:ext cx="9150073" cy="48975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Immagine 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504" y="116632"/>
            <a:ext cx="1222375" cy="12033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5" name="Rettangolo 4"/>
          <p:cNvSpPr/>
          <p:nvPr/>
        </p:nvSpPr>
        <p:spPr>
          <a:xfrm>
            <a:off x="6047656" y="2060848"/>
            <a:ext cx="3096344" cy="1384995"/>
          </a:xfrm>
          <a:prstGeom prst="rect">
            <a:avLst/>
          </a:prstGeom>
        </p:spPr>
        <p:txBody>
          <a:bodyPr wrap="square">
            <a:spAutoFit/>
          </a:bodyPr>
          <a:lstStyle/>
          <a:p>
            <a:pPr algn="r"/>
            <a:r>
              <a:rPr lang="it-IT" sz="2800" b="1" dirty="0" smtClean="0"/>
              <a:t>65 </a:t>
            </a:r>
            <a:r>
              <a:rPr lang="it-IT" sz="2800" b="1" dirty="0" err="1" smtClean="0"/>
              <a:t>classes</a:t>
            </a:r>
            <a:endParaRPr lang="it-IT" sz="2800" b="1" dirty="0" smtClean="0"/>
          </a:p>
          <a:p>
            <a:pPr algn="r"/>
            <a:r>
              <a:rPr lang="it-IT" sz="2800" b="1" dirty="0" smtClean="0"/>
              <a:t>1600 </a:t>
            </a:r>
            <a:r>
              <a:rPr lang="it-IT" sz="2800" b="1" dirty="0" err="1" smtClean="0"/>
              <a:t>students</a:t>
            </a:r>
            <a:endParaRPr lang="it-IT" sz="2800" b="1" dirty="0" smtClean="0"/>
          </a:p>
          <a:p>
            <a:pPr algn="r"/>
            <a:r>
              <a:rPr lang="it-IT" sz="2800" b="1" dirty="0" smtClean="0"/>
              <a:t>165 </a:t>
            </a:r>
            <a:r>
              <a:rPr lang="it-IT" sz="2800" b="1" dirty="0" err="1" smtClean="0"/>
              <a:t>teachers</a:t>
            </a:r>
            <a:endParaRPr lang="it-IT" sz="2800" b="1" dirty="0" smtClean="0"/>
          </a:p>
        </p:txBody>
      </p:sp>
      <p:pic>
        <p:nvPicPr>
          <p:cNvPr id="12290" name="Picture 2" descr="http://www.liceomachiavelli-firenze.edu.it/com/file/storia/CTB.1984.1_arno-puente-santa-trinita-downloaded.jpg"/>
          <p:cNvPicPr>
            <a:picLocks noChangeAspect="1" noChangeArrowheads="1"/>
          </p:cNvPicPr>
          <p:nvPr/>
        </p:nvPicPr>
        <p:blipFill>
          <a:blip r:embed="rId4" cstate="print"/>
          <a:srcRect/>
          <a:stretch>
            <a:fillRect/>
          </a:stretch>
        </p:blipFill>
        <p:spPr bwMode="auto">
          <a:xfrm>
            <a:off x="6164552" y="4414343"/>
            <a:ext cx="2987824" cy="1966985"/>
          </a:xfrm>
          <a:prstGeom prst="rect">
            <a:avLst/>
          </a:prstGeom>
          <a:noFill/>
        </p:spPr>
      </p:pic>
    </p:spTree>
    <p:extLst>
      <p:ext uri="{BB962C8B-B14F-4D97-AF65-F5344CB8AC3E}">
        <p14:creationId xmlns:p14="http://schemas.microsoft.com/office/powerpoint/2010/main" xmlns="" val="267156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effectLst>
                  <a:outerShdw blurRad="38100" dist="38100" dir="2700000" algn="tl">
                    <a:srgbClr val="000000">
                      <a:alpha val="43137"/>
                    </a:srgbClr>
                  </a:outerShdw>
                </a:effectLst>
              </a:rPr>
              <a:t>Paths </a:t>
            </a:r>
            <a:r>
              <a:rPr lang="en-US" dirty="0">
                <a:effectLst>
                  <a:outerShdw blurRad="38100" dist="38100" dir="2700000" algn="tl">
                    <a:srgbClr val="000000">
                      <a:alpha val="43137"/>
                    </a:srgbClr>
                  </a:outerShdw>
                </a:effectLst>
              </a:rPr>
              <a:t>of </a:t>
            </a:r>
            <a:r>
              <a:rPr lang="en-US" dirty="0" smtClean="0">
                <a:effectLst>
                  <a:outerShdw blurRad="38100" dist="38100" dir="2700000" algn="tl">
                    <a:srgbClr val="000000">
                      <a:alpha val="43137"/>
                    </a:srgbClr>
                  </a:outerShdw>
                </a:effectLst>
              </a:rPr>
              <a:t>Study</a:t>
            </a:r>
            <a:endParaRPr lang="en-GB" dirty="0">
              <a:effectLst>
                <a:outerShdw blurRad="38100" dist="38100" dir="2700000" algn="tl">
                  <a:srgbClr val="000000">
                    <a:alpha val="43137"/>
                  </a:srgbClr>
                </a:outerShdw>
              </a:effectLst>
            </a:endParaRPr>
          </a:p>
        </p:txBody>
      </p:sp>
      <p:sp>
        <p:nvSpPr>
          <p:cNvPr id="3" name="Segnaposto contenuto 2"/>
          <p:cNvSpPr>
            <a:spLocks noGrp="1"/>
          </p:cNvSpPr>
          <p:nvPr>
            <p:ph idx="1"/>
          </p:nvPr>
        </p:nvSpPr>
        <p:spPr/>
        <p:txBody>
          <a:bodyPr>
            <a:normAutofit/>
          </a:bodyPr>
          <a:lstStyle/>
          <a:p>
            <a:r>
              <a:rPr lang="en-US" dirty="0"/>
              <a:t>Classical Lyceum</a:t>
            </a:r>
            <a:endParaRPr lang="en-GB" dirty="0"/>
          </a:p>
          <a:p>
            <a:r>
              <a:rPr lang="en-US" dirty="0" smtClean="0"/>
              <a:t>Human </a:t>
            </a:r>
            <a:r>
              <a:rPr lang="en-US" dirty="0"/>
              <a:t>Sciences Lyceum</a:t>
            </a:r>
            <a:endParaRPr lang="en-GB" dirty="0"/>
          </a:p>
          <a:p>
            <a:r>
              <a:rPr lang="en-US" dirty="0" smtClean="0"/>
              <a:t>Social </a:t>
            </a:r>
            <a:r>
              <a:rPr lang="en-US" dirty="0"/>
              <a:t>Economics </a:t>
            </a:r>
            <a:r>
              <a:rPr lang="en-US" dirty="0" smtClean="0"/>
              <a:t>Lyceum</a:t>
            </a:r>
            <a:endParaRPr lang="en-GB" dirty="0"/>
          </a:p>
          <a:p>
            <a:r>
              <a:rPr lang="en-US" dirty="0" smtClean="0"/>
              <a:t>Scientific </a:t>
            </a:r>
            <a:r>
              <a:rPr lang="en-US" dirty="0" smtClean="0"/>
              <a:t>International Lyceum</a:t>
            </a:r>
            <a:endParaRPr lang="en-US" dirty="0" smtClean="0"/>
          </a:p>
          <a:p>
            <a:r>
              <a:rPr lang="en-US" dirty="0" smtClean="0"/>
              <a:t>Foreign </a:t>
            </a:r>
            <a:r>
              <a:rPr lang="en-US" dirty="0"/>
              <a:t>Languages International Lyceum</a:t>
            </a:r>
            <a:endParaRPr lang="en-GB" dirty="0"/>
          </a:p>
        </p:txBody>
      </p:sp>
      <p:pic>
        <p:nvPicPr>
          <p:cNvPr id="5" name="Immagine 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504" y="116632"/>
            <a:ext cx="1222375" cy="12033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16579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effectLst>
                  <a:outerShdw blurRad="38100" dist="38100" dir="2700000" algn="tl">
                    <a:srgbClr val="000000">
                      <a:alpha val="43137"/>
                    </a:srgbClr>
                  </a:outerShdw>
                </a:effectLst>
              </a:rPr>
              <a:t>Classical</a:t>
            </a:r>
            <a:r>
              <a:rPr lang="it-IT" dirty="0" smtClean="0">
                <a:effectLst>
                  <a:outerShdw blurRad="38100" dist="38100" dir="2700000" algn="tl">
                    <a:srgbClr val="000000">
                      <a:alpha val="43137"/>
                    </a:srgbClr>
                  </a:outerShdw>
                </a:effectLst>
              </a:rPr>
              <a:t> Lyceum</a:t>
            </a:r>
            <a:endParaRPr lang="en-GB" dirty="0">
              <a:effectLst>
                <a:outerShdw blurRad="38100" dist="38100" dir="2700000" algn="tl">
                  <a:srgbClr val="000000">
                    <a:alpha val="43137"/>
                  </a:srgbClr>
                </a:outerShdw>
              </a:effectLst>
            </a:endParaRPr>
          </a:p>
        </p:txBody>
      </p:sp>
      <p:sp>
        <p:nvSpPr>
          <p:cNvPr id="3" name="Segnaposto contenuto 2"/>
          <p:cNvSpPr>
            <a:spLocks noGrp="1"/>
          </p:cNvSpPr>
          <p:nvPr>
            <p:ph idx="1"/>
          </p:nvPr>
        </p:nvSpPr>
        <p:spPr/>
        <p:txBody>
          <a:bodyPr>
            <a:noAutofit/>
          </a:bodyPr>
          <a:lstStyle/>
          <a:p>
            <a:pPr marL="0" indent="0">
              <a:buNone/>
            </a:pPr>
            <a:r>
              <a:rPr lang="en-GB" sz="2400" dirty="0" smtClean="0"/>
              <a:t>The Classical Lyceum, </a:t>
            </a:r>
            <a:r>
              <a:rPr lang="en-GB" sz="2400" dirty="0"/>
              <a:t>open to innovative methodological approaches, combines </a:t>
            </a:r>
            <a:r>
              <a:rPr lang="en-GB" sz="2400" dirty="0" smtClean="0"/>
              <a:t>the rigor </a:t>
            </a:r>
            <a:r>
              <a:rPr lang="en-GB" sz="2400" dirty="0"/>
              <a:t>of the philological method, typical of the classical disciplines, with the vivacity of cultural interests.</a:t>
            </a:r>
            <a:br>
              <a:rPr lang="en-GB" sz="2400" dirty="0"/>
            </a:br>
            <a:r>
              <a:rPr lang="en-GB" sz="2400" dirty="0"/>
              <a:t>Numerous integrative </a:t>
            </a:r>
            <a:r>
              <a:rPr lang="en-GB" sz="2400" dirty="0" smtClean="0"/>
              <a:t>activities aimed </a:t>
            </a:r>
            <a:r>
              <a:rPr lang="en-GB" sz="2400" dirty="0"/>
              <a:t>at underlining the unity of knowledge in the perspective of a comprehensive and complete student education</a:t>
            </a:r>
            <a:r>
              <a:rPr lang="en-GB" sz="2400" dirty="0" smtClean="0"/>
              <a:t>.</a:t>
            </a:r>
          </a:p>
          <a:p>
            <a:r>
              <a:rPr lang="en-GB" sz="2400" dirty="0" smtClean="0"/>
              <a:t>Classical </a:t>
            </a:r>
            <a:r>
              <a:rPr lang="en-GB" sz="2400" dirty="0" err="1"/>
              <a:t>Theater</a:t>
            </a:r>
            <a:r>
              <a:rPr lang="en-GB" sz="2400" dirty="0"/>
              <a:t> </a:t>
            </a:r>
            <a:r>
              <a:rPr lang="en-GB" sz="2400" dirty="0" smtClean="0"/>
              <a:t>Laboratory</a:t>
            </a:r>
          </a:p>
          <a:p>
            <a:r>
              <a:rPr lang="en-GB" sz="2400" dirty="0" smtClean="0"/>
              <a:t>Art </a:t>
            </a:r>
            <a:r>
              <a:rPr lang="en-GB" sz="2400" dirty="0"/>
              <a:t>History </a:t>
            </a:r>
            <a:r>
              <a:rPr lang="en-GB" sz="2400" dirty="0" smtClean="0"/>
              <a:t>project, in Palazzo “</a:t>
            </a:r>
            <a:r>
              <a:rPr lang="en-GB" sz="2400" dirty="0" err="1" smtClean="0"/>
              <a:t>RinuccinI</a:t>
            </a:r>
            <a:r>
              <a:rPr lang="en-GB" sz="2400" dirty="0" smtClean="0"/>
              <a:t>”</a:t>
            </a:r>
          </a:p>
          <a:p>
            <a:r>
              <a:rPr lang="en-GB" sz="2400" dirty="0" smtClean="0"/>
              <a:t>HERMES</a:t>
            </a:r>
            <a:r>
              <a:rPr lang="en-GB" sz="2400" dirty="0"/>
              <a:t>, the </a:t>
            </a:r>
            <a:r>
              <a:rPr lang="en-GB" sz="2400" dirty="0" smtClean="0"/>
              <a:t>Lyceum magazine</a:t>
            </a:r>
          </a:p>
          <a:p>
            <a:r>
              <a:rPr lang="en-GB" sz="2400" dirty="0"/>
              <a:t>M</a:t>
            </a:r>
            <a:r>
              <a:rPr lang="en-GB" sz="2400" dirty="0" smtClean="0"/>
              <a:t>usical project</a:t>
            </a:r>
          </a:p>
          <a:p>
            <a:r>
              <a:rPr lang="en-GB" sz="2400" dirty="0" smtClean="0"/>
              <a:t>Project </a:t>
            </a:r>
            <a:r>
              <a:rPr lang="en-GB" sz="2400" dirty="0"/>
              <a:t>of Classical Law and </a:t>
            </a:r>
            <a:r>
              <a:rPr lang="en-GB" sz="2400" dirty="0" smtClean="0"/>
              <a:t>Economics</a:t>
            </a:r>
          </a:p>
          <a:p>
            <a:r>
              <a:rPr lang="en-GB" sz="2400" dirty="0" smtClean="0"/>
              <a:t>Teaching </a:t>
            </a:r>
            <a:r>
              <a:rPr lang="en-GB" sz="2400" dirty="0"/>
              <a:t>with CLIL methodology: History of art in English</a:t>
            </a:r>
          </a:p>
        </p:txBody>
      </p:sp>
      <p:pic>
        <p:nvPicPr>
          <p:cNvPr id="4" name="Immagine 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504" y="116632"/>
            <a:ext cx="1222375" cy="12033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346080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smtClean="0">
                <a:effectLst>
                  <a:outerShdw blurRad="38100" dist="38100" dir="2700000" algn="tl">
                    <a:srgbClr val="000000">
                      <a:alpha val="43137"/>
                    </a:srgbClr>
                  </a:outerShdw>
                </a:effectLst>
              </a:rPr>
              <a:t>Human </a:t>
            </a:r>
            <a:r>
              <a:rPr lang="it-IT" dirty="0" err="1" smtClean="0">
                <a:effectLst>
                  <a:outerShdw blurRad="38100" dist="38100" dir="2700000" algn="tl">
                    <a:srgbClr val="000000">
                      <a:alpha val="43137"/>
                    </a:srgbClr>
                  </a:outerShdw>
                </a:effectLst>
              </a:rPr>
              <a:t>Sciences</a:t>
            </a:r>
            <a:r>
              <a:rPr lang="it-IT" dirty="0" smtClean="0">
                <a:effectLst>
                  <a:outerShdw blurRad="38100" dist="38100" dir="2700000" algn="tl">
                    <a:srgbClr val="000000">
                      <a:alpha val="43137"/>
                    </a:srgbClr>
                  </a:outerShdw>
                </a:effectLst>
              </a:rPr>
              <a:t> Lyceum</a:t>
            </a:r>
            <a:endParaRPr lang="en-GB" dirty="0">
              <a:effectLst>
                <a:outerShdw blurRad="38100" dist="38100" dir="2700000" algn="tl">
                  <a:srgbClr val="000000">
                    <a:alpha val="43137"/>
                  </a:srgbClr>
                </a:outerShdw>
              </a:effectLst>
            </a:endParaRPr>
          </a:p>
        </p:txBody>
      </p:sp>
      <p:sp>
        <p:nvSpPr>
          <p:cNvPr id="3" name="Segnaposto contenuto 2"/>
          <p:cNvSpPr>
            <a:spLocks noGrp="1"/>
          </p:cNvSpPr>
          <p:nvPr>
            <p:ph idx="1"/>
          </p:nvPr>
        </p:nvSpPr>
        <p:spPr/>
        <p:txBody>
          <a:bodyPr>
            <a:noAutofit/>
          </a:bodyPr>
          <a:lstStyle/>
          <a:p>
            <a:pPr marL="0" indent="0">
              <a:buNone/>
            </a:pPr>
            <a:r>
              <a:rPr lang="en-GB" sz="2400" dirty="0" smtClean="0"/>
              <a:t>The </a:t>
            </a:r>
            <a:r>
              <a:rPr lang="en-GB" sz="2400" dirty="0"/>
              <a:t>Lyceum of Human Sciences deepens the high school culture from the point of view of the knowledge of the phenomena connected to the construction of personal identity and of human and social relations. </a:t>
            </a:r>
            <a:endParaRPr lang="en-GB" sz="2400" dirty="0" smtClean="0"/>
          </a:p>
          <a:p>
            <a:pPr marL="0" indent="0">
              <a:buNone/>
            </a:pPr>
            <a:r>
              <a:rPr lang="en-GB" sz="2400" dirty="0" smtClean="0"/>
              <a:t>It proposes:</a:t>
            </a:r>
          </a:p>
          <a:p>
            <a:r>
              <a:rPr lang="en-GB" sz="2400" dirty="0" smtClean="0"/>
              <a:t>a </a:t>
            </a:r>
            <a:r>
              <a:rPr lang="en-GB" sz="2400" dirty="0"/>
              <a:t>considerable number of hours for </a:t>
            </a:r>
            <a:r>
              <a:rPr lang="en-GB" sz="2400" dirty="0" smtClean="0"/>
              <a:t>teaching human sciences and similar discipline;</a:t>
            </a:r>
          </a:p>
          <a:p>
            <a:r>
              <a:rPr lang="en-GB" sz="2400" dirty="0"/>
              <a:t>study of the Right to biennium; </a:t>
            </a:r>
          </a:p>
          <a:p>
            <a:r>
              <a:rPr lang="en-GB" sz="2400" dirty="0"/>
              <a:t>study of a foreign language (English) for the entire five-year period; </a:t>
            </a:r>
          </a:p>
          <a:p>
            <a:r>
              <a:rPr lang="en-GB" sz="2400" dirty="0"/>
              <a:t>study of the History of Art in the three-year period. </a:t>
            </a:r>
            <a:endParaRPr lang="en-GB" sz="2400" dirty="0" smtClean="0"/>
          </a:p>
          <a:p>
            <a:pPr marL="0" indent="0">
              <a:buNone/>
            </a:pPr>
            <a:r>
              <a:rPr lang="en-GB" sz="2400" dirty="0" smtClean="0"/>
              <a:t>The </a:t>
            </a:r>
            <a:r>
              <a:rPr lang="en-GB" sz="2400" dirty="0"/>
              <a:t>mathematical-scientific axis is well represented, with the teaching of Mathematics, Physics and Natural Sciences</a:t>
            </a:r>
            <a:r>
              <a:rPr lang="it-IT" sz="2400" dirty="0" smtClean="0"/>
              <a:t/>
            </a:r>
            <a:br>
              <a:rPr lang="it-IT" sz="2400" dirty="0" smtClean="0"/>
            </a:br>
            <a:endParaRPr lang="en-GB" sz="2400" dirty="0"/>
          </a:p>
        </p:txBody>
      </p:sp>
      <p:pic>
        <p:nvPicPr>
          <p:cNvPr id="4" name="Immagine 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504" y="116632"/>
            <a:ext cx="1222375" cy="12033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648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smtClean="0">
                <a:effectLst>
                  <a:outerShdw blurRad="38100" dist="38100" dir="2700000" algn="tl">
                    <a:srgbClr val="000000">
                      <a:alpha val="43137"/>
                    </a:srgbClr>
                  </a:outerShdw>
                </a:effectLst>
              </a:rPr>
              <a:t>Social </a:t>
            </a:r>
            <a:r>
              <a:rPr lang="it-IT" dirty="0" err="1" smtClean="0">
                <a:effectLst>
                  <a:outerShdw blurRad="38100" dist="38100" dir="2700000" algn="tl">
                    <a:srgbClr val="000000">
                      <a:alpha val="43137"/>
                    </a:srgbClr>
                  </a:outerShdw>
                </a:effectLst>
              </a:rPr>
              <a:t>Economic</a:t>
            </a:r>
            <a:r>
              <a:rPr lang="it-IT" dirty="0" smtClean="0">
                <a:effectLst>
                  <a:outerShdw blurRad="38100" dist="38100" dir="2700000" algn="tl">
                    <a:srgbClr val="000000">
                      <a:alpha val="43137"/>
                    </a:srgbClr>
                  </a:outerShdw>
                </a:effectLst>
              </a:rPr>
              <a:t> Lyceum</a:t>
            </a:r>
            <a:endParaRPr lang="en-GB" dirty="0">
              <a:effectLst>
                <a:outerShdw blurRad="38100" dist="38100" dir="2700000" algn="tl">
                  <a:srgbClr val="000000">
                    <a:alpha val="43137"/>
                  </a:srgbClr>
                </a:outerShdw>
              </a:effectLst>
            </a:endParaRPr>
          </a:p>
        </p:txBody>
      </p:sp>
      <p:sp>
        <p:nvSpPr>
          <p:cNvPr id="3" name="Segnaposto contenuto 2"/>
          <p:cNvSpPr>
            <a:spLocks noGrp="1"/>
          </p:cNvSpPr>
          <p:nvPr>
            <p:ph idx="1"/>
          </p:nvPr>
        </p:nvSpPr>
        <p:spPr/>
        <p:txBody>
          <a:bodyPr>
            <a:noAutofit/>
          </a:bodyPr>
          <a:lstStyle/>
          <a:p>
            <a:pPr marL="0" indent="0">
              <a:buNone/>
            </a:pPr>
            <a:r>
              <a:rPr lang="en-GB" sz="2400" dirty="0" smtClean="0"/>
              <a:t>The Social Economic Lyceum </a:t>
            </a:r>
            <a:r>
              <a:rPr lang="en-GB" sz="2400" dirty="0"/>
              <a:t>provides students with advanced skills in the studies related to the human, juridical, economic and social sciences, useful for understanding the dynamics of economic and social reality with particular reference to the world of work and business</a:t>
            </a:r>
            <a:r>
              <a:rPr lang="en-GB" sz="2400" dirty="0" smtClean="0"/>
              <a:t>.</a:t>
            </a:r>
          </a:p>
          <a:p>
            <a:pPr marL="0" indent="0">
              <a:buNone/>
            </a:pPr>
            <a:r>
              <a:rPr lang="en-GB" sz="2400" dirty="0" smtClean="0"/>
              <a:t>This lyceum </a:t>
            </a:r>
            <a:r>
              <a:rPr lang="en-GB" sz="2400" dirty="0"/>
              <a:t>is characterized by an innovative system that includes</a:t>
            </a:r>
            <a:r>
              <a:rPr lang="en-GB" sz="2400" dirty="0" smtClean="0"/>
              <a:t>:</a:t>
            </a:r>
          </a:p>
          <a:p>
            <a:r>
              <a:rPr lang="en-GB" sz="2400" dirty="0" smtClean="0"/>
              <a:t>the </a:t>
            </a:r>
            <a:r>
              <a:rPr lang="en-GB" sz="2400" dirty="0"/>
              <a:t>teaching of human sciences in close connection with law and economics</a:t>
            </a:r>
            <a:r>
              <a:rPr lang="en-GB" sz="2400" dirty="0" smtClean="0"/>
              <a:t>;</a:t>
            </a:r>
          </a:p>
          <a:p>
            <a:r>
              <a:rPr lang="en-GB" sz="2400" dirty="0" smtClean="0"/>
              <a:t>the </a:t>
            </a:r>
            <a:r>
              <a:rPr lang="en-GB" sz="2400" dirty="0"/>
              <a:t>teaching of mathematics as a fundamental tool for the measurement of phenomena; </a:t>
            </a:r>
            <a:endParaRPr lang="en-GB" sz="2400" dirty="0" smtClean="0"/>
          </a:p>
          <a:p>
            <a:r>
              <a:rPr lang="en-GB" sz="2400" dirty="0" smtClean="0"/>
              <a:t>the </a:t>
            </a:r>
            <a:r>
              <a:rPr lang="en-GB" sz="2400" dirty="0"/>
              <a:t>teaching of two foreign languages (English and French) for the </a:t>
            </a:r>
            <a:r>
              <a:rPr lang="en-GB" sz="2400" dirty="0" smtClean="0"/>
              <a:t>entire </a:t>
            </a:r>
            <a:r>
              <a:rPr lang="en-GB" sz="2400" dirty="0"/>
              <a:t>five-year period.</a:t>
            </a:r>
            <a:r>
              <a:rPr lang="it-IT" sz="2400" dirty="0" smtClean="0"/>
              <a:t/>
            </a:r>
            <a:br>
              <a:rPr lang="it-IT" sz="2400" dirty="0" smtClean="0"/>
            </a:br>
            <a:endParaRPr lang="en-GB" sz="2400" dirty="0"/>
          </a:p>
        </p:txBody>
      </p:sp>
      <p:pic>
        <p:nvPicPr>
          <p:cNvPr id="4" name="Immagine 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504" y="116632"/>
            <a:ext cx="1222375" cy="12033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8659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effectLst>
                  <a:outerShdw blurRad="38100" dist="38100" dir="2700000" algn="tl">
                    <a:srgbClr val="000000">
                      <a:alpha val="43137"/>
                    </a:srgbClr>
                  </a:outerShdw>
                </a:effectLst>
              </a:rPr>
              <a:t>International Lyceum</a:t>
            </a:r>
            <a:endParaRPr lang="en-GB" dirty="0">
              <a:effectLst>
                <a:outerShdw blurRad="38100" dist="38100" dir="2700000" algn="tl">
                  <a:srgbClr val="000000">
                    <a:alpha val="43137"/>
                  </a:srgbClr>
                </a:outerShdw>
              </a:effectLst>
            </a:endParaRPr>
          </a:p>
        </p:txBody>
      </p:sp>
      <p:sp>
        <p:nvSpPr>
          <p:cNvPr id="3" name="Segnaposto contenuto 2"/>
          <p:cNvSpPr>
            <a:spLocks noGrp="1"/>
          </p:cNvSpPr>
          <p:nvPr>
            <p:ph idx="1"/>
          </p:nvPr>
        </p:nvSpPr>
        <p:spPr/>
        <p:txBody>
          <a:bodyPr>
            <a:normAutofit/>
          </a:bodyPr>
          <a:lstStyle/>
          <a:p>
            <a:pPr marL="0" indent="0">
              <a:buNone/>
            </a:pPr>
            <a:r>
              <a:rPr lang="en-GB" sz="2400" dirty="0" smtClean="0"/>
              <a:t>The International Lyceum </a:t>
            </a:r>
            <a:r>
              <a:rPr lang="en-GB" sz="2400" dirty="0"/>
              <a:t>was established in 1989 on the basis </a:t>
            </a:r>
            <a:r>
              <a:rPr lang="en-GB" sz="2400" dirty="0" smtClean="0"/>
              <a:t>of the bilateral </a:t>
            </a:r>
            <a:r>
              <a:rPr lang="en-GB" sz="2400" dirty="0"/>
              <a:t>agreements between Italy and France</a:t>
            </a:r>
            <a:r>
              <a:rPr lang="en-GB" sz="2400" dirty="0" smtClean="0"/>
              <a:t>.</a:t>
            </a:r>
          </a:p>
          <a:p>
            <a:pPr marL="0" indent="0">
              <a:buNone/>
            </a:pPr>
            <a:r>
              <a:rPr lang="en-GB" sz="2400" dirty="0" smtClean="0"/>
              <a:t>Since 2011</a:t>
            </a:r>
            <a:r>
              <a:rPr lang="en-GB" sz="2400" dirty="0"/>
              <a:t>, all the final classes of the International </a:t>
            </a:r>
            <a:r>
              <a:rPr lang="en-GB" sz="2400" dirty="0" smtClean="0"/>
              <a:t>Lyceum </a:t>
            </a:r>
            <a:r>
              <a:rPr lang="en-GB" sz="2400" dirty="0"/>
              <a:t>support the </a:t>
            </a:r>
            <a:r>
              <a:rPr lang="en-GB" sz="2400" dirty="0" err="1"/>
              <a:t>EsaBac</a:t>
            </a:r>
            <a:r>
              <a:rPr lang="en-GB" sz="2400" dirty="0"/>
              <a:t>, the exam that issues the </a:t>
            </a:r>
            <a:r>
              <a:rPr lang="en-GB" sz="2400" dirty="0" smtClean="0"/>
              <a:t>both degree, Italian and French.</a:t>
            </a:r>
            <a:r>
              <a:rPr lang="it-IT" sz="2400" dirty="0" smtClean="0"/>
              <a:t/>
            </a:r>
            <a:br>
              <a:rPr lang="it-IT" sz="2400" dirty="0" smtClean="0"/>
            </a:br>
            <a:endParaRPr lang="en-GB" sz="24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09243" y="3573016"/>
            <a:ext cx="5038725" cy="23241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Immagine 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504" y="116632"/>
            <a:ext cx="1222375" cy="12033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9513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504" y="116632"/>
            <a:ext cx="1222375" cy="12033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8" name="Titolo 1"/>
          <p:cNvSpPr>
            <a:spLocks noGrp="1"/>
          </p:cNvSpPr>
          <p:nvPr>
            <p:ph type="title"/>
          </p:nvPr>
        </p:nvSpPr>
        <p:spPr>
          <a:xfrm>
            <a:off x="457200" y="274638"/>
            <a:ext cx="8229600" cy="1143000"/>
          </a:xfrm>
        </p:spPr>
        <p:txBody>
          <a:bodyPr/>
          <a:lstStyle/>
          <a:p>
            <a:r>
              <a:rPr lang="it-IT" dirty="0" smtClean="0">
                <a:effectLst>
                  <a:outerShdw blurRad="38100" dist="38100" dir="2700000" algn="tl">
                    <a:srgbClr val="000000">
                      <a:alpha val="43137"/>
                    </a:srgbClr>
                  </a:outerShdw>
                </a:effectLst>
              </a:rPr>
              <a:t>International Lyceum</a:t>
            </a:r>
            <a:endParaRPr lang="en-GB" dirty="0">
              <a:effectLst>
                <a:outerShdw blurRad="38100" dist="38100" dir="2700000" algn="tl">
                  <a:srgbClr val="000000">
                    <a:alpha val="43137"/>
                  </a:srgbClr>
                </a:outerShdw>
              </a:effectLst>
            </a:endParaRPr>
          </a:p>
        </p:txBody>
      </p:sp>
      <p:sp>
        <p:nvSpPr>
          <p:cNvPr id="7" name="Rettangolo arrotondato 6"/>
          <p:cNvSpPr/>
          <p:nvPr/>
        </p:nvSpPr>
        <p:spPr>
          <a:xfrm>
            <a:off x="899592" y="2780928"/>
            <a:ext cx="165618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Same first &amp; second year</a:t>
            </a:r>
            <a:endParaRPr lang="en-GB" dirty="0"/>
          </a:p>
        </p:txBody>
      </p:sp>
      <p:sp>
        <p:nvSpPr>
          <p:cNvPr id="10" name="Rettangolo arrotondato 9"/>
          <p:cNvSpPr/>
          <p:nvPr/>
        </p:nvSpPr>
        <p:spPr>
          <a:xfrm>
            <a:off x="3306921" y="1877354"/>
            <a:ext cx="165618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Scientific address</a:t>
            </a:r>
          </a:p>
        </p:txBody>
      </p:sp>
      <p:sp>
        <p:nvSpPr>
          <p:cNvPr id="11" name="Rettangolo arrotondato 10"/>
          <p:cNvSpPr/>
          <p:nvPr/>
        </p:nvSpPr>
        <p:spPr>
          <a:xfrm>
            <a:off x="3330447" y="3572965"/>
            <a:ext cx="165618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Linguistic </a:t>
            </a:r>
            <a:r>
              <a:rPr lang="en-GB" dirty="0" smtClean="0"/>
              <a:t>address</a:t>
            </a:r>
            <a:endParaRPr lang="en-GB" dirty="0"/>
          </a:p>
        </p:txBody>
      </p:sp>
      <p:sp>
        <p:nvSpPr>
          <p:cNvPr id="12" name="Rettangolo arrotondato 11"/>
          <p:cNvSpPr/>
          <p:nvPr/>
        </p:nvSpPr>
        <p:spPr>
          <a:xfrm>
            <a:off x="6228184" y="2924944"/>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Third </a:t>
            </a:r>
            <a:r>
              <a:rPr lang="en-GB" dirty="0" smtClean="0"/>
              <a:t>language:</a:t>
            </a:r>
          </a:p>
          <a:p>
            <a:pPr algn="ctr"/>
            <a:r>
              <a:rPr lang="en-GB" dirty="0"/>
              <a:t>Spanish</a:t>
            </a:r>
          </a:p>
        </p:txBody>
      </p:sp>
      <p:sp>
        <p:nvSpPr>
          <p:cNvPr id="13" name="Rettangolo arrotondato 12"/>
          <p:cNvSpPr/>
          <p:nvPr/>
        </p:nvSpPr>
        <p:spPr>
          <a:xfrm>
            <a:off x="6228184" y="4788673"/>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Third </a:t>
            </a:r>
            <a:r>
              <a:rPr lang="en-GB" dirty="0" smtClean="0"/>
              <a:t>language:  German</a:t>
            </a:r>
            <a:endParaRPr lang="en-GB" dirty="0"/>
          </a:p>
        </p:txBody>
      </p:sp>
      <p:cxnSp>
        <p:nvCxnSpPr>
          <p:cNvPr id="15" name="Connettore 4 14"/>
          <p:cNvCxnSpPr>
            <a:stCxn id="7" idx="3"/>
            <a:endCxn id="10" idx="1"/>
          </p:cNvCxnSpPr>
          <p:nvPr/>
        </p:nvCxnSpPr>
        <p:spPr>
          <a:xfrm flipV="1">
            <a:off x="2555776" y="2309402"/>
            <a:ext cx="751145" cy="90357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8"/>
          <p:cNvCxnSpPr>
            <a:stCxn id="7" idx="3"/>
            <a:endCxn id="11" idx="1"/>
          </p:cNvCxnSpPr>
          <p:nvPr/>
        </p:nvCxnSpPr>
        <p:spPr>
          <a:xfrm>
            <a:off x="2555776" y="3212976"/>
            <a:ext cx="774671" cy="79203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ttore 4 22"/>
          <p:cNvCxnSpPr>
            <a:stCxn id="11" idx="3"/>
            <a:endCxn id="12" idx="1"/>
          </p:cNvCxnSpPr>
          <p:nvPr/>
        </p:nvCxnSpPr>
        <p:spPr>
          <a:xfrm flipV="1">
            <a:off x="4986631" y="3356992"/>
            <a:ext cx="1241553" cy="64802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onnettore 4 24"/>
          <p:cNvCxnSpPr>
            <a:stCxn id="11" idx="3"/>
            <a:endCxn id="13" idx="1"/>
          </p:cNvCxnSpPr>
          <p:nvPr/>
        </p:nvCxnSpPr>
        <p:spPr>
          <a:xfrm>
            <a:off x="4986631" y="4005013"/>
            <a:ext cx="1241553" cy="121570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1387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effectLst>
                  <a:outerShdw blurRad="38100" dist="38100" dir="2700000" algn="tl">
                    <a:srgbClr val="000000">
                      <a:alpha val="43137"/>
                    </a:srgbClr>
                  </a:outerShdw>
                </a:effectLst>
              </a:rPr>
              <a:t>Confucius</a:t>
            </a:r>
            <a:r>
              <a:rPr lang="it-IT" dirty="0" smtClean="0">
                <a:effectLst>
                  <a:outerShdw blurRad="38100" dist="38100" dir="2700000" algn="tl">
                    <a:srgbClr val="000000">
                      <a:alpha val="43137"/>
                    </a:srgbClr>
                  </a:outerShdw>
                </a:effectLst>
              </a:rPr>
              <a:t> </a:t>
            </a:r>
            <a:r>
              <a:rPr lang="it-IT" dirty="0" err="1" smtClean="0">
                <a:effectLst>
                  <a:outerShdw blurRad="38100" dist="38100" dir="2700000" algn="tl">
                    <a:srgbClr val="000000">
                      <a:alpha val="43137"/>
                    </a:srgbClr>
                  </a:outerShdw>
                </a:effectLst>
              </a:rPr>
              <a:t>Classroom</a:t>
            </a:r>
            <a:endParaRPr lang="en-GB" dirty="0">
              <a:effectLst>
                <a:outerShdw blurRad="38100" dist="38100" dir="2700000" algn="tl">
                  <a:srgbClr val="000000">
                    <a:alpha val="43137"/>
                  </a:srgbClr>
                </a:outerShdw>
              </a:effectLst>
            </a:endParaRPr>
          </a:p>
        </p:txBody>
      </p:sp>
      <p:sp>
        <p:nvSpPr>
          <p:cNvPr id="3" name="Segnaposto contenuto 2"/>
          <p:cNvSpPr>
            <a:spLocks noGrp="1"/>
          </p:cNvSpPr>
          <p:nvPr>
            <p:ph idx="1"/>
          </p:nvPr>
        </p:nvSpPr>
        <p:spPr/>
        <p:txBody>
          <a:bodyPr>
            <a:normAutofit/>
          </a:bodyPr>
          <a:lstStyle/>
          <a:p>
            <a:pPr marL="0" indent="0">
              <a:buNone/>
            </a:pPr>
            <a:r>
              <a:rPr lang="it-IT" sz="2400" dirty="0"/>
              <a:t/>
            </a:r>
            <a:br>
              <a:rPr lang="it-IT" sz="2400" dirty="0"/>
            </a:br>
            <a:r>
              <a:rPr lang="en-GB" sz="2400" dirty="0"/>
              <a:t>Since 2009 at the </a:t>
            </a:r>
            <a:r>
              <a:rPr lang="en-GB" sz="2400" dirty="0" smtClean="0"/>
              <a:t>“Machiavelli” High School </a:t>
            </a:r>
            <a:r>
              <a:rPr lang="en-GB" sz="2400" dirty="0"/>
              <a:t>a Confucius Classroom is </a:t>
            </a:r>
            <a:r>
              <a:rPr lang="en-GB" sz="2400" dirty="0" smtClean="0"/>
              <a:t>active, </a:t>
            </a:r>
            <a:r>
              <a:rPr lang="en-GB" sz="2400" dirty="0"/>
              <a:t>within which are organized</a:t>
            </a:r>
            <a:r>
              <a:rPr lang="en-GB" sz="2400" dirty="0" smtClean="0"/>
              <a:t>:</a:t>
            </a:r>
          </a:p>
          <a:p>
            <a:r>
              <a:rPr lang="en-GB" sz="2400" dirty="0" smtClean="0"/>
              <a:t>Chinese </a:t>
            </a:r>
            <a:r>
              <a:rPr lang="en-GB" sz="2400" dirty="0"/>
              <a:t>language courses from the 1st to the 4th </a:t>
            </a:r>
            <a:r>
              <a:rPr lang="en-GB" sz="2400" dirty="0" smtClean="0"/>
              <a:t>level</a:t>
            </a:r>
          </a:p>
          <a:p>
            <a:r>
              <a:rPr lang="en-GB" sz="2400" dirty="0" smtClean="0"/>
              <a:t>Two weeks' </a:t>
            </a:r>
            <a:r>
              <a:rPr lang="en-GB" sz="2400" dirty="0"/>
              <a:t>stay in China at the beginning of each school year </a:t>
            </a:r>
            <a:endParaRPr lang="en-GB" sz="2400" dirty="0" smtClean="0"/>
          </a:p>
          <a:p>
            <a:pPr marL="0" indent="0">
              <a:buNone/>
            </a:pPr>
            <a:r>
              <a:rPr lang="en-GB" sz="2400" dirty="0" smtClean="0"/>
              <a:t>Since </a:t>
            </a:r>
            <a:r>
              <a:rPr lang="en-GB" sz="2400" dirty="0"/>
              <a:t>2013, the </a:t>
            </a:r>
            <a:r>
              <a:rPr lang="en-GB" sz="2400" dirty="0" smtClean="0"/>
              <a:t>High School has </a:t>
            </a:r>
            <a:r>
              <a:rPr lang="en-GB" sz="2400" dirty="0"/>
              <a:t>officially been home </a:t>
            </a:r>
            <a:r>
              <a:rPr lang="en-GB" sz="2400" dirty="0" smtClean="0"/>
              <a:t>to cultural </a:t>
            </a:r>
            <a:r>
              <a:rPr lang="en-GB" sz="2400" dirty="0"/>
              <a:t>events related to Chinese </a:t>
            </a:r>
            <a:r>
              <a:rPr lang="en-GB" sz="2400" dirty="0" smtClean="0"/>
              <a:t>culture.</a:t>
            </a:r>
            <a:endParaRPr lang="en-GB" sz="240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1672" t="1687" r="1672" b="1687"/>
          <a:stretch>
            <a:fillRect/>
          </a:stretch>
        </p:blipFill>
        <p:spPr bwMode="auto">
          <a:xfrm>
            <a:off x="6620604" y="4395579"/>
            <a:ext cx="1871859" cy="1854714"/>
          </a:xfrm>
          <a:prstGeom prst="rect">
            <a:avLst/>
          </a:prstGeom>
          <a:noFill/>
          <a:ln>
            <a:solidFill>
              <a:schemeClr val="bg1"/>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Immagine 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504" y="116632"/>
            <a:ext cx="1222375" cy="12033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0563771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517</Words>
  <Application>Microsoft Office PowerPoint</Application>
  <PresentationFormat>Presentazione su schermo (4:3)</PresentationFormat>
  <Paragraphs>69</Paragraphs>
  <Slides>12</Slides>
  <Notes>1</Notes>
  <HiddenSlides>0</HiddenSlides>
  <MMClips>0</MMClips>
  <ScaleCrop>false</ScaleCrop>
  <HeadingPairs>
    <vt:vector size="4" baseType="variant">
      <vt:variant>
        <vt:lpstr>Tema</vt:lpstr>
      </vt:variant>
      <vt:variant>
        <vt:i4>1</vt:i4>
      </vt:variant>
      <vt:variant>
        <vt:lpstr>Titoli diapositive</vt:lpstr>
      </vt:variant>
      <vt:variant>
        <vt:i4>12</vt:i4>
      </vt:variant>
    </vt:vector>
  </HeadingPairs>
  <TitlesOfParts>
    <vt:vector size="13" baseType="lpstr">
      <vt:lpstr>Tema di Office</vt:lpstr>
      <vt:lpstr>Liceo «N. Machiavelli»  High School </vt:lpstr>
      <vt:lpstr>Two locations</vt:lpstr>
      <vt:lpstr>Paths of Study</vt:lpstr>
      <vt:lpstr>Classical Lyceum</vt:lpstr>
      <vt:lpstr>Human Sciences Lyceum</vt:lpstr>
      <vt:lpstr>Social Economic Lyceum</vt:lpstr>
      <vt:lpstr>International Lyceum</vt:lpstr>
      <vt:lpstr>International Lyceum</vt:lpstr>
      <vt:lpstr>Confucius Classroom</vt:lpstr>
      <vt:lpstr>Experience in other projects</vt:lpstr>
      <vt:lpstr>“Machiavelli”  and Do Well Science</vt:lpstr>
      <vt:lpstr> Liceo «N. Machiavelli»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Liceo «N. Machiavelli»</dc:title>
  <dc:creator>Massimo Amato Fa.Ma</dc:creator>
  <cp:lastModifiedBy>Utente</cp:lastModifiedBy>
  <cp:revision>18</cp:revision>
  <dcterms:created xsi:type="dcterms:W3CDTF">2017-12-19T09:50:21Z</dcterms:created>
  <dcterms:modified xsi:type="dcterms:W3CDTF">2018-11-28T09:10:25Z</dcterms:modified>
</cp:coreProperties>
</file>