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Nuni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0" roundtripDataSignature="AMtx7mhcI2AkcE4OhNgo8cBNoMbuWyVi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Nunit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italic.fntdata"/><Relationship Id="rId47" Type="http://schemas.openxmlformats.org/officeDocument/2006/relationships/font" Target="fonts/Nunito-bold.fntdata"/><Relationship Id="rId49"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id"/>
              <a:t>data berjumlah 1058 dengan kolom sebanyak 14.</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id"/>
              <a:t>Korelasi positif berarti kalau nilainya positif mendekati satu berarti tinggi, dan berbanding lurus. Contohnya kalau x naik berarti y juga naik.</a:t>
            </a:r>
            <a:endParaRPr/>
          </a:p>
          <a:p>
            <a:pPr indent="-298450" lvl="0" marL="457200" rtl="0" algn="l">
              <a:lnSpc>
                <a:spcPct val="100000"/>
              </a:lnSpc>
              <a:spcBef>
                <a:spcPts val="0"/>
              </a:spcBef>
              <a:spcAft>
                <a:spcPts val="0"/>
              </a:spcAft>
              <a:buSzPts val="1100"/>
              <a:buChar char="●"/>
            </a:pPr>
            <a:r>
              <a:rPr lang="id"/>
              <a:t>Korelasi negatif berarti kalau nilainya minus mendekati -1 berarti rendah dan berbanding terbalik. Contohnya kalau x tinggi berarti y nya semakin rendah.</a:t>
            </a:r>
            <a:endParaRPr/>
          </a:p>
          <a:p>
            <a:pPr indent="-298450" lvl="0" marL="457200" rtl="0" algn="l">
              <a:lnSpc>
                <a:spcPct val="100000"/>
              </a:lnSpc>
              <a:spcBef>
                <a:spcPts val="0"/>
              </a:spcBef>
              <a:spcAft>
                <a:spcPts val="0"/>
              </a:spcAft>
              <a:buSzPts val="1100"/>
              <a:buChar char="●"/>
            </a:pPr>
            <a:r>
              <a:rPr lang="id"/>
              <a:t>Kalau tidak ada korelasi nilainya 0.</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id" sz="1350">
                <a:solidFill>
                  <a:srgbClr val="292929"/>
                </a:solidFill>
                <a:highlight>
                  <a:srgbClr val="FFFFFF"/>
                </a:highlight>
                <a:latin typeface="Georgia"/>
                <a:ea typeface="Georgia"/>
                <a:cs typeface="Georgia"/>
                <a:sym typeface="Georgia"/>
              </a:rPr>
              <a:t>Metode klasifikasi yang digunakan adalah SVM</a:t>
            </a:r>
            <a:endParaRPr sz="1350">
              <a:solidFill>
                <a:srgbClr val="292929"/>
              </a:solidFill>
              <a:highlight>
                <a:srgbClr val="FFFFFF"/>
              </a:highlight>
              <a:latin typeface="Georgia"/>
              <a:ea typeface="Georgia"/>
              <a:cs typeface="Georgia"/>
              <a:sym typeface="Georgia"/>
            </a:endParaRPr>
          </a:p>
          <a:p>
            <a:pPr indent="-298450" lvl="0" marL="457200" rtl="0" algn="l">
              <a:lnSpc>
                <a:spcPct val="100000"/>
              </a:lnSpc>
              <a:spcBef>
                <a:spcPts val="0"/>
              </a:spcBef>
              <a:spcAft>
                <a:spcPts val="0"/>
              </a:spcAft>
              <a:buSzPts val="1100"/>
              <a:buChar char="●"/>
            </a:pPr>
            <a:r>
              <a:rPr lang="id" sz="1350">
                <a:solidFill>
                  <a:srgbClr val="292929"/>
                </a:solidFill>
                <a:highlight>
                  <a:srgbClr val="FFFFFF"/>
                </a:highlight>
                <a:latin typeface="Georgia"/>
                <a:ea typeface="Georgia"/>
                <a:cs typeface="Georgia"/>
                <a:sym typeface="Georgia"/>
              </a:rPr>
              <a:t>SVM digunakan untuk mencari </a:t>
            </a:r>
            <a:r>
              <a:rPr i="1" lang="id" sz="1350">
                <a:solidFill>
                  <a:srgbClr val="292929"/>
                </a:solidFill>
                <a:highlight>
                  <a:srgbClr val="FFFFFF"/>
                </a:highlight>
                <a:latin typeface="Georgia"/>
                <a:ea typeface="Georgia"/>
                <a:cs typeface="Georgia"/>
                <a:sym typeface="Georgia"/>
              </a:rPr>
              <a:t>hyperplane</a:t>
            </a:r>
            <a:r>
              <a:rPr lang="id" sz="1350">
                <a:solidFill>
                  <a:srgbClr val="292929"/>
                </a:solidFill>
                <a:highlight>
                  <a:srgbClr val="FFFFFF"/>
                </a:highlight>
                <a:latin typeface="Georgia"/>
                <a:ea typeface="Georgia"/>
                <a:cs typeface="Georgia"/>
                <a:sym typeface="Georgia"/>
              </a:rPr>
              <a:t> terbaik dengan memaksimalkan jarak antar kelas. H</a:t>
            </a:r>
            <a:r>
              <a:rPr i="1" lang="id" sz="1350">
                <a:solidFill>
                  <a:srgbClr val="292929"/>
                </a:solidFill>
                <a:highlight>
                  <a:srgbClr val="FFFFFF"/>
                </a:highlight>
                <a:latin typeface="Georgia"/>
                <a:ea typeface="Georgia"/>
                <a:cs typeface="Georgia"/>
                <a:sym typeface="Georgia"/>
              </a:rPr>
              <a:t>yperplane</a:t>
            </a:r>
            <a:r>
              <a:rPr lang="id" sz="1350">
                <a:solidFill>
                  <a:srgbClr val="292929"/>
                </a:solidFill>
                <a:highlight>
                  <a:srgbClr val="FFFFFF"/>
                </a:highlight>
                <a:latin typeface="Georgia"/>
                <a:ea typeface="Georgia"/>
                <a:cs typeface="Georgia"/>
                <a:sym typeface="Georgia"/>
              </a:rPr>
              <a:t> adalah sebuah fungsi yang dapat digunakan untuk pemisah antar kelas. (jelasin aja kalau hyperplane itu adalah garis putus putus yang di tengah)</a:t>
            </a:r>
            <a:endParaRPr sz="1350">
              <a:solidFill>
                <a:srgbClr val="292929"/>
              </a:solidFill>
              <a:highlight>
                <a:srgbClr val="FFFFFF"/>
              </a:highlight>
              <a:latin typeface="Georgia"/>
              <a:ea typeface="Georgia"/>
              <a:cs typeface="Georgia"/>
              <a:sym typeface="Georgia"/>
            </a:endParaRPr>
          </a:p>
          <a:p>
            <a:pPr indent="-314325" lvl="0" marL="457200" rtl="0" algn="l">
              <a:lnSpc>
                <a:spcPct val="100000"/>
              </a:lnSpc>
              <a:spcBef>
                <a:spcPts val="0"/>
              </a:spcBef>
              <a:spcAft>
                <a:spcPts val="0"/>
              </a:spcAft>
              <a:buClr>
                <a:srgbClr val="292929"/>
              </a:buClr>
              <a:buSzPts val="1350"/>
              <a:buFont typeface="Georgia"/>
              <a:buChar char="●"/>
            </a:pPr>
            <a:r>
              <a:rPr lang="id" sz="1350">
                <a:solidFill>
                  <a:srgbClr val="292929"/>
                </a:solidFill>
                <a:highlight>
                  <a:srgbClr val="FFFFFF"/>
                </a:highlight>
                <a:latin typeface="Georgia"/>
                <a:ea typeface="Georgia"/>
                <a:cs typeface="Georgia"/>
                <a:sym typeface="Georgia"/>
              </a:rPr>
              <a:t>Dalam SVM, objek data terluar yang paling dekat dengan </a:t>
            </a:r>
            <a:r>
              <a:rPr i="1" lang="id" sz="1350">
                <a:solidFill>
                  <a:srgbClr val="292929"/>
                </a:solidFill>
                <a:highlight>
                  <a:srgbClr val="FFFFFF"/>
                </a:highlight>
                <a:latin typeface="Georgia"/>
                <a:ea typeface="Georgia"/>
                <a:cs typeface="Georgia"/>
                <a:sym typeface="Georgia"/>
              </a:rPr>
              <a:t>hyperplane</a:t>
            </a:r>
            <a:r>
              <a:rPr lang="id" sz="1350">
                <a:solidFill>
                  <a:srgbClr val="292929"/>
                </a:solidFill>
                <a:highlight>
                  <a:srgbClr val="FFFFFF"/>
                </a:highlight>
                <a:latin typeface="Georgia"/>
                <a:ea typeface="Georgia"/>
                <a:cs typeface="Georgia"/>
                <a:sym typeface="Georgia"/>
              </a:rPr>
              <a:t> disebut </a:t>
            </a:r>
            <a:r>
              <a:rPr i="1" lang="id" sz="1350">
                <a:solidFill>
                  <a:srgbClr val="292929"/>
                </a:solidFill>
                <a:highlight>
                  <a:srgbClr val="FFFFFF"/>
                </a:highlight>
                <a:latin typeface="Georgia"/>
                <a:ea typeface="Georgia"/>
                <a:cs typeface="Georgia"/>
                <a:sym typeface="Georgia"/>
              </a:rPr>
              <a:t>support vector </a:t>
            </a:r>
            <a:r>
              <a:rPr lang="id" sz="1350">
                <a:solidFill>
                  <a:srgbClr val="292929"/>
                </a:solidFill>
                <a:highlight>
                  <a:srgbClr val="FFFFFF"/>
                </a:highlight>
                <a:latin typeface="Georgia"/>
                <a:ea typeface="Georgia"/>
                <a:cs typeface="Georgia"/>
                <a:sym typeface="Georgia"/>
              </a:rPr>
              <a:t>(2 garis yang menghimpit hyperplane). Objek yang disebut </a:t>
            </a:r>
            <a:r>
              <a:rPr i="1" lang="id" sz="1350">
                <a:solidFill>
                  <a:srgbClr val="292929"/>
                </a:solidFill>
                <a:highlight>
                  <a:srgbClr val="FFFFFF"/>
                </a:highlight>
                <a:latin typeface="Georgia"/>
                <a:ea typeface="Georgia"/>
                <a:cs typeface="Georgia"/>
                <a:sym typeface="Georgia"/>
              </a:rPr>
              <a:t>support vector</a:t>
            </a:r>
            <a:r>
              <a:rPr lang="id" sz="1350">
                <a:solidFill>
                  <a:srgbClr val="292929"/>
                </a:solidFill>
                <a:highlight>
                  <a:srgbClr val="FFFFFF"/>
                </a:highlight>
                <a:latin typeface="Georgia"/>
                <a:ea typeface="Georgia"/>
                <a:cs typeface="Georgia"/>
                <a:sym typeface="Georgia"/>
              </a:rPr>
              <a:t> paling sulit diklasifikasikan dikarenakan posisi yang hampir tumpang tindih (</a:t>
            </a:r>
            <a:r>
              <a:rPr i="1" lang="id" sz="1350">
                <a:solidFill>
                  <a:srgbClr val="292929"/>
                </a:solidFill>
                <a:highlight>
                  <a:srgbClr val="FFFFFF"/>
                </a:highlight>
                <a:latin typeface="Georgia"/>
                <a:ea typeface="Georgia"/>
                <a:cs typeface="Georgia"/>
                <a:sym typeface="Georgia"/>
              </a:rPr>
              <a:t>overlap</a:t>
            </a:r>
            <a:r>
              <a:rPr lang="id" sz="1350">
                <a:solidFill>
                  <a:srgbClr val="292929"/>
                </a:solidFill>
                <a:highlight>
                  <a:srgbClr val="FFFFFF"/>
                </a:highlight>
                <a:latin typeface="Georgia"/>
                <a:ea typeface="Georgia"/>
                <a:cs typeface="Georgia"/>
                <a:sym typeface="Georgia"/>
              </a:rPr>
              <a:t>) dengan kelas lain.</a:t>
            </a:r>
            <a:endParaRPr sz="135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id"/>
              <a:t>Masih terdapat miss klasifikasi karena beberapa kelas yang berwarna hijau masih berada pada bagian kelas biru.</a:t>
            </a:r>
            <a:endParaRPr/>
          </a:p>
          <a:p>
            <a:pPr indent="-298450" lvl="0" marL="457200" rtl="0" algn="l">
              <a:lnSpc>
                <a:spcPct val="100000"/>
              </a:lnSpc>
              <a:spcBef>
                <a:spcPts val="0"/>
              </a:spcBef>
              <a:spcAft>
                <a:spcPts val="0"/>
              </a:spcAft>
              <a:buSzPts val="1100"/>
              <a:buChar char="●"/>
            </a:pPr>
            <a:r>
              <a:rPr lang="id"/>
              <a:t>itu artinya ada beberapa kelas hijau yang masih diprediksi sebagai kelas biru.</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i="1" lang="id" sz="1200">
                <a:solidFill>
                  <a:srgbClr val="5E5E5E"/>
                </a:solidFill>
              </a:rPr>
              <a:t>Confusion Matrix</a:t>
            </a:r>
            <a:r>
              <a:rPr lang="id" sz="1200">
                <a:solidFill>
                  <a:srgbClr val="5E5E5E"/>
                </a:solidFill>
              </a:rPr>
              <a:t> adalah pengukuran performa untuk masalah klasifikasi </a:t>
            </a:r>
            <a:r>
              <a:rPr i="1" lang="id" sz="1200">
                <a:solidFill>
                  <a:srgbClr val="5E5E5E"/>
                </a:solidFill>
              </a:rPr>
              <a:t>machine learning</a:t>
            </a:r>
            <a:r>
              <a:rPr lang="id" sz="1200">
                <a:solidFill>
                  <a:srgbClr val="5E5E5E"/>
                </a:solidFill>
              </a:rPr>
              <a:t> dimana keluaran dapat berupa dua kelas atau lebih.  </a:t>
            </a:r>
            <a:r>
              <a:rPr i="1" lang="id" sz="1200">
                <a:solidFill>
                  <a:srgbClr val="5E5E5E"/>
                </a:solidFill>
              </a:rPr>
              <a:t>Confusion Matrix</a:t>
            </a:r>
            <a:r>
              <a:rPr lang="id" sz="1200">
                <a:solidFill>
                  <a:srgbClr val="5E5E5E"/>
                </a:solidFill>
              </a:rPr>
              <a:t> adalah tabel dengan 4 kombinasi berbeda dari nilai prediksi dan nilai aktual. Ada empat istilah yang merupakan representasi hasil proses klasifikasi pada </a:t>
            </a:r>
            <a:r>
              <a:rPr i="1" lang="id" sz="1200">
                <a:solidFill>
                  <a:srgbClr val="5E5E5E"/>
                </a:solidFill>
              </a:rPr>
              <a:t>confusion matrix</a:t>
            </a:r>
            <a:r>
              <a:rPr lang="id" sz="1200">
                <a:solidFill>
                  <a:srgbClr val="5E5E5E"/>
                </a:solidFill>
              </a:rPr>
              <a:t> yaitu True Positif, True Negatif, False Positif, dan False Negatif.</a:t>
            </a:r>
            <a:endParaRPr sz="1200">
              <a:solidFill>
                <a:srgbClr val="5E5E5E"/>
              </a:solidFill>
            </a:endParaRPr>
          </a:p>
          <a:p>
            <a:pPr indent="-304800" lvl="0" marL="457200" rtl="0" algn="l">
              <a:lnSpc>
                <a:spcPct val="100000"/>
              </a:lnSpc>
              <a:spcBef>
                <a:spcPts val="0"/>
              </a:spcBef>
              <a:spcAft>
                <a:spcPts val="0"/>
              </a:spcAft>
              <a:buClr>
                <a:srgbClr val="5E5E5E"/>
              </a:buClr>
              <a:buSzPts val="1200"/>
              <a:buChar char="●"/>
            </a:pPr>
            <a:r>
              <a:rPr lang="id" sz="1200">
                <a:solidFill>
                  <a:srgbClr val="5E5E5E"/>
                </a:solidFill>
              </a:rPr>
              <a:t>contohnya, untuk TP, misal suatu bank diprediksi tidak mengalami krisis, dan benari bank tersebut tidak mengalami krisis.</a:t>
            </a:r>
            <a:endParaRPr sz="1200">
              <a:solidFill>
                <a:srgbClr val="5E5E5E"/>
              </a:solidFill>
            </a:endParaRPr>
          </a:p>
          <a:p>
            <a:pPr indent="-304800" lvl="0" marL="457200" rtl="0" algn="l">
              <a:lnSpc>
                <a:spcPct val="100000"/>
              </a:lnSpc>
              <a:spcBef>
                <a:spcPts val="0"/>
              </a:spcBef>
              <a:spcAft>
                <a:spcPts val="0"/>
              </a:spcAft>
              <a:buClr>
                <a:srgbClr val="5E5E5E"/>
              </a:buClr>
              <a:buSzPts val="1200"/>
              <a:buChar char="●"/>
            </a:pPr>
            <a:r>
              <a:rPr lang="id" sz="1200">
                <a:solidFill>
                  <a:srgbClr val="5E5E5E"/>
                </a:solidFill>
              </a:rPr>
              <a:t>TN misal suatu bank diprediksi mengalami krisis, dan benar sebenarnya bank tsb mengalami krisis.</a:t>
            </a:r>
            <a:endParaRPr sz="1200">
              <a:solidFill>
                <a:srgbClr val="5E5E5E"/>
              </a:solidFill>
            </a:endParaRPr>
          </a:p>
          <a:p>
            <a:pPr indent="-304800" lvl="0" marL="457200" rtl="0" algn="l">
              <a:lnSpc>
                <a:spcPct val="100000"/>
              </a:lnSpc>
              <a:spcBef>
                <a:spcPts val="0"/>
              </a:spcBef>
              <a:spcAft>
                <a:spcPts val="0"/>
              </a:spcAft>
              <a:buClr>
                <a:srgbClr val="5E5E5E"/>
              </a:buClr>
              <a:buSzPts val="1200"/>
              <a:buChar char="●"/>
            </a:pPr>
            <a:r>
              <a:rPr lang="id" sz="1200">
                <a:solidFill>
                  <a:srgbClr val="5E5E5E"/>
                </a:solidFill>
              </a:rPr>
              <a:t>sementara FP misal bank diprediksi tidak mengalami krisis, padahal sebenarnya mengalami krisis</a:t>
            </a:r>
            <a:endParaRPr sz="1200">
              <a:solidFill>
                <a:srgbClr val="5E5E5E"/>
              </a:solidFill>
            </a:endParaRPr>
          </a:p>
          <a:p>
            <a:pPr indent="-304800" lvl="0" marL="457200" rtl="0" algn="l">
              <a:lnSpc>
                <a:spcPct val="100000"/>
              </a:lnSpc>
              <a:spcBef>
                <a:spcPts val="0"/>
              </a:spcBef>
              <a:spcAft>
                <a:spcPts val="0"/>
              </a:spcAft>
              <a:buClr>
                <a:srgbClr val="5E5E5E"/>
              </a:buClr>
              <a:buSzPts val="1200"/>
              <a:buChar char="●"/>
            </a:pPr>
            <a:r>
              <a:rPr lang="id" sz="1200">
                <a:solidFill>
                  <a:srgbClr val="5E5E5E"/>
                </a:solidFill>
              </a:rPr>
              <a:t>begitu juga dengan FN misal bank tersebut diprdiksi mengalami krisis, padahal sebenarnya tidak mengalami krisis.</a:t>
            </a:r>
            <a:endParaRPr sz="1200">
              <a:solidFill>
                <a:srgbClr val="5E5E5E"/>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marR="279400" rtl="0" algn="l">
              <a:lnSpc>
                <a:spcPct val="115000"/>
              </a:lnSpc>
              <a:spcBef>
                <a:spcPts val="0"/>
              </a:spcBef>
              <a:spcAft>
                <a:spcPts val="0"/>
              </a:spcAft>
              <a:buClr>
                <a:srgbClr val="5E5E5E"/>
              </a:buClr>
              <a:buSzPts val="1200"/>
              <a:buChar char="●"/>
            </a:pPr>
            <a:r>
              <a:rPr i="1" lang="id" sz="1200">
                <a:solidFill>
                  <a:srgbClr val="5E5E5E"/>
                </a:solidFill>
              </a:rPr>
              <a:t>Accuracy</a:t>
            </a:r>
            <a:r>
              <a:rPr lang="id" sz="1200">
                <a:solidFill>
                  <a:srgbClr val="5E5E5E"/>
                </a:solidFill>
              </a:rPr>
              <a:t>mennggambarkan seberapa akurat model dalam mengklasifikasikan dengan benar</a:t>
            </a:r>
            <a:endParaRPr sz="1200">
              <a:solidFill>
                <a:srgbClr val="5E5E5E"/>
              </a:solidFill>
            </a:endParaRPr>
          </a:p>
          <a:p>
            <a:pPr indent="-298450" lvl="0" marL="457200" rtl="0" algn="l">
              <a:lnSpc>
                <a:spcPct val="100000"/>
              </a:lnSpc>
              <a:spcBef>
                <a:spcPts val="0"/>
              </a:spcBef>
              <a:spcAft>
                <a:spcPts val="0"/>
              </a:spcAft>
              <a:buSzPts val="1100"/>
              <a:buChar char="●"/>
            </a:pPr>
            <a:r>
              <a:rPr i="1" lang="id" sz="1200">
                <a:solidFill>
                  <a:srgbClr val="5E5E5E"/>
                </a:solidFill>
              </a:rPr>
              <a:t>Precision</a:t>
            </a:r>
            <a:r>
              <a:rPr lang="id" sz="1200">
                <a:solidFill>
                  <a:srgbClr val="5E5E5E"/>
                </a:solidFill>
              </a:rPr>
              <a:t> menggambarkan akurasi antara data yang diminta dengan hasil prediksi yang diberikan oleh model</a:t>
            </a:r>
            <a:endParaRPr sz="1200">
              <a:solidFill>
                <a:srgbClr val="5E5E5E"/>
              </a:solidFill>
            </a:endParaRPr>
          </a:p>
          <a:p>
            <a:pPr indent="-304800" lvl="0" marL="457200" rtl="0" algn="l">
              <a:lnSpc>
                <a:spcPct val="100000"/>
              </a:lnSpc>
              <a:spcBef>
                <a:spcPts val="0"/>
              </a:spcBef>
              <a:spcAft>
                <a:spcPts val="0"/>
              </a:spcAft>
              <a:buClr>
                <a:srgbClr val="5E5E5E"/>
              </a:buClr>
              <a:buSzPts val="1200"/>
              <a:buChar char="●"/>
            </a:pPr>
            <a:r>
              <a:rPr i="1" lang="id" sz="1200">
                <a:solidFill>
                  <a:srgbClr val="5E5E5E"/>
                </a:solidFill>
              </a:rPr>
              <a:t>Recall</a:t>
            </a:r>
            <a:r>
              <a:rPr lang="id" sz="1200">
                <a:solidFill>
                  <a:srgbClr val="5E5E5E"/>
                </a:solidFill>
              </a:rPr>
              <a:t> atau </a:t>
            </a:r>
            <a:r>
              <a:rPr i="1" lang="id" sz="1200">
                <a:solidFill>
                  <a:srgbClr val="5E5E5E"/>
                </a:solidFill>
              </a:rPr>
              <a:t>sensitivity</a:t>
            </a:r>
            <a:r>
              <a:rPr lang="id" sz="1200">
                <a:solidFill>
                  <a:srgbClr val="5E5E5E"/>
                </a:solidFill>
              </a:rPr>
              <a:t>: menggambarkan keberhasilan model dalam menemukan kembali sebuah informasi</a:t>
            </a:r>
            <a:endParaRPr sz="1200">
              <a:solidFill>
                <a:srgbClr val="5E5E5E"/>
              </a:solidFill>
            </a:endParaRPr>
          </a:p>
          <a:p>
            <a:pPr indent="-304800" lvl="0" marL="457200" marR="279400" rtl="0" algn="l">
              <a:lnSpc>
                <a:spcPct val="115000"/>
              </a:lnSpc>
              <a:spcBef>
                <a:spcPts val="0"/>
              </a:spcBef>
              <a:spcAft>
                <a:spcPts val="0"/>
              </a:spcAft>
              <a:buClr>
                <a:srgbClr val="5E5E5E"/>
              </a:buClr>
              <a:buSzPts val="1200"/>
              <a:buChar char="●"/>
            </a:pPr>
            <a:r>
              <a:rPr lang="id" sz="1200">
                <a:solidFill>
                  <a:srgbClr val="5E5E5E"/>
                </a:solidFill>
              </a:rPr>
              <a:t>F-1 Score menggambarkan perbandingan rata-rata precision dan recall yang dibobotkan. Accuracy tepat kita gunakan sebagai acuan performansi algoritma jika dataset kita memiliki jumlah data False Negatif dan False Positif yang sangat mendekati (</a:t>
            </a:r>
            <a:r>
              <a:rPr i="1" lang="id" sz="1200">
                <a:solidFill>
                  <a:srgbClr val="5E5E5E"/>
                </a:solidFill>
              </a:rPr>
              <a:t>symmetric</a:t>
            </a:r>
            <a:r>
              <a:rPr lang="id" sz="1200">
                <a:solidFill>
                  <a:srgbClr val="5E5E5E"/>
                </a:solidFill>
              </a:rPr>
              <a:t>). Namun jika jumlahnya tidak mendekati, maka sebaiknya kita menggunakan F1 Score sebagai acuan.</a:t>
            </a:r>
            <a:endParaRPr sz="1200">
              <a:solidFill>
                <a:srgbClr val="5E5E5E"/>
              </a:solidFill>
            </a:endParaRPr>
          </a:p>
          <a:p>
            <a:pPr indent="-228600" lvl="0" marL="457200" rtl="0" algn="l">
              <a:lnSpc>
                <a:spcPct val="100000"/>
              </a:lnSpc>
              <a:spcBef>
                <a:spcPts val="0"/>
              </a:spcBef>
              <a:spcAft>
                <a:spcPts val="0"/>
              </a:spcAft>
              <a:buClr>
                <a:srgbClr val="5E5E5E"/>
              </a:buClr>
              <a:buSzPts val="1200"/>
              <a:buNone/>
            </a:pPr>
            <a:r>
              <a:t/>
            </a:r>
            <a:endParaRPr sz="1200">
              <a:solidFill>
                <a:srgbClr val="5E5E5E"/>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4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42"/>
          <p:cNvGrpSpPr/>
          <p:nvPr/>
        </p:nvGrpSpPr>
        <p:grpSpPr>
          <a:xfrm>
            <a:off x="255200" y="592"/>
            <a:ext cx="2250363" cy="1044300"/>
            <a:chOff x="255200" y="592"/>
            <a:chExt cx="2250363" cy="1044300"/>
          </a:xfrm>
        </p:grpSpPr>
        <p:sp>
          <p:nvSpPr>
            <p:cNvPr id="15" name="Google Shape;15;p4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42"/>
          <p:cNvGrpSpPr/>
          <p:nvPr/>
        </p:nvGrpSpPr>
        <p:grpSpPr>
          <a:xfrm>
            <a:off x="905395" y="592"/>
            <a:ext cx="2250363" cy="1044300"/>
            <a:chOff x="905395" y="592"/>
            <a:chExt cx="2250363" cy="1044300"/>
          </a:xfrm>
        </p:grpSpPr>
        <p:sp>
          <p:nvSpPr>
            <p:cNvPr id="19" name="Google Shape;19;p4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42"/>
          <p:cNvGrpSpPr/>
          <p:nvPr/>
        </p:nvGrpSpPr>
        <p:grpSpPr>
          <a:xfrm>
            <a:off x="7057468" y="5088"/>
            <a:ext cx="1851282" cy="752108"/>
            <a:chOff x="6917201" y="0"/>
            <a:chExt cx="2227777" cy="863400"/>
          </a:xfrm>
        </p:grpSpPr>
        <p:sp>
          <p:nvSpPr>
            <p:cNvPr id="23" name="Google Shape;23;p4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42"/>
          <p:cNvGrpSpPr/>
          <p:nvPr/>
        </p:nvGrpSpPr>
        <p:grpSpPr>
          <a:xfrm>
            <a:off x="6553032" y="4217852"/>
            <a:ext cx="2389068" cy="925737"/>
            <a:chOff x="6917201" y="0"/>
            <a:chExt cx="2227777" cy="863400"/>
          </a:xfrm>
        </p:grpSpPr>
        <p:sp>
          <p:nvSpPr>
            <p:cNvPr id="27" name="Google Shape;27;p4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42"/>
          <p:cNvGrpSpPr/>
          <p:nvPr/>
        </p:nvGrpSpPr>
        <p:grpSpPr>
          <a:xfrm>
            <a:off x="199148" y="4055652"/>
            <a:ext cx="2795412" cy="1083308"/>
            <a:chOff x="6917201" y="0"/>
            <a:chExt cx="2227777" cy="863400"/>
          </a:xfrm>
        </p:grpSpPr>
        <p:sp>
          <p:nvSpPr>
            <p:cNvPr id="31" name="Google Shape;31;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4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4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16" name="Shape 116"/>
        <p:cNvGrpSpPr/>
        <p:nvPr/>
      </p:nvGrpSpPr>
      <p:grpSpPr>
        <a:xfrm>
          <a:off x="0" y="0"/>
          <a:ext cx="0" cy="0"/>
          <a:chOff x="0" y="0"/>
          <a:chExt cx="0" cy="0"/>
        </a:xfrm>
      </p:grpSpPr>
      <p:sp>
        <p:nvSpPr>
          <p:cNvPr id="117" name="Google Shape;117;p5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21" name="Google Shape;121;p5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5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43"/>
          <p:cNvGrpSpPr/>
          <p:nvPr/>
        </p:nvGrpSpPr>
        <p:grpSpPr>
          <a:xfrm>
            <a:off x="5594190" y="3961115"/>
            <a:ext cx="2910144" cy="1182340"/>
            <a:chOff x="6917201" y="0"/>
            <a:chExt cx="2227777" cy="863400"/>
          </a:xfrm>
        </p:grpSpPr>
        <p:sp>
          <p:nvSpPr>
            <p:cNvPr id="40" name="Google Shape;40;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43"/>
          <p:cNvGrpSpPr/>
          <p:nvPr/>
        </p:nvGrpSpPr>
        <p:grpSpPr>
          <a:xfrm>
            <a:off x="199148" y="2"/>
            <a:ext cx="2795412" cy="1083308"/>
            <a:chOff x="6917201" y="0"/>
            <a:chExt cx="2227777" cy="863400"/>
          </a:xfrm>
        </p:grpSpPr>
        <p:sp>
          <p:nvSpPr>
            <p:cNvPr id="44" name="Google Shape;44;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48" name="Google Shape;48;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4" name="Google Shape;54;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64" name="Shape 64"/>
        <p:cNvGrpSpPr/>
        <p:nvPr/>
      </p:nvGrpSpPr>
      <p:grpSpPr>
        <a:xfrm>
          <a:off x="0" y="0"/>
          <a:ext cx="0" cy="0"/>
          <a:chOff x="0" y="0"/>
          <a:chExt cx="0" cy="0"/>
        </a:xfrm>
      </p:grpSpPr>
      <p:sp>
        <p:nvSpPr>
          <p:cNvPr id="65" name="Google Shape;65;p46"/>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 name="Google Shape;66;p46"/>
          <p:cNvGrpSpPr/>
          <p:nvPr/>
        </p:nvGrpSpPr>
        <p:grpSpPr>
          <a:xfrm>
            <a:off x="5959221" y="4119576"/>
            <a:ext cx="2520950" cy="1024165"/>
            <a:chOff x="6917201" y="0"/>
            <a:chExt cx="2227777" cy="863400"/>
          </a:xfrm>
        </p:grpSpPr>
        <p:sp>
          <p:nvSpPr>
            <p:cNvPr id="67" name="Google Shape;67;p4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 name="Google Shape;70;p46"/>
          <p:cNvGrpSpPr/>
          <p:nvPr/>
        </p:nvGrpSpPr>
        <p:grpSpPr>
          <a:xfrm>
            <a:off x="199148" y="2"/>
            <a:ext cx="2795412" cy="1083308"/>
            <a:chOff x="6917201" y="0"/>
            <a:chExt cx="2227777" cy="863400"/>
          </a:xfrm>
        </p:grpSpPr>
        <p:sp>
          <p:nvSpPr>
            <p:cNvPr id="71" name="Google Shape;71;p4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46"/>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75" name="Google Shape;75;p46"/>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76" name="Google Shape;76;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77" name="Shape 77"/>
        <p:cNvGrpSpPr/>
        <p:nvPr/>
      </p:nvGrpSpPr>
      <p:grpSpPr>
        <a:xfrm>
          <a:off x="0" y="0"/>
          <a:ext cx="0" cy="0"/>
          <a:chOff x="0" y="0"/>
          <a:chExt cx="0" cy="0"/>
        </a:xfrm>
      </p:grpSpPr>
      <p:sp>
        <p:nvSpPr>
          <p:cNvPr id="78" name="Google Shape;78;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2" name="Google Shape;82;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83" name="Shape 83"/>
        <p:cNvGrpSpPr/>
        <p:nvPr/>
      </p:nvGrpSpPr>
      <p:grpSpPr>
        <a:xfrm>
          <a:off x="0" y="0"/>
          <a:ext cx="0" cy="0"/>
          <a:chOff x="0" y="0"/>
          <a:chExt cx="0" cy="0"/>
        </a:xfrm>
      </p:grpSpPr>
      <p:sp>
        <p:nvSpPr>
          <p:cNvPr id="84" name="Google Shape;84;p4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8"/>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8"/>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8" name="Google Shape;88;p48"/>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9" name="Google Shape;89;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90" name="Shape 90"/>
        <p:cNvGrpSpPr/>
        <p:nvPr/>
      </p:nvGrpSpPr>
      <p:grpSpPr>
        <a:xfrm>
          <a:off x="0" y="0"/>
          <a:ext cx="0" cy="0"/>
          <a:chOff x="0" y="0"/>
          <a:chExt cx="0" cy="0"/>
        </a:xfrm>
      </p:grpSpPr>
      <p:sp>
        <p:nvSpPr>
          <p:cNvPr id="91" name="Google Shape;91;p49"/>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 name="Google Shape;93;p49"/>
          <p:cNvGrpSpPr/>
          <p:nvPr/>
        </p:nvGrpSpPr>
        <p:grpSpPr>
          <a:xfrm>
            <a:off x="255991" y="-118"/>
            <a:ext cx="2251347" cy="1043408"/>
            <a:chOff x="3961956" y="4383950"/>
            <a:chExt cx="1160548" cy="548700"/>
          </a:xfrm>
        </p:grpSpPr>
        <p:sp>
          <p:nvSpPr>
            <p:cNvPr id="94" name="Google Shape;94;p49"/>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9"/>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9"/>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4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49"/>
          <p:cNvGrpSpPr/>
          <p:nvPr/>
        </p:nvGrpSpPr>
        <p:grpSpPr>
          <a:xfrm>
            <a:off x="34934" y="4522125"/>
            <a:ext cx="1593306" cy="617072"/>
            <a:chOff x="6917201" y="0"/>
            <a:chExt cx="2227777" cy="863400"/>
          </a:xfrm>
        </p:grpSpPr>
        <p:sp>
          <p:nvSpPr>
            <p:cNvPr id="99" name="Google Shape;99;p49"/>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9"/>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9"/>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p49"/>
          <p:cNvGrpSpPr/>
          <p:nvPr/>
        </p:nvGrpSpPr>
        <p:grpSpPr>
          <a:xfrm>
            <a:off x="5886353" y="1243"/>
            <a:ext cx="3257453" cy="1261514"/>
            <a:chOff x="6917201" y="0"/>
            <a:chExt cx="2227777" cy="863400"/>
          </a:xfrm>
        </p:grpSpPr>
        <p:sp>
          <p:nvSpPr>
            <p:cNvPr id="103" name="Google Shape;103;p4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49"/>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07" name="Google Shape;107;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08" name="Shape 108"/>
        <p:cNvGrpSpPr/>
        <p:nvPr/>
      </p:nvGrpSpPr>
      <p:grpSpPr>
        <a:xfrm>
          <a:off x="0" y="0"/>
          <a:ext cx="0" cy="0"/>
          <a:chOff x="0" y="0"/>
          <a:chExt cx="0" cy="0"/>
        </a:xfrm>
      </p:grpSpPr>
      <p:sp>
        <p:nvSpPr>
          <p:cNvPr id="109" name="Google Shape;109;p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3" name="Google Shape;113;p5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14" name="Google Shape;114;p5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5" name="Google Shape;115;p5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4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4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kaggle.com/chirin/africa-economic-banking-and-systemic-crisis-dat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kaggle.com/chirin/africa-economic-banking-and-systemic-crisis-data" TargetMode="External"/><Relationship Id="rId4" Type="http://schemas.openxmlformats.org/officeDocument/2006/relationships/hyperlink" Target="https://medium.com/@samsudiney/penjelasan-sederhana-tentang-apa-itu-svm-149fec72bd02" TargetMode="External"/><Relationship Id="rId5" Type="http://schemas.openxmlformats.org/officeDocument/2006/relationships/hyperlink" Target="https://socs.binus.ac.id/2020/11/01/confusion-matrix/" TargetMode="External"/><Relationship Id="rId6" Type="http://schemas.openxmlformats.org/officeDocument/2006/relationships/hyperlink" Target="https://github.com/krishnaik06/Complete-Feature-Selection/blob/master/3-%20Information%20gain%20-%20mutual%20information%20In%20Classification.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519875" y="1515125"/>
            <a:ext cx="58410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id" sz="2520">
                <a:latin typeface="Times New Roman"/>
                <a:ea typeface="Times New Roman"/>
                <a:cs typeface="Times New Roman"/>
                <a:sym typeface="Times New Roman"/>
              </a:rPr>
              <a:t>Deteksi atau klasifikasi krisis keuangan pada negara yang ada di Benua Afrika dengan menggunakan Support Vector Machine (SVM)</a:t>
            </a:r>
            <a:endParaRPr sz="2520">
              <a:latin typeface="Times New Roman"/>
              <a:ea typeface="Times New Roman"/>
              <a:cs typeface="Times New Roman"/>
              <a:sym typeface="Times New Roman"/>
            </a:endParaRPr>
          </a:p>
        </p:txBody>
      </p:sp>
      <p:sp>
        <p:nvSpPr>
          <p:cNvPr id="129" name="Google Shape;129;p1"/>
          <p:cNvSpPr txBox="1"/>
          <p:nvPr>
            <p:ph idx="1" type="subTitle"/>
          </p:nvPr>
        </p:nvSpPr>
        <p:spPr>
          <a:xfrm>
            <a:off x="1759725" y="3154328"/>
            <a:ext cx="5361300" cy="8814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SzPct val="114081"/>
              <a:buNone/>
            </a:pPr>
            <a:r>
              <a:rPr lang="id" sz="2550"/>
              <a:t>Kelompok 3:</a:t>
            </a:r>
            <a:endParaRPr sz="2550"/>
          </a:p>
          <a:p>
            <a:pPr indent="0" lvl="0" marL="0" rtl="0" algn="ctr">
              <a:lnSpc>
                <a:spcPct val="100000"/>
              </a:lnSpc>
              <a:spcBef>
                <a:spcPts val="0"/>
              </a:spcBef>
              <a:spcAft>
                <a:spcPts val="0"/>
              </a:spcAft>
              <a:buSzPct val="114081"/>
              <a:buNone/>
            </a:pPr>
            <a:r>
              <a:rPr lang="id" sz="2550"/>
              <a:t>Rossa Dini Anisya</a:t>
            </a:r>
            <a:endParaRPr sz="2550"/>
          </a:p>
          <a:p>
            <a:pPr indent="0" lvl="0" marL="0" rtl="0" algn="ctr">
              <a:lnSpc>
                <a:spcPct val="100000"/>
              </a:lnSpc>
              <a:spcBef>
                <a:spcPts val="0"/>
              </a:spcBef>
              <a:spcAft>
                <a:spcPts val="0"/>
              </a:spcAft>
              <a:buSzPct val="114081"/>
              <a:buNone/>
            </a:pPr>
            <a:r>
              <a:rPr lang="id" sz="2550"/>
              <a:t>Shafira Hanif Rukmawan</a:t>
            </a:r>
            <a:endParaRPr sz="2550"/>
          </a:p>
          <a:p>
            <a:pPr indent="0" lvl="0" marL="0" rtl="0" algn="ctr">
              <a:lnSpc>
                <a:spcPct val="100000"/>
              </a:lnSpc>
              <a:spcBef>
                <a:spcPts val="0"/>
              </a:spcBef>
              <a:spcAft>
                <a:spcPts val="0"/>
              </a:spcAft>
              <a:buSzPct val="114081"/>
              <a:buNone/>
            </a:pPr>
            <a:r>
              <a:rPr lang="id" sz="2550"/>
              <a:t>Tania Malik Iryana</a:t>
            </a:r>
            <a:endParaRPr/>
          </a:p>
        </p:txBody>
      </p:sp>
      <p:sp>
        <p:nvSpPr>
          <p:cNvPr id="130" name="Google Shape;130;p1"/>
          <p:cNvSpPr txBox="1"/>
          <p:nvPr/>
        </p:nvSpPr>
        <p:spPr>
          <a:xfrm>
            <a:off x="2511500" y="945725"/>
            <a:ext cx="37665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1" i="0" lang="id" sz="2500" u="none" cap="none" strike="noStrike">
                <a:solidFill>
                  <a:schemeClr val="lt1"/>
                </a:solidFill>
                <a:latin typeface="Calibri"/>
                <a:ea typeface="Calibri"/>
                <a:cs typeface="Calibri"/>
                <a:sym typeface="Calibri"/>
              </a:rPr>
              <a:t>PROJECT 1</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3300"/>
              </a:lnSpc>
              <a:spcBef>
                <a:spcPts val="1422"/>
              </a:spcBef>
              <a:spcAft>
                <a:spcPts val="0"/>
              </a:spcAft>
              <a:buSzPct val="121212"/>
              <a:buNone/>
            </a:pPr>
            <a:r>
              <a:rPr b="1" lang="id" sz="2750">
                <a:latin typeface="Times New Roman"/>
                <a:ea typeface="Times New Roman"/>
                <a:cs typeface="Times New Roman"/>
                <a:sym typeface="Times New Roman"/>
              </a:rPr>
              <a:t>Methodologies, preparation and analysis:  </a:t>
            </a:r>
            <a:r>
              <a:rPr b="1" lang="id" sz="2750">
                <a:solidFill>
                  <a:srgbClr val="000000"/>
                </a:solidFill>
                <a:latin typeface="Times New Roman"/>
                <a:ea typeface="Times New Roman"/>
                <a:cs typeface="Times New Roman"/>
                <a:sym typeface="Times New Roman"/>
              </a:rPr>
              <a:t>                                           </a:t>
            </a:r>
            <a:r>
              <a:rPr b="1" lang="id" sz="2777">
                <a:solidFill>
                  <a:schemeClr val="dk2"/>
                </a:solidFill>
                <a:latin typeface="Times New Roman"/>
                <a:ea typeface="Times New Roman"/>
                <a:cs typeface="Times New Roman"/>
                <a:sym typeface="Times New Roman"/>
              </a:rPr>
              <a:t>Data collection</a:t>
            </a:r>
            <a:endParaRPr b="1" sz="2777">
              <a:solidFill>
                <a:schemeClr val="dk2"/>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ct val="111111"/>
              <a:buNone/>
            </a:pPr>
            <a:r>
              <a:t/>
            </a:r>
            <a:endParaRPr/>
          </a:p>
        </p:txBody>
      </p:sp>
      <p:sp>
        <p:nvSpPr>
          <p:cNvPr id="182" name="Google Shape;182;p1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id"/>
              <a:t>Data Krisis Ekonomi dan Keuangan di 13 Negara Afrika dari tahun 1860 - 2014 yang digunakan merupakan open data yang diperoleh dari: </a:t>
            </a:r>
            <a:r>
              <a:rPr lang="id" u="sng">
                <a:solidFill>
                  <a:schemeClr val="hlink"/>
                </a:solidFill>
                <a:hlinkClick r:id="rId3"/>
              </a:rPr>
              <a:t>https://www.kaggle.com/chirin/africa-economic-banking-and-systemic-crisis-data</a:t>
            </a:r>
            <a:r>
              <a:rPr lang="id"/>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3300"/>
              </a:lnSpc>
              <a:spcBef>
                <a:spcPts val="1422"/>
              </a:spcBef>
              <a:spcAft>
                <a:spcPts val="0"/>
              </a:spcAft>
              <a:buSzPct val="121212"/>
              <a:buNone/>
            </a:pPr>
            <a:r>
              <a:rPr b="1" lang="id" sz="2750">
                <a:latin typeface="Times New Roman"/>
                <a:ea typeface="Times New Roman"/>
                <a:cs typeface="Times New Roman"/>
                <a:sym typeface="Times New Roman"/>
              </a:rPr>
              <a:t>Methodologies, preparation and analysis:  </a:t>
            </a:r>
            <a:r>
              <a:rPr b="1" lang="id" sz="2750">
                <a:solidFill>
                  <a:srgbClr val="000000"/>
                </a:solidFill>
                <a:latin typeface="Times New Roman"/>
                <a:ea typeface="Times New Roman"/>
                <a:cs typeface="Times New Roman"/>
                <a:sym typeface="Times New Roman"/>
              </a:rPr>
              <a:t>                                           </a:t>
            </a:r>
            <a:r>
              <a:rPr b="1" lang="id" sz="2777">
                <a:solidFill>
                  <a:schemeClr val="dk2"/>
                </a:solidFill>
                <a:latin typeface="Times New Roman"/>
                <a:ea typeface="Times New Roman"/>
                <a:cs typeface="Times New Roman"/>
                <a:sym typeface="Times New Roman"/>
              </a:rPr>
              <a:t>Data understanding </a:t>
            </a:r>
            <a:endParaRPr b="1" sz="2777">
              <a:solidFill>
                <a:schemeClr val="dk2"/>
              </a:solidFill>
              <a:latin typeface="Times New Roman"/>
              <a:ea typeface="Times New Roman"/>
              <a:cs typeface="Times New Roman"/>
              <a:sym typeface="Times New Roman"/>
            </a:endParaRPr>
          </a:p>
          <a:p>
            <a:pPr indent="0" lvl="0" marL="0" rtl="0" algn="l">
              <a:lnSpc>
                <a:spcPct val="83300"/>
              </a:lnSpc>
              <a:spcBef>
                <a:spcPts val="1422"/>
              </a:spcBef>
              <a:spcAft>
                <a:spcPts val="1000"/>
              </a:spcAft>
              <a:buSzPct val="120033"/>
              <a:buNone/>
            </a:pPr>
            <a:r>
              <a:t/>
            </a:r>
            <a:endParaRPr b="1" sz="2777">
              <a:solidFill>
                <a:schemeClr val="dk2"/>
              </a:solidFill>
              <a:latin typeface="Times New Roman"/>
              <a:ea typeface="Times New Roman"/>
              <a:cs typeface="Times New Roman"/>
              <a:sym typeface="Times New Roman"/>
            </a:endParaRPr>
          </a:p>
        </p:txBody>
      </p:sp>
      <p:sp>
        <p:nvSpPr>
          <p:cNvPr id="188" name="Google Shape;188;p11"/>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Memahami isi dari setiap kolom dari dataset.</a:t>
            </a:r>
            <a:endParaRPr/>
          </a:p>
          <a:p>
            <a:pPr indent="-311150" lvl="0" marL="457200" rtl="0" algn="l">
              <a:lnSpc>
                <a:spcPct val="115000"/>
              </a:lnSpc>
              <a:spcBef>
                <a:spcPts val="0"/>
              </a:spcBef>
              <a:spcAft>
                <a:spcPts val="0"/>
              </a:spcAft>
              <a:buSzPts val="1300"/>
              <a:buChar char="●"/>
            </a:pPr>
            <a:r>
              <a:rPr lang="id"/>
              <a:t>Memahami faktor-faktor yang mempengaruhi terjadinya krisis keuangan di 13 negara Afrika.</a:t>
            </a:r>
            <a:endParaRPr/>
          </a:p>
          <a:p>
            <a:pPr indent="-311150" lvl="0" marL="457200" rtl="0" algn="l">
              <a:lnSpc>
                <a:spcPct val="115000"/>
              </a:lnSpc>
              <a:spcBef>
                <a:spcPts val="0"/>
              </a:spcBef>
              <a:spcAft>
                <a:spcPts val="0"/>
              </a:spcAft>
              <a:buSzPts val="1300"/>
              <a:buChar char="●"/>
            </a:pPr>
            <a:r>
              <a:rPr lang="id"/>
              <a:t>Melihat dan memahami seberapa banyak negara di benua Afrika yang mengalami krisis keuangan maupun krisis ekonomi.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2"/>
          <p:cNvSpPr txBox="1"/>
          <p:nvPr>
            <p:ph type="title"/>
          </p:nvPr>
        </p:nvSpPr>
        <p:spPr>
          <a:xfrm>
            <a:off x="819150" y="2237700"/>
            <a:ext cx="7505700" cy="6681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83300"/>
              </a:lnSpc>
              <a:spcBef>
                <a:spcPts val="1422"/>
              </a:spcBef>
              <a:spcAft>
                <a:spcPts val="0"/>
              </a:spcAft>
              <a:buSzPct val="121212"/>
              <a:buNone/>
            </a:pPr>
            <a:r>
              <a:rPr b="1" lang="id" sz="2750">
                <a:latin typeface="Times New Roman"/>
                <a:ea typeface="Times New Roman"/>
                <a:cs typeface="Times New Roman"/>
                <a:sym typeface="Times New Roman"/>
              </a:rPr>
              <a:t>LOADING DATASET</a:t>
            </a:r>
            <a:endParaRPr b="1" sz="2777">
              <a:solidFill>
                <a:schemeClr val="dk2"/>
              </a:solidFill>
              <a:latin typeface="Times New Roman"/>
              <a:ea typeface="Times New Roman"/>
              <a:cs typeface="Times New Roman"/>
              <a:sym typeface="Times New Roman"/>
            </a:endParaRPr>
          </a:p>
          <a:p>
            <a:pPr indent="0" lvl="0" marL="0" rtl="0" algn="l">
              <a:lnSpc>
                <a:spcPct val="83300"/>
              </a:lnSpc>
              <a:spcBef>
                <a:spcPts val="1000"/>
              </a:spcBef>
              <a:spcAft>
                <a:spcPts val="0"/>
              </a:spcAft>
              <a:buSzPct val="111111"/>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idx="1" type="body"/>
          </p:nvPr>
        </p:nvSpPr>
        <p:spPr>
          <a:xfrm>
            <a:off x="819150" y="559150"/>
            <a:ext cx="7505700" cy="10383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id" sz="1600"/>
              <a:t>Melakukan import pada semua libraries yang diperlukan</a:t>
            </a:r>
            <a:endParaRPr sz="1600"/>
          </a:p>
          <a:p>
            <a:pPr indent="-330200" lvl="0" marL="457200" rtl="0" algn="l">
              <a:lnSpc>
                <a:spcPct val="115000"/>
              </a:lnSpc>
              <a:spcBef>
                <a:spcPts val="0"/>
              </a:spcBef>
              <a:spcAft>
                <a:spcPts val="0"/>
              </a:spcAft>
              <a:buSzPts val="1600"/>
              <a:buChar char="●"/>
            </a:pPr>
            <a:r>
              <a:rPr lang="id" sz="1600"/>
              <a:t>Membaca data yang akan dianalisis</a:t>
            </a:r>
            <a:endParaRPr sz="1600"/>
          </a:p>
          <a:p>
            <a:pPr indent="-330200" lvl="0" marL="457200" rtl="0" algn="l">
              <a:lnSpc>
                <a:spcPct val="115000"/>
              </a:lnSpc>
              <a:spcBef>
                <a:spcPts val="0"/>
              </a:spcBef>
              <a:spcAft>
                <a:spcPts val="0"/>
              </a:spcAft>
              <a:buSzPts val="1600"/>
              <a:buChar char="●"/>
            </a:pPr>
            <a:r>
              <a:rPr lang="id" sz="1600"/>
              <a:t>Melihat jumlah data yang dianalisis: 1057 baris dan 14 kolom</a:t>
            </a:r>
            <a:endParaRPr sz="1600"/>
          </a:p>
        </p:txBody>
      </p:sp>
      <p:pic>
        <p:nvPicPr>
          <p:cNvPr id="199" name="Google Shape;199;p13"/>
          <p:cNvPicPr preferRelativeResize="0"/>
          <p:nvPr/>
        </p:nvPicPr>
        <p:blipFill rotWithShape="1">
          <a:blip r:embed="rId3">
            <a:alphaModFix/>
          </a:blip>
          <a:srcRect b="0" l="0" r="0" t="0"/>
          <a:stretch/>
        </p:blipFill>
        <p:spPr>
          <a:xfrm>
            <a:off x="0" y="1597300"/>
            <a:ext cx="9144001" cy="291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idx="1" type="body"/>
          </p:nvPr>
        </p:nvSpPr>
        <p:spPr>
          <a:xfrm>
            <a:off x="207325" y="549875"/>
            <a:ext cx="4297800" cy="38889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Melihat data negara yang ada di dalam dataset: 13 negara dan melihat detail informasi data</a:t>
            </a:r>
            <a:endParaRPr/>
          </a:p>
        </p:txBody>
      </p:sp>
      <p:sp>
        <p:nvSpPr>
          <p:cNvPr id="205" name="Google Shape;205;p14"/>
          <p:cNvSpPr txBox="1"/>
          <p:nvPr>
            <p:ph idx="2" type="body"/>
          </p:nvPr>
        </p:nvSpPr>
        <p:spPr>
          <a:xfrm>
            <a:off x="4505125" y="549825"/>
            <a:ext cx="3819600" cy="38889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Detail informasi baru setelah data int dan object menjadi data kategorik</a:t>
            </a:r>
            <a:endParaRPr/>
          </a:p>
        </p:txBody>
      </p:sp>
      <p:pic>
        <p:nvPicPr>
          <p:cNvPr id="206" name="Google Shape;206;p14"/>
          <p:cNvPicPr preferRelativeResize="0"/>
          <p:nvPr/>
        </p:nvPicPr>
        <p:blipFill rotWithShape="1">
          <a:blip r:embed="rId3">
            <a:alphaModFix/>
          </a:blip>
          <a:srcRect b="8424" l="-2875" r="11300" t="0"/>
          <a:stretch/>
        </p:blipFill>
        <p:spPr>
          <a:xfrm>
            <a:off x="40425" y="1125800"/>
            <a:ext cx="4363074" cy="3888875"/>
          </a:xfrm>
          <a:prstGeom prst="rect">
            <a:avLst/>
          </a:prstGeom>
          <a:noFill/>
          <a:ln cap="flat" cmpd="sng" w="9525">
            <a:solidFill>
              <a:schemeClr val="dk2"/>
            </a:solidFill>
            <a:prstDash val="solid"/>
            <a:round/>
            <a:headEnd len="sm" w="sm" type="none"/>
            <a:tailEnd len="sm" w="sm" type="none"/>
          </a:ln>
        </p:spPr>
      </p:pic>
      <p:pic>
        <p:nvPicPr>
          <p:cNvPr id="207" name="Google Shape;207;p14"/>
          <p:cNvPicPr preferRelativeResize="0"/>
          <p:nvPr/>
        </p:nvPicPr>
        <p:blipFill rotWithShape="1">
          <a:blip r:embed="rId4">
            <a:alphaModFix/>
          </a:blip>
          <a:srcRect b="-2499" l="0" r="0" t="2500"/>
          <a:stretch/>
        </p:blipFill>
        <p:spPr>
          <a:xfrm>
            <a:off x="4572000" y="1125800"/>
            <a:ext cx="4572000" cy="4017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idx="1" type="body"/>
          </p:nvPr>
        </p:nvSpPr>
        <p:spPr>
          <a:xfrm>
            <a:off x="819150" y="559150"/>
            <a:ext cx="7505700" cy="3879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Mencetak ringkasan nilai untuk setiap kovariat dalam kumpulan data</a:t>
            </a:r>
            <a:endParaRPr/>
          </a:p>
        </p:txBody>
      </p:sp>
      <p:pic>
        <p:nvPicPr>
          <p:cNvPr id="213" name="Google Shape;213;p15"/>
          <p:cNvPicPr preferRelativeResize="0"/>
          <p:nvPr/>
        </p:nvPicPr>
        <p:blipFill rotWithShape="1">
          <a:blip r:embed="rId3">
            <a:alphaModFix/>
          </a:blip>
          <a:srcRect b="0" l="0" r="0" t="0"/>
          <a:stretch/>
        </p:blipFill>
        <p:spPr>
          <a:xfrm>
            <a:off x="0" y="1110575"/>
            <a:ext cx="9144000" cy="30838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6"/>
          <p:cNvSpPr txBox="1"/>
          <p:nvPr>
            <p:ph idx="1" type="body"/>
          </p:nvPr>
        </p:nvSpPr>
        <p:spPr>
          <a:xfrm>
            <a:off x="819150" y="716700"/>
            <a:ext cx="3686100" cy="3722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Memeriksa nilai yang hilang di Data df</a:t>
            </a:r>
            <a:endParaRPr/>
          </a:p>
        </p:txBody>
      </p:sp>
      <p:sp>
        <p:nvSpPr>
          <p:cNvPr id="219" name="Google Shape;219;p16"/>
          <p:cNvSpPr txBox="1"/>
          <p:nvPr>
            <p:ph idx="2" type="body"/>
          </p:nvPr>
        </p:nvSpPr>
        <p:spPr>
          <a:xfrm>
            <a:off x="4638675" y="716625"/>
            <a:ext cx="3686100" cy="3722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Memeriksa nilai null di Data df</a:t>
            </a:r>
            <a:endParaRPr/>
          </a:p>
        </p:txBody>
      </p:sp>
      <p:pic>
        <p:nvPicPr>
          <p:cNvPr id="220" name="Google Shape;220;p16"/>
          <p:cNvPicPr preferRelativeResize="0"/>
          <p:nvPr/>
        </p:nvPicPr>
        <p:blipFill rotWithShape="1">
          <a:blip r:embed="rId3">
            <a:alphaModFix/>
          </a:blip>
          <a:srcRect b="0" l="0" r="0" t="0"/>
          <a:stretch/>
        </p:blipFill>
        <p:spPr>
          <a:xfrm>
            <a:off x="635275" y="1206325"/>
            <a:ext cx="3820000" cy="3353825"/>
          </a:xfrm>
          <a:prstGeom prst="rect">
            <a:avLst/>
          </a:prstGeom>
          <a:noFill/>
          <a:ln>
            <a:noFill/>
          </a:ln>
        </p:spPr>
      </p:pic>
      <p:pic>
        <p:nvPicPr>
          <p:cNvPr id="221" name="Google Shape;221;p16"/>
          <p:cNvPicPr preferRelativeResize="0"/>
          <p:nvPr/>
        </p:nvPicPr>
        <p:blipFill rotWithShape="1">
          <a:blip r:embed="rId4">
            <a:alphaModFix/>
          </a:blip>
          <a:srcRect b="0" l="0" r="0" t="0"/>
          <a:stretch/>
        </p:blipFill>
        <p:spPr>
          <a:xfrm>
            <a:off x="4638675" y="1206325"/>
            <a:ext cx="3820000" cy="3292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txBox="1"/>
          <p:nvPr>
            <p:ph type="title"/>
          </p:nvPr>
        </p:nvSpPr>
        <p:spPr>
          <a:xfrm>
            <a:off x="819150" y="2237700"/>
            <a:ext cx="7505700" cy="6681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83300"/>
              </a:lnSpc>
              <a:spcBef>
                <a:spcPts val="1422"/>
              </a:spcBef>
              <a:spcAft>
                <a:spcPts val="0"/>
              </a:spcAft>
              <a:buSzPct val="121212"/>
              <a:buNone/>
            </a:pPr>
            <a:r>
              <a:rPr b="1" lang="id" sz="2750">
                <a:latin typeface="Times New Roman"/>
                <a:ea typeface="Times New Roman"/>
                <a:cs typeface="Times New Roman"/>
                <a:sym typeface="Times New Roman"/>
              </a:rPr>
              <a:t>DATA PREPARATION</a:t>
            </a:r>
            <a:endParaRPr b="1" sz="2777">
              <a:solidFill>
                <a:schemeClr val="dk2"/>
              </a:solidFill>
              <a:latin typeface="Times New Roman"/>
              <a:ea typeface="Times New Roman"/>
              <a:cs typeface="Times New Roman"/>
              <a:sym typeface="Times New Roman"/>
            </a:endParaRPr>
          </a:p>
          <a:p>
            <a:pPr indent="0" lvl="0" marL="0" rtl="0" algn="l">
              <a:lnSpc>
                <a:spcPct val="83300"/>
              </a:lnSpc>
              <a:spcBef>
                <a:spcPts val="1000"/>
              </a:spcBef>
              <a:spcAft>
                <a:spcPts val="0"/>
              </a:spcAft>
              <a:buSzPct val="111111"/>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ph idx="1" type="body"/>
          </p:nvPr>
        </p:nvSpPr>
        <p:spPr>
          <a:xfrm>
            <a:off x="819150" y="3302350"/>
            <a:ext cx="7505700" cy="1136400"/>
          </a:xfrm>
          <a:prstGeom prst="rect">
            <a:avLst/>
          </a:prstGeom>
          <a:noFill/>
          <a:ln>
            <a:noFill/>
          </a:ln>
        </p:spPr>
        <p:txBody>
          <a:bodyPr anchorCtr="0" anchor="t" bIns="91425" lIns="91425" spcFirstLastPara="1" rIns="91425" wrap="square" tIns="91425">
            <a:normAutofit/>
          </a:bodyPr>
          <a:lstStyle/>
          <a:p>
            <a:pPr indent="0" lvl="0" marL="0" marR="38100" rtl="0" algn="ctr">
              <a:lnSpc>
                <a:spcPct val="128571"/>
              </a:lnSpc>
              <a:spcBef>
                <a:spcPts val="0"/>
              </a:spcBef>
              <a:spcAft>
                <a:spcPts val="0"/>
              </a:spcAft>
              <a:buSzPts val="1300"/>
              <a:buNone/>
            </a:pPr>
            <a:r>
              <a:rPr lang="id" sz="1700"/>
              <a:t>Mengubah nilai krisis perbankan menjadi kategori 0 dan 1</a:t>
            </a:r>
            <a:endParaRPr sz="1700"/>
          </a:p>
        </p:txBody>
      </p:sp>
      <p:pic>
        <p:nvPicPr>
          <p:cNvPr id="232" name="Google Shape;232;p18"/>
          <p:cNvPicPr preferRelativeResize="0"/>
          <p:nvPr/>
        </p:nvPicPr>
        <p:blipFill rotWithShape="1">
          <a:blip r:embed="rId3">
            <a:alphaModFix/>
          </a:blip>
          <a:srcRect b="0" l="0" r="0" t="0"/>
          <a:stretch/>
        </p:blipFill>
        <p:spPr>
          <a:xfrm>
            <a:off x="1782329" y="799050"/>
            <a:ext cx="5491001" cy="2329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idx="1" type="body"/>
          </p:nvPr>
        </p:nvSpPr>
        <p:spPr>
          <a:xfrm>
            <a:off x="200025" y="3089200"/>
            <a:ext cx="7505700" cy="8448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Melakukan drop pada kovariat yang tidak penting yaitu case</a:t>
            </a:r>
            <a:endParaRPr/>
          </a:p>
          <a:p>
            <a:pPr indent="-311150" lvl="0" marL="457200" rtl="0" algn="l">
              <a:lnSpc>
                <a:spcPct val="115000"/>
              </a:lnSpc>
              <a:spcBef>
                <a:spcPts val="0"/>
              </a:spcBef>
              <a:spcAft>
                <a:spcPts val="0"/>
              </a:spcAft>
              <a:buSzPts val="1300"/>
              <a:buChar char="●"/>
            </a:pPr>
            <a:r>
              <a:rPr lang="id"/>
              <a:t>Melakukan drop pada kovariat redundan cc3 karena mewakili negara</a:t>
            </a:r>
            <a:endParaRPr/>
          </a:p>
        </p:txBody>
      </p:sp>
      <p:pic>
        <p:nvPicPr>
          <p:cNvPr id="238" name="Google Shape;238;p19"/>
          <p:cNvPicPr preferRelativeResize="0"/>
          <p:nvPr/>
        </p:nvPicPr>
        <p:blipFill rotWithShape="1">
          <a:blip r:embed="rId3">
            <a:alphaModFix/>
          </a:blip>
          <a:srcRect b="0" l="0" r="0" t="0"/>
          <a:stretch/>
        </p:blipFill>
        <p:spPr>
          <a:xfrm>
            <a:off x="0" y="1406875"/>
            <a:ext cx="9143998" cy="13484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ph type="title"/>
          </p:nvPr>
        </p:nvSpPr>
        <p:spPr>
          <a:xfrm>
            <a:off x="1835384" y="17487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b="1" lang="id">
                <a:solidFill>
                  <a:srgbClr val="FFFFFF"/>
                </a:solidFill>
                <a:latin typeface="Times New Roman"/>
                <a:ea typeface="Times New Roman"/>
                <a:cs typeface="Times New Roman"/>
                <a:sym typeface="Times New Roman"/>
              </a:rPr>
              <a:t>BAGIAN 1</a:t>
            </a:r>
            <a:endParaRPr b="1">
              <a:solidFill>
                <a:srgbClr val="FFFFFF"/>
              </a:solidFill>
              <a:latin typeface="Times New Roman"/>
              <a:ea typeface="Times New Roman"/>
              <a:cs typeface="Times New Roman"/>
              <a:sym typeface="Times New Roman"/>
            </a:endParaRPr>
          </a:p>
          <a:p>
            <a:pPr indent="0" lvl="0" marL="0" rtl="0" algn="ctr">
              <a:lnSpc>
                <a:spcPct val="83300"/>
              </a:lnSpc>
              <a:spcBef>
                <a:spcPts val="1422"/>
              </a:spcBef>
              <a:spcAft>
                <a:spcPts val="0"/>
              </a:spcAft>
              <a:buSzPts val="3200"/>
              <a:buNone/>
            </a:pPr>
            <a:r>
              <a:rPr b="1" lang="id" sz="2300">
                <a:solidFill>
                  <a:srgbClr val="FFFFFF"/>
                </a:solidFill>
                <a:latin typeface="Times New Roman"/>
                <a:ea typeface="Times New Roman"/>
                <a:cs typeface="Times New Roman"/>
                <a:sym typeface="Times New Roman"/>
              </a:rPr>
              <a:t>Business Understanding</a:t>
            </a:r>
            <a:endParaRPr b="1" sz="2300">
              <a:solidFill>
                <a:srgbClr val="FFFFF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819150" y="2237700"/>
            <a:ext cx="7505700" cy="6681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83300"/>
              </a:lnSpc>
              <a:spcBef>
                <a:spcPts val="1422"/>
              </a:spcBef>
              <a:spcAft>
                <a:spcPts val="0"/>
              </a:spcAft>
              <a:buSzPct val="121212"/>
              <a:buNone/>
            </a:pPr>
            <a:r>
              <a:rPr b="1" lang="id" sz="2750">
                <a:latin typeface="Times New Roman"/>
                <a:ea typeface="Times New Roman"/>
                <a:cs typeface="Times New Roman"/>
                <a:sym typeface="Times New Roman"/>
              </a:rPr>
              <a:t>ANALISIS &amp; VISUALISASI</a:t>
            </a:r>
            <a:endParaRPr b="1" sz="2777">
              <a:solidFill>
                <a:schemeClr val="dk2"/>
              </a:solidFill>
              <a:latin typeface="Times New Roman"/>
              <a:ea typeface="Times New Roman"/>
              <a:cs typeface="Times New Roman"/>
              <a:sym typeface="Times New Roman"/>
            </a:endParaRPr>
          </a:p>
          <a:p>
            <a:pPr indent="0" lvl="0" marL="0" rtl="0" algn="l">
              <a:lnSpc>
                <a:spcPct val="83300"/>
              </a:lnSpc>
              <a:spcBef>
                <a:spcPts val="1000"/>
              </a:spcBef>
              <a:spcAft>
                <a:spcPts val="0"/>
              </a:spcAft>
              <a:buSzPct val="111111"/>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21"/>
          <p:cNvPicPr preferRelativeResize="0"/>
          <p:nvPr/>
        </p:nvPicPr>
        <p:blipFill rotWithShape="1">
          <a:blip r:embed="rId3">
            <a:alphaModFix/>
          </a:blip>
          <a:srcRect b="0" l="0" r="0" t="0"/>
          <a:stretch/>
        </p:blipFill>
        <p:spPr>
          <a:xfrm>
            <a:off x="1696750" y="543438"/>
            <a:ext cx="6084926" cy="4056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idx="1" type="body"/>
          </p:nvPr>
        </p:nvSpPr>
        <p:spPr>
          <a:xfrm>
            <a:off x="441750" y="549875"/>
            <a:ext cx="4063500" cy="388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
        <p:nvSpPr>
          <p:cNvPr id="254" name="Google Shape;254;p22"/>
          <p:cNvSpPr txBox="1"/>
          <p:nvPr>
            <p:ph idx="2" type="body"/>
          </p:nvPr>
        </p:nvSpPr>
        <p:spPr>
          <a:xfrm>
            <a:off x="4931825" y="1423963"/>
            <a:ext cx="38292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id"/>
              <a:t>Korelasi</a:t>
            </a:r>
            <a:endParaRPr b="1"/>
          </a:p>
          <a:p>
            <a:pPr indent="0" lvl="0" marL="0" rtl="0" algn="l">
              <a:lnSpc>
                <a:spcPct val="115000"/>
              </a:lnSpc>
              <a:spcBef>
                <a:spcPts val="1200"/>
              </a:spcBef>
              <a:spcAft>
                <a:spcPts val="1200"/>
              </a:spcAft>
              <a:buSzPts val="1300"/>
              <a:buNone/>
            </a:pPr>
            <a:r>
              <a:rPr lang="id"/>
              <a:t>Korelasi positif yang kuat antara krisis perbankan dan krisis sistemik.</a:t>
            </a:r>
            <a:endParaRPr/>
          </a:p>
        </p:txBody>
      </p:sp>
      <p:pic>
        <p:nvPicPr>
          <p:cNvPr id="255" name="Google Shape;255;p22"/>
          <p:cNvPicPr preferRelativeResize="0"/>
          <p:nvPr/>
        </p:nvPicPr>
        <p:blipFill rotWithShape="1">
          <a:blip r:embed="rId3">
            <a:alphaModFix/>
          </a:blip>
          <a:srcRect b="0" l="6070" r="11815" t="0"/>
          <a:stretch/>
        </p:blipFill>
        <p:spPr>
          <a:xfrm>
            <a:off x="152989" y="195262"/>
            <a:ext cx="4778836" cy="4752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3"/>
          <p:cNvSpPr txBox="1"/>
          <p:nvPr>
            <p:ph idx="1" type="body"/>
          </p:nvPr>
        </p:nvSpPr>
        <p:spPr>
          <a:xfrm>
            <a:off x="2657475" y="786825"/>
            <a:ext cx="3686100" cy="369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300"/>
              <a:buNone/>
            </a:pPr>
            <a:r>
              <a:rPr lang="id"/>
              <a:t>Perbandingan kasus krisis keuangan perbankan</a:t>
            </a:r>
            <a:endParaRPr/>
          </a:p>
        </p:txBody>
      </p:sp>
      <p:pic>
        <p:nvPicPr>
          <p:cNvPr id="261" name="Google Shape;261;p23"/>
          <p:cNvPicPr preferRelativeResize="0"/>
          <p:nvPr/>
        </p:nvPicPr>
        <p:blipFill rotWithShape="1">
          <a:blip r:embed="rId3">
            <a:alphaModFix/>
          </a:blip>
          <a:srcRect b="0" l="0" r="0" t="0"/>
          <a:stretch/>
        </p:blipFill>
        <p:spPr>
          <a:xfrm>
            <a:off x="2886075" y="1885950"/>
            <a:ext cx="3686100" cy="2593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b="1" lang="id">
                <a:solidFill>
                  <a:srgbClr val="FFFFFF"/>
                </a:solidFill>
                <a:latin typeface="Times New Roman"/>
                <a:ea typeface="Times New Roman"/>
                <a:cs typeface="Times New Roman"/>
                <a:sym typeface="Times New Roman"/>
              </a:rPr>
              <a:t>BAGIAN 3</a:t>
            </a:r>
            <a:endParaRPr b="1">
              <a:solidFill>
                <a:srgbClr val="FFFFFF"/>
              </a:solidFill>
              <a:latin typeface="Times New Roman"/>
              <a:ea typeface="Times New Roman"/>
              <a:cs typeface="Times New Roman"/>
              <a:sym typeface="Times New Roman"/>
            </a:endParaRPr>
          </a:p>
          <a:p>
            <a:pPr indent="0" lvl="0" marL="0" rtl="0" algn="ctr">
              <a:lnSpc>
                <a:spcPct val="83300"/>
              </a:lnSpc>
              <a:spcBef>
                <a:spcPts val="1422"/>
              </a:spcBef>
              <a:spcAft>
                <a:spcPts val="1000"/>
              </a:spcAft>
              <a:buSzPts val="3200"/>
              <a:buNone/>
            </a:pPr>
            <a:r>
              <a:rPr b="1" lang="id" sz="2527">
                <a:solidFill>
                  <a:srgbClr val="FFFFFF"/>
                </a:solidFill>
                <a:latin typeface="Times New Roman"/>
                <a:ea typeface="Times New Roman"/>
                <a:cs typeface="Times New Roman"/>
                <a:sym typeface="Times New Roman"/>
              </a:rPr>
              <a:t>Data Modelling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3300"/>
              </a:lnSpc>
              <a:spcBef>
                <a:spcPts val="1422"/>
              </a:spcBef>
              <a:spcAft>
                <a:spcPts val="0"/>
              </a:spcAft>
              <a:buSzPct val="121212"/>
              <a:buNone/>
            </a:pPr>
            <a:r>
              <a:rPr b="1" lang="id" sz="2750">
                <a:latin typeface="Times New Roman"/>
                <a:ea typeface="Times New Roman"/>
                <a:cs typeface="Times New Roman"/>
                <a:sym typeface="Times New Roman"/>
              </a:rPr>
              <a:t>Data Modelling:  </a:t>
            </a:r>
            <a:r>
              <a:rPr b="1" lang="id" sz="2750">
                <a:solidFill>
                  <a:srgbClr val="000000"/>
                </a:solidFill>
                <a:latin typeface="Times New Roman"/>
                <a:ea typeface="Times New Roman"/>
                <a:cs typeface="Times New Roman"/>
                <a:sym typeface="Times New Roman"/>
              </a:rPr>
              <a:t>                                                        Modelling</a:t>
            </a:r>
            <a:endParaRPr b="1" sz="2750"/>
          </a:p>
          <a:p>
            <a:pPr indent="0" lvl="0" marL="0" rtl="0" algn="l">
              <a:lnSpc>
                <a:spcPct val="100000"/>
              </a:lnSpc>
              <a:spcBef>
                <a:spcPts val="1000"/>
              </a:spcBef>
              <a:spcAft>
                <a:spcPts val="0"/>
              </a:spcAft>
              <a:buSzPct val="111111"/>
              <a:buNone/>
            </a:pPr>
            <a:r>
              <a:t/>
            </a:r>
            <a:endParaRPr/>
          </a:p>
        </p:txBody>
      </p:sp>
      <p:sp>
        <p:nvSpPr>
          <p:cNvPr id="272" name="Google Shape;272;p2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Menetapkan nilai X dan nilai Y</a:t>
            </a:r>
            <a:endParaRPr/>
          </a:p>
          <a:p>
            <a:pPr indent="-311150" lvl="0" marL="457200" rtl="0" algn="l">
              <a:lnSpc>
                <a:spcPct val="115000"/>
              </a:lnSpc>
              <a:spcBef>
                <a:spcPts val="0"/>
              </a:spcBef>
              <a:spcAft>
                <a:spcPts val="0"/>
              </a:spcAft>
              <a:buSzPts val="1300"/>
              <a:buChar char="●"/>
            </a:pPr>
            <a:r>
              <a:rPr lang="id"/>
              <a:t>Melakukan import train_test_split untuk membagi data menjadi data training sebanyak 75% dan data testing sebanyak 25%</a:t>
            </a:r>
            <a:endParaRPr/>
          </a:p>
          <a:p>
            <a:pPr indent="0" lvl="0" marL="457200" rtl="0" algn="l">
              <a:lnSpc>
                <a:spcPct val="115000"/>
              </a:lnSpc>
              <a:spcBef>
                <a:spcPts val="1200"/>
              </a:spcBef>
              <a:spcAft>
                <a:spcPts val="1200"/>
              </a:spcAft>
              <a:buSzPts val="1300"/>
              <a:buNone/>
            </a:pPr>
            <a:r>
              <a:t/>
            </a:r>
            <a:endParaRPr/>
          </a:p>
        </p:txBody>
      </p:sp>
      <p:pic>
        <p:nvPicPr>
          <p:cNvPr id="273" name="Google Shape;273;p25"/>
          <p:cNvPicPr preferRelativeResize="0"/>
          <p:nvPr/>
        </p:nvPicPr>
        <p:blipFill rotWithShape="1">
          <a:blip r:embed="rId3">
            <a:alphaModFix/>
          </a:blip>
          <a:srcRect b="0" l="0" r="0" t="0"/>
          <a:stretch/>
        </p:blipFill>
        <p:spPr>
          <a:xfrm>
            <a:off x="216950" y="2831425"/>
            <a:ext cx="8763000" cy="650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6"/>
          <p:cNvSpPr txBox="1"/>
          <p:nvPr>
            <p:ph type="title"/>
          </p:nvPr>
        </p:nvSpPr>
        <p:spPr>
          <a:xfrm>
            <a:off x="762000" y="4265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3300"/>
              </a:lnSpc>
              <a:spcBef>
                <a:spcPts val="1422"/>
              </a:spcBef>
              <a:spcAft>
                <a:spcPts val="0"/>
              </a:spcAft>
              <a:buSzPct val="121212"/>
              <a:buNone/>
            </a:pPr>
            <a:r>
              <a:rPr b="1" lang="id" sz="2750">
                <a:latin typeface="Times New Roman"/>
                <a:ea typeface="Times New Roman"/>
                <a:cs typeface="Times New Roman"/>
                <a:sym typeface="Times New Roman"/>
              </a:rPr>
              <a:t>Data Modelling:  </a:t>
            </a:r>
            <a:r>
              <a:rPr b="1" lang="id" sz="2750">
                <a:solidFill>
                  <a:srgbClr val="000000"/>
                </a:solidFill>
                <a:latin typeface="Times New Roman"/>
                <a:ea typeface="Times New Roman"/>
                <a:cs typeface="Times New Roman"/>
                <a:sym typeface="Times New Roman"/>
              </a:rPr>
              <a:t>                                                        Modelling</a:t>
            </a:r>
            <a:endParaRPr b="1" sz="2750"/>
          </a:p>
          <a:p>
            <a:pPr indent="0" lvl="0" marL="0" rtl="0" algn="l">
              <a:lnSpc>
                <a:spcPct val="100000"/>
              </a:lnSpc>
              <a:spcBef>
                <a:spcPts val="1000"/>
              </a:spcBef>
              <a:spcAft>
                <a:spcPts val="0"/>
              </a:spcAft>
              <a:buSzPct val="111111"/>
              <a:buNone/>
            </a:pPr>
            <a:r>
              <a:t/>
            </a:r>
            <a:endParaRPr/>
          </a:p>
        </p:txBody>
      </p:sp>
      <p:sp>
        <p:nvSpPr>
          <p:cNvPr id="279" name="Google Shape;279;p26"/>
          <p:cNvSpPr txBox="1"/>
          <p:nvPr>
            <p:ph idx="1" type="body"/>
          </p:nvPr>
        </p:nvSpPr>
        <p:spPr>
          <a:xfrm>
            <a:off x="819150" y="1746175"/>
            <a:ext cx="7505700" cy="2692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a:p>
            <a:pPr indent="0" lvl="0" marL="457200" rtl="0" algn="l">
              <a:lnSpc>
                <a:spcPct val="115000"/>
              </a:lnSpc>
              <a:spcBef>
                <a:spcPts val="1200"/>
              </a:spcBef>
              <a:spcAft>
                <a:spcPts val="1200"/>
              </a:spcAft>
              <a:buSzPts val="1300"/>
              <a:buNone/>
            </a:pPr>
            <a:r>
              <a:t/>
            </a:r>
            <a:endParaRPr/>
          </a:p>
        </p:txBody>
      </p:sp>
      <p:pic>
        <p:nvPicPr>
          <p:cNvPr id="280" name="Google Shape;280;p26"/>
          <p:cNvPicPr preferRelativeResize="0"/>
          <p:nvPr/>
        </p:nvPicPr>
        <p:blipFill rotWithShape="1">
          <a:blip r:embed="rId3">
            <a:alphaModFix/>
          </a:blip>
          <a:srcRect b="0" l="0" r="0" t="0"/>
          <a:stretch/>
        </p:blipFill>
        <p:spPr>
          <a:xfrm>
            <a:off x="681038" y="2070038"/>
            <a:ext cx="7953375" cy="2768675"/>
          </a:xfrm>
          <a:prstGeom prst="rect">
            <a:avLst/>
          </a:prstGeom>
          <a:noFill/>
          <a:ln>
            <a:noFill/>
          </a:ln>
        </p:spPr>
      </p:pic>
      <p:sp>
        <p:nvSpPr>
          <p:cNvPr id="281" name="Google Shape;281;p26"/>
          <p:cNvSpPr txBox="1"/>
          <p:nvPr/>
        </p:nvSpPr>
        <p:spPr>
          <a:xfrm>
            <a:off x="628575" y="1381100"/>
            <a:ext cx="80583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id" sz="1400" u="none" cap="none" strike="noStrike">
                <a:solidFill>
                  <a:srgbClr val="000000"/>
                </a:solidFill>
                <a:latin typeface="Calibri"/>
                <a:ea typeface="Calibri"/>
                <a:cs typeface="Calibri"/>
                <a:sym typeface="Calibri"/>
              </a:rPr>
              <a:t>Membuat model untuk melakukan klasifikasi, melakukan train model menggunakan training set, Memprediksi respons untuk kumpulan data pengujian</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3300"/>
              </a:lnSpc>
              <a:spcBef>
                <a:spcPts val="1422"/>
              </a:spcBef>
              <a:spcAft>
                <a:spcPts val="1000"/>
              </a:spcAft>
              <a:buSzPct val="121212"/>
              <a:buNone/>
            </a:pPr>
            <a:r>
              <a:rPr b="1" lang="id" sz="2750">
                <a:latin typeface="Times New Roman"/>
                <a:ea typeface="Times New Roman"/>
                <a:cs typeface="Times New Roman"/>
                <a:sym typeface="Times New Roman"/>
              </a:rPr>
              <a:t>Data Modelling:  </a:t>
            </a:r>
            <a:r>
              <a:rPr b="1" lang="id" sz="2750">
                <a:solidFill>
                  <a:srgbClr val="000000"/>
                </a:solidFill>
                <a:latin typeface="Times New Roman"/>
                <a:ea typeface="Times New Roman"/>
                <a:cs typeface="Times New Roman"/>
                <a:sym typeface="Times New Roman"/>
              </a:rPr>
              <a:t>                                                        Contoh hasil analitik</a:t>
            </a:r>
            <a:endParaRPr/>
          </a:p>
        </p:txBody>
      </p:sp>
      <p:sp>
        <p:nvSpPr>
          <p:cNvPr id="287" name="Google Shape;287;p27"/>
          <p:cNvSpPr txBox="1"/>
          <p:nvPr>
            <p:ph idx="1" type="body"/>
          </p:nvPr>
        </p:nvSpPr>
        <p:spPr>
          <a:xfrm>
            <a:off x="819150" y="1990725"/>
            <a:ext cx="2856900" cy="2448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id"/>
              <a:t>Melakukan plot pada nilai mutual_info atau nilai ketergantungan dan mengurutkan nilai ketergantungan dari yang terbesar ke yang terkecil.</a:t>
            </a:r>
            <a:endParaRPr/>
          </a:p>
        </p:txBody>
      </p:sp>
      <p:pic>
        <p:nvPicPr>
          <p:cNvPr id="288" name="Google Shape;288;p27"/>
          <p:cNvPicPr preferRelativeResize="0"/>
          <p:nvPr/>
        </p:nvPicPr>
        <p:blipFill rotWithShape="1">
          <a:blip r:embed="rId3">
            <a:alphaModFix/>
          </a:blip>
          <a:srcRect b="0" l="0" r="0" t="0"/>
          <a:stretch/>
        </p:blipFill>
        <p:spPr>
          <a:xfrm>
            <a:off x="4062275" y="1631525"/>
            <a:ext cx="4366750" cy="280720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3300"/>
              </a:lnSpc>
              <a:spcBef>
                <a:spcPts val="1422"/>
              </a:spcBef>
              <a:spcAft>
                <a:spcPts val="1000"/>
              </a:spcAft>
              <a:buSzPct val="121212"/>
              <a:buNone/>
            </a:pPr>
            <a:r>
              <a:rPr b="1" lang="id" sz="2750">
                <a:latin typeface="Times New Roman"/>
                <a:ea typeface="Times New Roman"/>
                <a:cs typeface="Times New Roman"/>
                <a:sym typeface="Times New Roman"/>
              </a:rPr>
              <a:t>Data Modelling:  </a:t>
            </a:r>
            <a:r>
              <a:rPr b="1" lang="id" sz="2750">
                <a:solidFill>
                  <a:srgbClr val="000000"/>
                </a:solidFill>
                <a:latin typeface="Times New Roman"/>
                <a:ea typeface="Times New Roman"/>
                <a:cs typeface="Times New Roman"/>
                <a:sym typeface="Times New Roman"/>
              </a:rPr>
              <a:t>                                                        Contoh hasil analitik</a:t>
            </a:r>
            <a:endParaRPr/>
          </a:p>
        </p:txBody>
      </p:sp>
      <p:sp>
        <p:nvSpPr>
          <p:cNvPr id="294" name="Google Shape;294;p2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95" name="Google Shape;295;p28"/>
          <p:cNvPicPr preferRelativeResize="0"/>
          <p:nvPr/>
        </p:nvPicPr>
        <p:blipFill rotWithShape="1">
          <a:blip r:embed="rId3">
            <a:alphaModFix/>
          </a:blip>
          <a:srcRect b="0" l="0" r="0" t="0"/>
          <a:stretch/>
        </p:blipFill>
        <p:spPr>
          <a:xfrm>
            <a:off x="239412" y="361426"/>
            <a:ext cx="8665175" cy="4420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3300"/>
              </a:lnSpc>
              <a:spcBef>
                <a:spcPts val="1422"/>
              </a:spcBef>
              <a:spcAft>
                <a:spcPts val="0"/>
              </a:spcAft>
              <a:buSzPct val="121212"/>
              <a:buNone/>
            </a:pPr>
            <a:r>
              <a:rPr b="1" lang="id" sz="2750">
                <a:latin typeface="Times New Roman"/>
                <a:ea typeface="Times New Roman"/>
                <a:cs typeface="Times New Roman"/>
                <a:sym typeface="Times New Roman"/>
              </a:rPr>
              <a:t>Data Modelling:  </a:t>
            </a:r>
            <a:r>
              <a:rPr b="1" lang="id" sz="2750">
                <a:solidFill>
                  <a:srgbClr val="000000"/>
                </a:solidFill>
                <a:latin typeface="Times New Roman"/>
                <a:ea typeface="Times New Roman"/>
                <a:cs typeface="Times New Roman"/>
                <a:sym typeface="Times New Roman"/>
              </a:rPr>
              <a:t>                                                        Visualization</a:t>
            </a:r>
            <a:endParaRPr/>
          </a:p>
          <a:p>
            <a:pPr indent="0" lvl="0" marL="0" rtl="0" algn="l">
              <a:lnSpc>
                <a:spcPct val="100000"/>
              </a:lnSpc>
              <a:spcBef>
                <a:spcPts val="1000"/>
              </a:spcBef>
              <a:spcAft>
                <a:spcPts val="0"/>
              </a:spcAft>
              <a:buSzPct val="111111"/>
              <a:buNone/>
            </a:pPr>
            <a:r>
              <a:t/>
            </a:r>
            <a:endParaRPr/>
          </a:p>
        </p:txBody>
      </p:sp>
      <p:sp>
        <p:nvSpPr>
          <p:cNvPr id="301" name="Google Shape;301;p29"/>
          <p:cNvSpPr txBox="1"/>
          <p:nvPr>
            <p:ph idx="1" type="body"/>
          </p:nvPr>
        </p:nvSpPr>
        <p:spPr>
          <a:xfrm>
            <a:off x="819150" y="1990725"/>
            <a:ext cx="2653200" cy="2448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id"/>
              <a:t>Berikut adalah jumlah data negara-negara yang terkena krisis perbankan. Pada index berwarna biru adalah jumlah kasus krisis perbankan yang terjadi di negara tersebut, sedangkan pada index kuning merupakan jumlah tidak terjadinya kasus krisis ekonomi di negara tersebut.</a:t>
            </a:r>
            <a:endParaRPr/>
          </a:p>
        </p:txBody>
      </p:sp>
      <p:pic>
        <p:nvPicPr>
          <p:cNvPr id="302" name="Google Shape;302;p29"/>
          <p:cNvPicPr preferRelativeResize="0"/>
          <p:nvPr/>
        </p:nvPicPr>
        <p:blipFill rotWithShape="1">
          <a:blip r:embed="rId3">
            <a:alphaModFix/>
          </a:blip>
          <a:srcRect b="0" l="0" r="0" t="0"/>
          <a:stretch/>
        </p:blipFill>
        <p:spPr>
          <a:xfrm>
            <a:off x="4032525" y="516013"/>
            <a:ext cx="4224125" cy="411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83300"/>
              </a:lnSpc>
              <a:spcBef>
                <a:spcPts val="1422"/>
              </a:spcBef>
              <a:spcAft>
                <a:spcPts val="1000"/>
              </a:spcAft>
              <a:buSzPts val="3000"/>
              <a:buNone/>
            </a:pPr>
            <a:r>
              <a:rPr b="1" lang="id" sz="2500">
                <a:latin typeface="Times New Roman"/>
                <a:ea typeface="Times New Roman"/>
                <a:cs typeface="Times New Roman"/>
                <a:sym typeface="Times New Roman"/>
              </a:rPr>
              <a:t>Business Understanding: </a:t>
            </a:r>
            <a:r>
              <a:rPr b="1" lang="id" sz="2500">
                <a:solidFill>
                  <a:srgbClr val="000000"/>
                </a:solidFill>
                <a:latin typeface="Times New Roman"/>
                <a:ea typeface="Times New Roman"/>
                <a:cs typeface="Times New Roman"/>
                <a:sym typeface="Times New Roman"/>
              </a:rPr>
              <a:t>                                        Latar Belakang Permasalahan</a:t>
            </a:r>
            <a:endParaRPr b="1" sz="2500">
              <a:solidFill>
                <a:srgbClr val="000000"/>
              </a:solidFill>
              <a:latin typeface="Times New Roman"/>
              <a:ea typeface="Times New Roman"/>
              <a:cs typeface="Times New Roman"/>
              <a:sym typeface="Times New Roman"/>
            </a:endParaRPr>
          </a:p>
        </p:txBody>
      </p:sp>
      <p:sp>
        <p:nvSpPr>
          <p:cNvPr id="141" name="Google Shape;141;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id"/>
              <a:t>Krisis keuangan adalah suatu kondisi dimana berbagai institusi atau aset keuangan kehilangan sebagian besar nilai mereka. Krisis keuangan tentunya pernah dialami oleh setiap negara, salah satunya adalah negara di Benua Afrika. Krisis keuangan global berdampak pada ekonomi di Benua Afrika dalam berbagai cara. Yang paling signifikan adalah penurunan harga dan volume ekspor. Sebagian besar sebagai akibat dari penurunan harga dan permintaan komoditas di Benua Afrika, banyak negara mengalami penurunan tajam dalam ekspor komoditas primer. Dalam proyek ini akan dilakukan deteksi atau klasifikasi krisis keuangan negara yang ada di Benua Afrika dengan menggunakan Support Vector Machine (SVM).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3300"/>
              </a:lnSpc>
              <a:spcBef>
                <a:spcPts val="1422"/>
              </a:spcBef>
              <a:spcAft>
                <a:spcPts val="0"/>
              </a:spcAft>
              <a:buSzPct val="121212"/>
              <a:buNone/>
            </a:pPr>
            <a:r>
              <a:rPr b="1" lang="id" sz="2750">
                <a:latin typeface="Times New Roman"/>
                <a:ea typeface="Times New Roman"/>
                <a:cs typeface="Times New Roman"/>
                <a:sym typeface="Times New Roman"/>
              </a:rPr>
              <a:t>Data Modelling:  </a:t>
            </a:r>
            <a:r>
              <a:rPr b="1" lang="id" sz="2750">
                <a:solidFill>
                  <a:srgbClr val="000000"/>
                </a:solidFill>
                <a:latin typeface="Times New Roman"/>
                <a:ea typeface="Times New Roman"/>
                <a:cs typeface="Times New Roman"/>
                <a:sym typeface="Times New Roman"/>
              </a:rPr>
              <a:t>                                                        Visualization</a:t>
            </a:r>
            <a:endParaRPr/>
          </a:p>
          <a:p>
            <a:pPr indent="0" lvl="0" marL="0" rtl="0" algn="l">
              <a:lnSpc>
                <a:spcPct val="100000"/>
              </a:lnSpc>
              <a:spcBef>
                <a:spcPts val="1000"/>
              </a:spcBef>
              <a:spcAft>
                <a:spcPts val="0"/>
              </a:spcAft>
              <a:buSzPct val="111111"/>
              <a:buNone/>
            </a:pPr>
            <a:r>
              <a:t/>
            </a:r>
            <a:endParaRPr/>
          </a:p>
        </p:txBody>
      </p:sp>
      <p:sp>
        <p:nvSpPr>
          <p:cNvPr id="308" name="Google Shape;308;p30"/>
          <p:cNvSpPr txBox="1"/>
          <p:nvPr>
            <p:ph idx="1" type="body"/>
          </p:nvPr>
        </p:nvSpPr>
        <p:spPr>
          <a:xfrm>
            <a:off x="5417925" y="2744975"/>
            <a:ext cx="3253500" cy="802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id"/>
              <a:t>Berikut adalah contoh gambar hyperplane yang ada pada model SVM.</a:t>
            </a:r>
            <a:endParaRPr/>
          </a:p>
        </p:txBody>
      </p:sp>
      <p:pic>
        <p:nvPicPr>
          <p:cNvPr id="309" name="Google Shape;309;p30"/>
          <p:cNvPicPr preferRelativeResize="0"/>
          <p:nvPr/>
        </p:nvPicPr>
        <p:blipFill rotWithShape="1">
          <a:blip r:embed="rId3">
            <a:alphaModFix/>
          </a:blip>
          <a:srcRect b="0" l="33497" r="0" t="0"/>
          <a:stretch/>
        </p:blipFill>
        <p:spPr>
          <a:xfrm>
            <a:off x="1008050" y="1731550"/>
            <a:ext cx="4193774" cy="282965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3300"/>
              </a:lnSpc>
              <a:spcBef>
                <a:spcPts val="1422"/>
              </a:spcBef>
              <a:spcAft>
                <a:spcPts val="0"/>
              </a:spcAft>
              <a:buSzPct val="121212"/>
              <a:buNone/>
            </a:pPr>
            <a:r>
              <a:rPr b="1" lang="id" sz="2750">
                <a:latin typeface="Times New Roman"/>
                <a:ea typeface="Times New Roman"/>
                <a:cs typeface="Times New Roman"/>
                <a:sym typeface="Times New Roman"/>
              </a:rPr>
              <a:t>Data Modelling:  </a:t>
            </a:r>
            <a:r>
              <a:rPr b="1" lang="id" sz="2750">
                <a:solidFill>
                  <a:srgbClr val="000000"/>
                </a:solidFill>
                <a:latin typeface="Times New Roman"/>
                <a:ea typeface="Times New Roman"/>
                <a:cs typeface="Times New Roman"/>
                <a:sym typeface="Times New Roman"/>
              </a:rPr>
              <a:t>                                                        Visualization</a:t>
            </a:r>
            <a:endParaRPr/>
          </a:p>
          <a:p>
            <a:pPr indent="0" lvl="0" marL="0" rtl="0" algn="l">
              <a:lnSpc>
                <a:spcPct val="100000"/>
              </a:lnSpc>
              <a:spcBef>
                <a:spcPts val="1000"/>
              </a:spcBef>
              <a:spcAft>
                <a:spcPts val="0"/>
              </a:spcAft>
              <a:buSzPct val="111111"/>
              <a:buNone/>
            </a:pPr>
            <a:r>
              <a:t/>
            </a:r>
            <a:endParaRPr/>
          </a:p>
        </p:txBody>
      </p:sp>
      <p:sp>
        <p:nvSpPr>
          <p:cNvPr id="315" name="Google Shape;315;p31"/>
          <p:cNvSpPr txBox="1"/>
          <p:nvPr>
            <p:ph idx="1" type="body"/>
          </p:nvPr>
        </p:nvSpPr>
        <p:spPr>
          <a:xfrm>
            <a:off x="819150" y="1990725"/>
            <a:ext cx="2653200" cy="2448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id"/>
              <a:t>Berikut adalah Hyperplane yang kami peroleh dari data Krisis Perbankan di negara-negara Afrika.</a:t>
            </a:r>
            <a:endParaRPr/>
          </a:p>
        </p:txBody>
      </p:sp>
      <p:pic>
        <p:nvPicPr>
          <p:cNvPr id="316" name="Google Shape;316;p31"/>
          <p:cNvPicPr preferRelativeResize="0"/>
          <p:nvPr/>
        </p:nvPicPr>
        <p:blipFill rotWithShape="1">
          <a:blip r:embed="rId3">
            <a:alphaModFix/>
          </a:blip>
          <a:srcRect b="0" l="0" r="0" t="0"/>
          <a:stretch/>
        </p:blipFill>
        <p:spPr>
          <a:xfrm>
            <a:off x="3889174" y="1165624"/>
            <a:ext cx="4805886" cy="3273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b="1" lang="id">
                <a:solidFill>
                  <a:srgbClr val="FFFFFF"/>
                </a:solidFill>
                <a:latin typeface="Times New Roman"/>
                <a:ea typeface="Times New Roman"/>
                <a:cs typeface="Times New Roman"/>
                <a:sym typeface="Times New Roman"/>
              </a:rPr>
              <a:t>BAGIAN 4</a:t>
            </a:r>
            <a:endParaRPr b="1">
              <a:solidFill>
                <a:srgbClr val="FFFFFF"/>
              </a:solidFill>
              <a:latin typeface="Times New Roman"/>
              <a:ea typeface="Times New Roman"/>
              <a:cs typeface="Times New Roman"/>
              <a:sym typeface="Times New Roman"/>
            </a:endParaRPr>
          </a:p>
          <a:p>
            <a:pPr indent="0" lvl="0" marL="0" rtl="0" algn="ctr">
              <a:lnSpc>
                <a:spcPct val="83300"/>
              </a:lnSpc>
              <a:spcBef>
                <a:spcPts val="1422"/>
              </a:spcBef>
              <a:spcAft>
                <a:spcPts val="1000"/>
              </a:spcAft>
              <a:buSzPts val="3200"/>
              <a:buNone/>
            </a:pPr>
            <a:r>
              <a:rPr b="1" lang="id" sz="2527">
                <a:solidFill>
                  <a:srgbClr val="FFFFFF"/>
                </a:solidFill>
                <a:latin typeface="Times New Roman"/>
                <a:ea typeface="Times New Roman"/>
                <a:cs typeface="Times New Roman"/>
                <a:sym typeface="Times New Roman"/>
              </a:rPr>
              <a:t>Evaluation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3"/>
          <p:cNvSpPr txBox="1"/>
          <p:nvPr>
            <p:ph type="title"/>
          </p:nvPr>
        </p:nvSpPr>
        <p:spPr>
          <a:xfrm>
            <a:off x="819150" y="48415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3300"/>
              </a:lnSpc>
              <a:spcBef>
                <a:spcPts val="1422"/>
              </a:spcBef>
              <a:spcAft>
                <a:spcPts val="0"/>
              </a:spcAft>
              <a:buSzPct val="121212"/>
              <a:buNone/>
            </a:pPr>
            <a:r>
              <a:rPr b="1" lang="id" sz="2750">
                <a:latin typeface="Times New Roman"/>
                <a:ea typeface="Times New Roman"/>
                <a:cs typeface="Times New Roman"/>
                <a:sym typeface="Times New Roman"/>
              </a:rPr>
              <a:t>Evaluation:                                                            </a:t>
            </a:r>
            <a:r>
              <a:rPr b="1" lang="id" sz="2750">
                <a:solidFill>
                  <a:schemeClr val="dk2"/>
                </a:solidFill>
                <a:latin typeface="Times New Roman"/>
                <a:ea typeface="Times New Roman"/>
                <a:cs typeface="Times New Roman"/>
                <a:sym typeface="Times New Roman"/>
              </a:rPr>
              <a:t>Evaluasi dan pembahasan</a:t>
            </a:r>
            <a:r>
              <a:rPr b="1" lang="id" sz="2750">
                <a:latin typeface="Times New Roman"/>
                <a:ea typeface="Times New Roman"/>
                <a:cs typeface="Times New Roman"/>
                <a:sym typeface="Times New Roman"/>
              </a:rPr>
              <a:t>                                        </a:t>
            </a:r>
            <a:r>
              <a:rPr b="1" lang="id" sz="2750">
                <a:solidFill>
                  <a:srgbClr val="000000"/>
                </a:solidFill>
                <a:latin typeface="Times New Roman"/>
                <a:ea typeface="Times New Roman"/>
                <a:cs typeface="Times New Roman"/>
                <a:sym typeface="Times New Roman"/>
              </a:rPr>
              <a:t>                                                       </a:t>
            </a:r>
            <a:r>
              <a:rPr b="1" lang="id" sz="2527">
                <a:solidFill>
                  <a:srgbClr val="FFFFFF"/>
                </a:solidFill>
                <a:latin typeface="Times New Roman"/>
                <a:ea typeface="Times New Roman"/>
                <a:cs typeface="Times New Roman"/>
                <a:sym typeface="Times New Roman"/>
              </a:rPr>
              <a:t>Evaluation</a:t>
            </a:r>
            <a:endParaRPr/>
          </a:p>
          <a:p>
            <a:pPr indent="0" lvl="0" marL="0" rtl="0" algn="l">
              <a:lnSpc>
                <a:spcPct val="100000"/>
              </a:lnSpc>
              <a:spcBef>
                <a:spcPts val="1000"/>
              </a:spcBef>
              <a:spcAft>
                <a:spcPts val="0"/>
              </a:spcAft>
              <a:buSzPct val="111111"/>
              <a:buNone/>
            </a:pPr>
            <a:r>
              <a:t/>
            </a:r>
            <a:endParaRPr/>
          </a:p>
        </p:txBody>
      </p:sp>
      <p:pic>
        <p:nvPicPr>
          <p:cNvPr id="327" name="Google Shape;327;p33"/>
          <p:cNvPicPr preferRelativeResize="0"/>
          <p:nvPr/>
        </p:nvPicPr>
        <p:blipFill rotWithShape="1">
          <a:blip r:embed="rId3">
            <a:alphaModFix/>
          </a:blip>
          <a:srcRect b="0" l="0" r="0" t="0"/>
          <a:stretch/>
        </p:blipFill>
        <p:spPr>
          <a:xfrm>
            <a:off x="1514651" y="1365400"/>
            <a:ext cx="6114701" cy="3446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4"/>
          <p:cNvSpPr txBox="1"/>
          <p:nvPr>
            <p:ph idx="1" type="body"/>
          </p:nvPr>
        </p:nvSpPr>
        <p:spPr>
          <a:xfrm>
            <a:off x="5043100" y="835950"/>
            <a:ext cx="3469200" cy="3471600"/>
          </a:xfrm>
          <a:prstGeom prst="rect">
            <a:avLst/>
          </a:prstGeom>
          <a:noFill/>
          <a:ln>
            <a:noFill/>
          </a:ln>
        </p:spPr>
        <p:txBody>
          <a:bodyPr anchorCtr="0" anchor="t" bIns="91425" lIns="91425" spcFirstLastPara="1" rIns="91425" wrap="square" tIns="91425">
            <a:normAutofit/>
          </a:bodyPr>
          <a:lstStyle/>
          <a:p>
            <a:pPr indent="-311150" lvl="0" marL="457200" rtl="0" algn="just">
              <a:lnSpc>
                <a:spcPct val="115000"/>
              </a:lnSpc>
              <a:spcBef>
                <a:spcPts val="0"/>
              </a:spcBef>
              <a:spcAft>
                <a:spcPts val="0"/>
              </a:spcAft>
              <a:buSzPts val="1300"/>
              <a:buChar char="●"/>
            </a:pPr>
            <a:r>
              <a:rPr lang="id"/>
              <a:t>FP: Berdasarkan output diketahui bahwa terdapat 4 kesalahan dalam pengkasifikasian yaitu, 4 data diprediksi mengalami krisis perbankan, padahal ternyata tidak mengalami krisis perbankan.</a:t>
            </a:r>
            <a:endParaRPr/>
          </a:p>
          <a:p>
            <a:pPr indent="-311150" lvl="0" marL="457200" rtl="0" algn="just">
              <a:lnSpc>
                <a:spcPct val="115000"/>
              </a:lnSpc>
              <a:spcBef>
                <a:spcPts val="0"/>
              </a:spcBef>
              <a:spcAft>
                <a:spcPts val="0"/>
              </a:spcAft>
              <a:buSzPts val="1300"/>
              <a:buChar char="●"/>
            </a:pPr>
            <a:r>
              <a:rPr lang="id"/>
              <a:t>FN: Berdasarkan output diketahui bahwa terdapat 4 kesalahan dalam pengkasifikasian yaitu, 4 data diprediksi tidak mengalami krisis perbankan, padahal ternyata mengalami krisis perbankan.</a:t>
            </a:r>
            <a:endParaRPr/>
          </a:p>
          <a:p>
            <a:pPr indent="0" lvl="0" marL="0" rtl="0" algn="l">
              <a:lnSpc>
                <a:spcPct val="115000"/>
              </a:lnSpc>
              <a:spcBef>
                <a:spcPts val="1200"/>
              </a:spcBef>
              <a:spcAft>
                <a:spcPts val="1200"/>
              </a:spcAft>
              <a:buSzPts val="1300"/>
              <a:buNone/>
            </a:pPr>
            <a:r>
              <a:t/>
            </a:r>
            <a:endParaRPr/>
          </a:p>
        </p:txBody>
      </p:sp>
      <p:pic>
        <p:nvPicPr>
          <p:cNvPr id="333" name="Google Shape;333;p34"/>
          <p:cNvPicPr preferRelativeResize="0"/>
          <p:nvPr/>
        </p:nvPicPr>
        <p:blipFill rotWithShape="1">
          <a:blip r:embed="rId3">
            <a:alphaModFix/>
          </a:blip>
          <a:srcRect b="0" l="0" r="0" t="0"/>
          <a:stretch/>
        </p:blipFill>
        <p:spPr>
          <a:xfrm>
            <a:off x="736250" y="745525"/>
            <a:ext cx="4040200" cy="3826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5"/>
          <p:cNvSpPr txBox="1"/>
          <p:nvPr>
            <p:ph idx="1" type="body"/>
          </p:nvPr>
        </p:nvSpPr>
        <p:spPr>
          <a:xfrm>
            <a:off x="819163" y="3320850"/>
            <a:ext cx="7505700" cy="1127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id"/>
              <a:t>Akurasi yang didapat dari pengklasifikasian menggunakan SVM memperoleh nilai 0.97, nilai ini merupakan  hasil yang sangat baik.</a:t>
            </a:r>
            <a:endParaRPr/>
          </a:p>
        </p:txBody>
      </p:sp>
      <p:pic>
        <p:nvPicPr>
          <p:cNvPr id="339" name="Google Shape;339;p35"/>
          <p:cNvPicPr preferRelativeResize="0"/>
          <p:nvPr/>
        </p:nvPicPr>
        <p:blipFill rotWithShape="1">
          <a:blip r:embed="rId3">
            <a:alphaModFix/>
          </a:blip>
          <a:srcRect b="0" l="0" r="0" t="0"/>
          <a:stretch/>
        </p:blipFill>
        <p:spPr>
          <a:xfrm>
            <a:off x="631263" y="569425"/>
            <a:ext cx="7881476" cy="2417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b="1" lang="id">
                <a:solidFill>
                  <a:srgbClr val="FFFFFF"/>
                </a:solidFill>
                <a:latin typeface="Times New Roman"/>
                <a:ea typeface="Times New Roman"/>
                <a:cs typeface="Times New Roman"/>
                <a:sym typeface="Times New Roman"/>
              </a:rPr>
              <a:t>BAGIAN 5</a:t>
            </a:r>
            <a:endParaRPr b="1">
              <a:solidFill>
                <a:srgbClr val="FFFFFF"/>
              </a:solidFill>
              <a:latin typeface="Times New Roman"/>
              <a:ea typeface="Times New Roman"/>
              <a:cs typeface="Times New Roman"/>
              <a:sym typeface="Times New Roman"/>
            </a:endParaRPr>
          </a:p>
          <a:p>
            <a:pPr indent="0" lvl="0" marL="0" rtl="0" algn="ctr">
              <a:lnSpc>
                <a:spcPct val="83300"/>
              </a:lnSpc>
              <a:spcBef>
                <a:spcPts val="1422"/>
              </a:spcBef>
              <a:spcAft>
                <a:spcPts val="1000"/>
              </a:spcAft>
              <a:buSzPts val="3200"/>
              <a:buNone/>
            </a:pPr>
            <a:r>
              <a:rPr b="1" lang="id" sz="2527">
                <a:solidFill>
                  <a:srgbClr val="FFFFFF"/>
                </a:solidFill>
                <a:latin typeface="Times New Roman"/>
                <a:ea typeface="Times New Roman"/>
                <a:cs typeface="Times New Roman"/>
                <a:sym typeface="Times New Roman"/>
              </a:rPr>
              <a:t>Penutup</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3300"/>
              </a:lnSpc>
              <a:spcBef>
                <a:spcPts val="1422"/>
              </a:spcBef>
              <a:spcAft>
                <a:spcPts val="1000"/>
              </a:spcAft>
              <a:buSzPct val="121212"/>
              <a:buNone/>
            </a:pPr>
            <a:r>
              <a:rPr b="1" lang="id" sz="2750">
                <a:latin typeface="Times New Roman"/>
                <a:ea typeface="Times New Roman"/>
                <a:cs typeface="Times New Roman"/>
                <a:sym typeface="Times New Roman"/>
              </a:rPr>
              <a:t>Penutup:                                                                </a:t>
            </a:r>
            <a:r>
              <a:rPr b="1" lang="id" sz="2750">
                <a:solidFill>
                  <a:schemeClr val="dk2"/>
                </a:solidFill>
                <a:latin typeface="Times New Roman"/>
                <a:ea typeface="Times New Roman"/>
                <a:cs typeface="Times New Roman"/>
                <a:sym typeface="Times New Roman"/>
              </a:rPr>
              <a:t>Simpulan</a:t>
            </a:r>
            <a:endParaRPr/>
          </a:p>
        </p:txBody>
      </p:sp>
      <p:sp>
        <p:nvSpPr>
          <p:cNvPr id="350" name="Google Shape;350;p3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eriod"/>
            </a:pPr>
            <a:r>
              <a:rPr lang="id"/>
              <a:t>Dari mengurutkan berdasarkan nilai ketergantungan, kita mendapatkan urutan fitur-fitur kepentingan dari yang paling penting adalah sebagai berikut: systemic_crisis, </a:t>
            </a:r>
            <a:r>
              <a:rPr lang="id">
                <a:solidFill>
                  <a:srgbClr val="212121"/>
                </a:solidFill>
                <a:highlight>
                  <a:srgbClr val="FFFFFF"/>
                </a:highlight>
              </a:rPr>
              <a:t>exch_usd, year, independence, inflation_annual_cpi, inflation_crises, gdp_weighted_default, sovereign_external_debt_default, currency_crises, dan terakhir adalah domestic_debt_in_default.</a:t>
            </a:r>
            <a:endParaRPr>
              <a:solidFill>
                <a:srgbClr val="212121"/>
              </a:solidFill>
              <a:highlight>
                <a:srgbClr val="FFFFFF"/>
              </a:highlight>
            </a:endParaRPr>
          </a:p>
          <a:p>
            <a:pPr indent="-311150" lvl="0" marL="457200" rtl="0" algn="l">
              <a:lnSpc>
                <a:spcPct val="115000"/>
              </a:lnSpc>
              <a:spcBef>
                <a:spcPts val="0"/>
              </a:spcBef>
              <a:spcAft>
                <a:spcPts val="0"/>
              </a:spcAft>
              <a:buClr>
                <a:srgbClr val="212121"/>
              </a:buClr>
              <a:buSzPts val="1300"/>
              <a:buAutoNum type="arabicPeriod"/>
            </a:pPr>
            <a:r>
              <a:rPr lang="id">
                <a:solidFill>
                  <a:srgbClr val="212121"/>
                </a:solidFill>
                <a:highlight>
                  <a:srgbClr val="FFFFFF"/>
                </a:highlight>
              </a:rPr>
              <a:t>Berdasarkan nilai akurasi yang dihasilkan, yaitu 97%, bisa disimpulkan bahwa model SVM sudah baik dalam melakukan klasifikasi terhadap data Krisis Perbankan di Negara-negara Afrika.</a:t>
            </a:r>
            <a:endParaRPr>
              <a:solidFill>
                <a:srgbClr val="212121"/>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3300"/>
              </a:lnSpc>
              <a:spcBef>
                <a:spcPts val="1422"/>
              </a:spcBef>
              <a:spcAft>
                <a:spcPts val="1000"/>
              </a:spcAft>
              <a:buSzPct val="121212"/>
              <a:buNone/>
            </a:pPr>
            <a:r>
              <a:rPr b="1" lang="id" sz="2750">
                <a:latin typeface="Times New Roman"/>
                <a:ea typeface="Times New Roman"/>
                <a:cs typeface="Times New Roman"/>
                <a:sym typeface="Times New Roman"/>
              </a:rPr>
              <a:t>Penutup:                                                                    </a:t>
            </a:r>
            <a:r>
              <a:rPr b="1" lang="id" sz="2750">
                <a:solidFill>
                  <a:schemeClr val="dk2"/>
                </a:solidFill>
                <a:latin typeface="Times New Roman"/>
                <a:ea typeface="Times New Roman"/>
                <a:cs typeface="Times New Roman"/>
                <a:sym typeface="Times New Roman"/>
              </a:rPr>
              <a:t>Saran</a:t>
            </a:r>
            <a:endParaRPr/>
          </a:p>
        </p:txBody>
      </p:sp>
      <p:sp>
        <p:nvSpPr>
          <p:cNvPr id="356" name="Google Shape;356;p3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eriod"/>
            </a:pPr>
            <a:r>
              <a:rPr lang="id"/>
              <a:t>Klasifikasi data Krisis Perbankan di Negara-negara Afrika bisa dilakukan menggunakan metode klasifikasi lainnya sehingga bisa terlihat perbandingan keakuratan model yang dipakai.</a:t>
            </a:r>
            <a:endParaRPr/>
          </a:p>
          <a:p>
            <a:pPr indent="-311150" lvl="0" marL="457200" rtl="0" algn="l">
              <a:lnSpc>
                <a:spcPct val="115000"/>
              </a:lnSpc>
              <a:spcBef>
                <a:spcPts val="0"/>
              </a:spcBef>
              <a:spcAft>
                <a:spcPts val="0"/>
              </a:spcAft>
              <a:buSzPts val="1300"/>
              <a:buAutoNum type="arabicPeriod"/>
            </a:pPr>
            <a:r>
              <a:rPr lang="id"/>
              <a:t>Model SVM juga bisa digunakan untuk mengklasifikasikan data yang lain seperti data pasien stroke, data jual-beli mobil, dan data-data lainnya.</a:t>
            </a:r>
            <a:endParaRPr/>
          </a:p>
          <a:p>
            <a:pPr indent="0" lvl="0" marL="457200" rtl="0" algn="l">
              <a:lnSpc>
                <a:spcPct val="115000"/>
              </a:lnSpc>
              <a:spcBef>
                <a:spcPts val="1200"/>
              </a:spcBef>
              <a:spcAft>
                <a:spcPts val="1200"/>
              </a:spcAft>
              <a:buSzPts val="13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83300"/>
              </a:lnSpc>
              <a:spcBef>
                <a:spcPts val="1422"/>
              </a:spcBef>
              <a:spcAft>
                <a:spcPts val="1000"/>
              </a:spcAft>
              <a:buSzPts val="3000"/>
              <a:buNone/>
            </a:pPr>
            <a:r>
              <a:rPr b="1" lang="id" sz="2750">
                <a:latin typeface="Times New Roman"/>
                <a:ea typeface="Times New Roman"/>
                <a:cs typeface="Times New Roman"/>
                <a:sym typeface="Times New Roman"/>
              </a:rPr>
              <a:t>DAFTAR PUSTAKA</a:t>
            </a:r>
            <a:endParaRPr/>
          </a:p>
        </p:txBody>
      </p:sp>
      <p:sp>
        <p:nvSpPr>
          <p:cNvPr id="362" name="Google Shape;362;p39"/>
          <p:cNvSpPr txBox="1"/>
          <p:nvPr>
            <p:ph idx="1" type="body"/>
          </p:nvPr>
        </p:nvSpPr>
        <p:spPr>
          <a:xfrm>
            <a:off x="819150" y="1510725"/>
            <a:ext cx="7505700" cy="3228000"/>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Char char="●"/>
            </a:pPr>
            <a:r>
              <a:rPr lang="id"/>
              <a:t>Data krisis perbankan di negara-negara Afrika</a:t>
            </a:r>
            <a:endParaRPr/>
          </a:p>
          <a:p>
            <a:pPr indent="0" lvl="0" marL="457200" rtl="0" algn="l">
              <a:lnSpc>
                <a:spcPct val="115000"/>
              </a:lnSpc>
              <a:spcBef>
                <a:spcPts val="1200"/>
              </a:spcBef>
              <a:spcAft>
                <a:spcPts val="0"/>
              </a:spcAft>
              <a:buSzPts val="1300"/>
              <a:buNone/>
            </a:pPr>
            <a:r>
              <a:rPr lang="id" u="sng">
                <a:solidFill>
                  <a:schemeClr val="accent5"/>
                </a:solidFill>
                <a:hlinkClick r:id="rId3">
                  <a:extLst>
                    <a:ext uri="{A12FA001-AC4F-418D-AE19-62706E023703}">
                      <ahyp:hlinkClr val="tx"/>
                    </a:ext>
                  </a:extLst>
                </a:hlinkClick>
              </a:rPr>
              <a:t>https://www.kaggle.com/chirin/africa-economic-banking-and-systemic-crisis-data</a:t>
            </a:r>
            <a:endParaRPr/>
          </a:p>
          <a:p>
            <a:pPr indent="-311150" lvl="0" marL="457200" rtl="0" algn="l">
              <a:lnSpc>
                <a:spcPct val="115000"/>
              </a:lnSpc>
              <a:spcBef>
                <a:spcPts val="1200"/>
              </a:spcBef>
              <a:spcAft>
                <a:spcPts val="0"/>
              </a:spcAft>
              <a:buSzPts val="1300"/>
              <a:buChar char="●"/>
            </a:pPr>
            <a:r>
              <a:rPr lang="id"/>
              <a:t>Penjelasan sederhana tentang SVM</a:t>
            </a:r>
            <a:endParaRPr/>
          </a:p>
          <a:p>
            <a:pPr indent="0" lvl="0" marL="457200" rtl="0" algn="l">
              <a:lnSpc>
                <a:spcPct val="115000"/>
              </a:lnSpc>
              <a:spcBef>
                <a:spcPts val="1200"/>
              </a:spcBef>
              <a:spcAft>
                <a:spcPts val="0"/>
              </a:spcAft>
              <a:buSzPts val="1300"/>
              <a:buNone/>
            </a:pPr>
            <a:r>
              <a:rPr lang="id" u="sng">
                <a:solidFill>
                  <a:schemeClr val="hlink"/>
                </a:solidFill>
                <a:hlinkClick r:id="rId4"/>
              </a:rPr>
              <a:t>https://medium.com/@samsudiney/penjelasan-sederhana-tentang-apa-itu-svm-149fec72bd02</a:t>
            </a:r>
            <a:endParaRPr/>
          </a:p>
          <a:p>
            <a:pPr indent="-311150" lvl="0" marL="457200" rtl="0" algn="l">
              <a:lnSpc>
                <a:spcPct val="115000"/>
              </a:lnSpc>
              <a:spcBef>
                <a:spcPts val="1200"/>
              </a:spcBef>
              <a:spcAft>
                <a:spcPts val="0"/>
              </a:spcAft>
              <a:buSzPts val="1300"/>
              <a:buChar char="●"/>
            </a:pPr>
            <a:r>
              <a:rPr lang="id"/>
              <a:t>Confusion matrix</a:t>
            </a:r>
            <a:endParaRPr/>
          </a:p>
          <a:p>
            <a:pPr indent="0" lvl="0" marL="457200" rtl="0" algn="l">
              <a:lnSpc>
                <a:spcPct val="115000"/>
              </a:lnSpc>
              <a:spcBef>
                <a:spcPts val="1200"/>
              </a:spcBef>
              <a:spcAft>
                <a:spcPts val="0"/>
              </a:spcAft>
              <a:buSzPts val="1300"/>
              <a:buNone/>
            </a:pPr>
            <a:r>
              <a:rPr lang="id" u="sng">
                <a:solidFill>
                  <a:schemeClr val="hlink"/>
                </a:solidFill>
                <a:hlinkClick r:id="rId5"/>
              </a:rPr>
              <a:t>https://socs.binus.ac.id/2020/11/01/confusion-matrix/</a:t>
            </a:r>
            <a:endParaRPr/>
          </a:p>
          <a:p>
            <a:pPr indent="-311150" lvl="0" marL="457200" rtl="0" algn="l">
              <a:lnSpc>
                <a:spcPct val="115000"/>
              </a:lnSpc>
              <a:spcBef>
                <a:spcPts val="1200"/>
              </a:spcBef>
              <a:spcAft>
                <a:spcPts val="0"/>
              </a:spcAft>
              <a:buSzPts val="1300"/>
              <a:buChar char="●"/>
            </a:pPr>
            <a:r>
              <a:rPr lang="id"/>
              <a:t>Fitur kepentingan</a:t>
            </a:r>
            <a:endParaRPr/>
          </a:p>
          <a:p>
            <a:pPr indent="0" lvl="0" marL="457200" rtl="0" algn="l">
              <a:lnSpc>
                <a:spcPct val="115000"/>
              </a:lnSpc>
              <a:spcBef>
                <a:spcPts val="1200"/>
              </a:spcBef>
              <a:spcAft>
                <a:spcPts val="1200"/>
              </a:spcAft>
              <a:buSzPts val="1300"/>
              <a:buNone/>
            </a:pPr>
            <a:r>
              <a:rPr lang="id" u="sng">
                <a:solidFill>
                  <a:schemeClr val="hlink"/>
                </a:solidFill>
                <a:hlinkClick r:id="rId6"/>
              </a:rPr>
              <a:t>https://github.com/krishnaik06/Complete-Feature-Selection/blob/master/3-%20Information%20gain%20-%20mutual%20information%20In%20Classification.ipynb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type="title"/>
          </p:nvPr>
        </p:nvSpPr>
        <p:spPr>
          <a:xfrm>
            <a:off x="819150" y="516987"/>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3300"/>
              </a:lnSpc>
              <a:spcBef>
                <a:spcPts val="1422"/>
              </a:spcBef>
              <a:spcAft>
                <a:spcPts val="1000"/>
              </a:spcAft>
              <a:buSzPct val="133332"/>
              <a:buNone/>
            </a:pPr>
            <a:r>
              <a:rPr b="1" lang="id" sz="2500">
                <a:latin typeface="Times New Roman"/>
                <a:ea typeface="Times New Roman"/>
                <a:cs typeface="Times New Roman"/>
                <a:sym typeface="Times New Roman"/>
              </a:rPr>
              <a:t>Business Understanding: </a:t>
            </a:r>
            <a:r>
              <a:rPr b="1" lang="id" sz="2500">
                <a:solidFill>
                  <a:srgbClr val="000000"/>
                </a:solidFill>
                <a:latin typeface="Times New Roman"/>
                <a:ea typeface="Times New Roman"/>
                <a:cs typeface="Times New Roman"/>
                <a:sym typeface="Times New Roman"/>
              </a:rPr>
              <a:t>                                                Latar Belakang Permasalahan</a:t>
            </a:r>
            <a:endParaRPr b="1" sz="2500">
              <a:solidFill>
                <a:srgbClr val="000000"/>
              </a:solidFill>
              <a:latin typeface="Times New Roman"/>
              <a:ea typeface="Times New Roman"/>
              <a:cs typeface="Times New Roman"/>
              <a:sym typeface="Times New Roman"/>
            </a:endParaRPr>
          </a:p>
        </p:txBody>
      </p:sp>
      <p:sp>
        <p:nvSpPr>
          <p:cNvPr id="147" name="Google Shape;147;p4"/>
          <p:cNvSpPr txBox="1"/>
          <p:nvPr>
            <p:ph idx="1" type="body"/>
          </p:nvPr>
        </p:nvSpPr>
        <p:spPr>
          <a:xfrm>
            <a:off x="819150" y="1471587"/>
            <a:ext cx="7505700" cy="3443313"/>
          </a:xfrm>
          <a:prstGeom prst="rect">
            <a:avLst/>
          </a:prstGeom>
          <a:noFill/>
          <a:ln>
            <a:noFill/>
          </a:ln>
        </p:spPr>
        <p:txBody>
          <a:bodyPr anchorCtr="0" anchor="t" bIns="91425" lIns="91425" spcFirstLastPara="1" rIns="91425" wrap="square" tIns="91425">
            <a:normAutofit fontScale="47500" lnSpcReduction="20000"/>
          </a:bodyPr>
          <a:lstStyle/>
          <a:p>
            <a:pPr indent="0" lvl="0" marL="0" rtl="0" algn="just">
              <a:lnSpc>
                <a:spcPct val="120000"/>
              </a:lnSpc>
              <a:spcBef>
                <a:spcPts val="0"/>
              </a:spcBef>
              <a:spcAft>
                <a:spcPts val="0"/>
              </a:spcAft>
              <a:buSzPct val="144044"/>
              <a:buNone/>
            </a:pPr>
            <a:r>
              <a:rPr lang="id" sz="1900"/>
              <a:t>Feature yang mempengaruhi krisis keuangan atau perbankan: </a:t>
            </a:r>
            <a:endParaRPr/>
          </a:p>
          <a:p>
            <a:pPr indent="0" lvl="0" marL="0" rtl="0" algn="just">
              <a:lnSpc>
                <a:spcPct val="120000"/>
              </a:lnSpc>
              <a:spcBef>
                <a:spcPts val="1200"/>
              </a:spcBef>
              <a:spcAft>
                <a:spcPts val="0"/>
              </a:spcAft>
              <a:buSzPct val="144044"/>
              <a:buNone/>
            </a:pPr>
            <a:r>
              <a:rPr lang="id" sz="1900"/>
              <a:t>1. Sistemik_krisis: kondisi sulit yang disebabkan oleh suatu bank atau gejolak pada pasar keuangan.</a:t>
            </a:r>
            <a:endParaRPr/>
          </a:p>
          <a:p>
            <a:pPr indent="0" lvl="0" marL="0" rtl="0" algn="just">
              <a:lnSpc>
                <a:spcPct val="120000"/>
              </a:lnSpc>
              <a:spcBef>
                <a:spcPts val="1200"/>
              </a:spcBef>
              <a:spcAft>
                <a:spcPts val="0"/>
              </a:spcAft>
              <a:buSzPct val="144044"/>
              <a:buNone/>
            </a:pPr>
            <a:r>
              <a:rPr lang="id" sz="1900"/>
              <a:t>2. exch_usd : Nilai tukar negara terhadap USD. </a:t>
            </a:r>
            <a:endParaRPr sz="1900"/>
          </a:p>
          <a:p>
            <a:pPr indent="0" lvl="0" marL="0" rtl="0" algn="just">
              <a:lnSpc>
                <a:spcPct val="120000"/>
              </a:lnSpc>
              <a:spcBef>
                <a:spcPts val="1200"/>
              </a:spcBef>
              <a:spcAft>
                <a:spcPts val="0"/>
              </a:spcAft>
              <a:buSzPct val="144044"/>
              <a:buNone/>
            </a:pPr>
            <a:r>
              <a:rPr lang="id" sz="1900"/>
              <a:t>3. domestic_debt_in_default : Gagal bayar hutang domestik negara.</a:t>
            </a:r>
            <a:endParaRPr/>
          </a:p>
          <a:p>
            <a:pPr indent="0" lvl="0" marL="0" rtl="0" algn="just">
              <a:lnSpc>
                <a:spcPct val="120000"/>
              </a:lnSpc>
              <a:spcBef>
                <a:spcPts val="1200"/>
              </a:spcBef>
              <a:spcAft>
                <a:spcPts val="0"/>
              </a:spcAft>
              <a:buSzPct val="144044"/>
              <a:buNone/>
            </a:pPr>
            <a:r>
              <a:rPr lang="id" sz="1900"/>
              <a:t>4. sovereign_external_debt_default : Gagal bayar ULN negara.</a:t>
            </a:r>
            <a:endParaRPr/>
          </a:p>
          <a:p>
            <a:pPr indent="0" lvl="0" marL="0" rtl="0" algn="just">
              <a:lnSpc>
                <a:spcPct val="120000"/>
              </a:lnSpc>
              <a:spcBef>
                <a:spcPts val="1200"/>
              </a:spcBef>
              <a:spcAft>
                <a:spcPts val="0"/>
              </a:spcAft>
              <a:buSzPct val="144044"/>
              <a:buNone/>
            </a:pPr>
            <a:r>
              <a:rPr lang="id" sz="1900"/>
              <a:t>5. gdp_weighted_default : Total utang default vis-a-vis PDB.</a:t>
            </a:r>
            <a:endParaRPr/>
          </a:p>
          <a:p>
            <a:pPr indent="0" lvl="0" marL="0" rtl="0" algn="just">
              <a:lnSpc>
                <a:spcPct val="120000"/>
              </a:lnSpc>
              <a:spcBef>
                <a:spcPts val="1200"/>
              </a:spcBef>
              <a:spcAft>
                <a:spcPts val="0"/>
              </a:spcAft>
              <a:buSzPct val="144044"/>
              <a:buNone/>
            </a:pPr>
            <a:r>
              <a:rPr lang="id" sz="1900"/>
              <a:t>6. inflation_annual_cpi : Tingkat inflasi IHK tahunan.</a:t>
            </a:r>
            <a:endParaRPr/>
          </a:p>
          <a:p>
            <a:pPr indent="0" lvl="0" marL="0" rtl="0" algn="just">
              <a:lnSpc>
                <a:spcPct val="120000"/>
              </a:lnSpc>
              <a:spcBef>
                <a:spcPts val="1200"/>
              </a:spcBef>
              <a:spcAft>
                <a:spcPts val="0"/>
              </a:spcAft>
              <a:buSzPct val="144044"/>
              <a:buNone/>
            </a:pPr>
            <a:r>
              <a:rPr lang="id" sz="1900"/>
              <a:t>7. independence: Kemerdekaan suatu negara.</a:t>
            </a:r>
            <a:endParaRPr/>
          </a:p>
          <a:p>
            <a:pPr indent="0" lvl="0" marL="0" rtl="0" algn="just">
              <a:lnSpc>
                <a:spcPct val="120000"/>
              </a:lnSpc>
              <a:spcBef>
                <a:spcPts val="1200"/>
              </a:spcBef>
              <a:spcAft>
                <a:spcPts val="0"/>
              </a:spcAft>
              <a:buSzPct val="144044"/>
              <a:buNone/>
            </a:pPr>
            <a:r>
              <a:rPr lang="id" sz="1900"/>
              <a:t>8. currency_crises : krisis mata uang.</a:t>
            </a:r>
            <a:endParaRPr/>
          </a:p>
          <a:p>
            <a:pPr indent="0" lvl="0" marL="0" rtl="0" algn="just">
              <a:lnSpc>
                <a:spcPct val="120000"/>
              </a:lnSpc>
              <a:spcBef>
                <a:spcPts val="1200"/>
              </a:spcBef>
              <a:spcAft>
                <a:spcPts val="0"/>
              </a:spcAft>
              <a:buSzPct val="144044"/>
              <a:buNone/>
            </a:pPr>
            <a:r>
              <a:rPr lang="id" sz="1900"/>
              <a:t>9. inflasi_crises : krisis inflasi .</a:t>
            </a:r>
            <a:endParaRPr/>
          </a:p>
          <a:p>
            <a:pPr indent="0" lvl="0" marL="0" rtl="0" algn="just">
              <a:lnSpc>
                <a:spcPct val="120000"/>
              </a:lnSpc>
              <a:spcBef>
                <a:spcPts val="1200"/>
              </a:spcBef>
              <a:spcAft>
                <a:spcPts val="0"/>
              </a:spcAft>
              <a:buSzPct val="144044"/>
              <a:buNone/>
            </a:pPr>
            <a:r>
              <a:rPr lang="id" sz="1900"/>
              <a:t>10. banking_crisis : krisis perbankan .</a:t>
            </a:r>
            <a:endParaRPr sz="1900"/>
          </a:p>
          <a:p>
            <a:pPr indent="0" lvl="0" marL="0" rtl="0" algn="just">
              <a:lnSpc>
                <a:spcPct val="115000"/>
              </a:lnSpc>
              <a:spcBef>
                <a:spcPts val="1200"/>
              </a:spcBef>
              <a:spcAft>
                <a:spcPts val="0"/>
              </a:spcAft>
              <a:buSzPct val="210525"/>
              <a:buNone/>
            </a:pPr>
            <a:r>
              <a:t/>
            </a:r>
            <a:endParaRPr/>
          </a:p>
          <a:p>
            <a:pPr indent="0" lvl="0" marL="0" rtl="0" algn="just">
              <a:lnSpc>
                <a:spcPct val="115000"/>
              </a:lnSpc>
              <a:spcBef>
                <a:spcPts val="1200"/>
              </a:spcBef>
              <a:spcAft>
                <a:spcPts val="1200"/>
              </a:spcAft>
              <a:buSzPct val="210525"/>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0"/>
          <p:cNvSpPr txBox="1"/>
          <p:nvPr>
            <p:ph type="title"/>
          </p:nvPr>
        </p:nvSpPr>
        <p:spPr>
          <a:xfrm>
            <a:off x="1345075" y="1881900"/>
            <a:ext cx="6372300" cy="13797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id"/>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83300"/>
              </a:lnSpc>
              <a:spcBef>
                <a:spcPts val="1422"/>
              </a:spcBef>
              <a:spcAft>
                <a:spcPts val="1000"/>
              </a:spcAft>
              <a:buSzPts val="3000"/>
              <a:buNone/>
            </a:pPr>
            <a:r>
              <a:rPr b="1" lang="id" sz="2500">
                <a:latin typeface="Times New Roman"/>
                <a:ea typeface="Times New Roman"/>
                <a:cs typeface="Times New Roman"/>
                <a:sym typeface="Times New Roman"/>
              </a:rPr>
              <a:t>Business Understanding: </a:t>
            </a:r>
            <a:r>
              <a:rPr b="1" lang="id" sz="2500">
                <a:solidFill>
                  <a:srgbClr val="000000"/>
                </a:solidFill>
                <a:latin typeface="Times New Roman"/>
                <a:ea typeface="Times New Roman"/>
                <a:cs typeface="Times New Roman"/>
                <a:sym typeface="Times New Roman"/>
              </a:rPr>
              <a:t>                                             Obyek Permasalahan</a:t>
            </a:r>
            <a:endParaRPr b="1" sz="2500"/>
          </a:p>
        </p:txBody>
      </p:sp>
      <p:sp>
        <p:nvSpPr>
          <p:cNvPr id="153" name="Google Shape;153;p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id"/>
              <a:t>Krisis keuangan berdampak pada ekonomi di Benua Afrika dalam berbagai cara, yaitu menyebabkan </a:t>
            </a:r>
            <a:r>
              <a:rPr lang="id" sz="1200">
                <a:solidFill>
                  <a:srgbClr val="000000"/>
                </a:solidFill>
                <a:highlight>
                  <a:srgbClr val="FFFFFF"/>
                </a:highlight>
              </a:rPr>
              <a:t>melemahnya sistem perbankan di suatu negara, </a:t>
            </a:r>
            <a:r>
              <a:rPr lang="id"/>
              <a:t>penurunan harga dan volume ekspor yang menyebabkan kesengsaraan bagi warga di Benua Afrika.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3300"/>
              </a:lnSpc>
              <a:spcBef>
                <a:spcPts val="1422"/>
              </a:spcBef>
              <a:spcAft>
                <a:spcPts val="0"/>
              </a:spcAft>
              <a:buSzPct val="121212"/>
              <a:buNone/>
            </a:pPr>
            <a:r>
              <a:rPr b="1" lang="id" sz="2750">
                <a:latin typeface="Times New Roman"/>
                <a:ea typeface="Times New Roman"/>
                <a:cs typeface="Times New Roman"/>
                <a:sym typeface="Times New Roman"/>
              </a:rPr>
              <a:t>Business Understanding: </a:t>
            </a:r>
            <a:r>
              <a:rPr b="1" lang="id" sz="2750">
                <a:solidFill>
                  <a:srgbClr val="000000"/>
                </a:solidFill>
                <a:latin typeface="Times New Roman"/>
                <a:ea typeface="Times New Roman"/>
                <a:cs typeface="Times New Roman"/>
                <a:sym typeface="Times New Roman"/>
              </a:rPr>
              <a:t>                                            Rumusan Masalah   </a:t>
            </a:r>
            <a:r>
              <a:rPr b="1" lang="id" sz="2500">
                <a:solidFill>
                  <a:srgbClr val="000000"/>
                </a:solidFill>
                <a:latin typeface="Times New Roman"/>
                <a:ea typeface="Times New Roman"/>
                <a:cs typeface="Times New Roman"/>
                <a:sym typeface="Times New Roman"/>
              </a:rPr>
              <a:t>                                 </a:t>
            </a:r>
            <a:endParaRPr b="1" sz="2500"/>
          </a:p>
          <a:p>
            <a:pPr indent="0" lvl="0" marL="0" rtl="0" algn="l">
              <a:lnSpc>
                <a:spcPct val="100000"/>
              </a:lnSpc>
              <a:spcBef>
                <a:spcPts val="1000"/>
              </a:spcBef>
              <a:spcAft>
                <a:spcPts val="0"/>
              </a:spcAft>
              <a:buSzPct val="111111"/>
              <a:buNone/>
            </a:pPr>
            <a:r>
              <a:t/>
            </a:r>
            <a:endParaRPr/>
          </a:p>
        </p:txBody>
      </p:sp>
      <p:sp>
        <p:nvSpPr>
          <p:cNvPr id="159" name="Google Shape;159;p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eriod"/>
            </a:pPr>
            <a:r>
              <a:rPr lang="id"/>
              <a:t>Bagaimana urutan fitur-fitur yang paling berpengaruh terhadap krisis perbankan di negara-negara Afrika?</a:t>
            </a:r>
            <a:endParaRPr/>
          </a:p>
          <a:p>
            <a:pPr indent="-311150" lvl="0" marL="457200" rtl="0" algn="l">
              <a:lnSpc>
                <a:spcPct val="115000"/>
              </a:lnSpc>
              <a:spcBef>
                <a:spcPts val="0"/>
              </a:spcBef>
              <a:spcAft>
                <a:spcPts val="0"/>
              </a:spcAft>
              <a:buSzPts val="1300"/>
              <a:buAutoNum type="arabicPeriod"/>
            </a:pPr>
            <a:r>
              <a:rPr lang="id"/>
              <a:t>Bagaimana menerapkan metode Support Vector Machine (SVM) pada data Krisis Perbankan di negara-negara Afrika?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3300"/>
              </a:lnSpc>
              <a:spcBef>
                <a:spcPts val="1422"/>
              </a:spcBef>
              <a:spcAft>
                <a:spcPts val="1000"/>
              </a:spcAft>
              <a:buSzPct val="121212"/>
              <a:buNone/>
            </a:pPr>
            <a:r>
              <a:rPr b="1" lang="id" sz="2750">
                <a:latin typeface="Times New Roman"/>
                <a:ea typeface="Times New Roman"/>
                <a:cs typeface="Times New Roman"/>
                <a:sym typeface="Times New Roman"/>
              </a:rPr>
              <a:t>Business Understanding: </a:t>
            </a:r>
            <a:r>
              <a:rPr b="1" lang="id" sz="2750">
                <a:solidFill>
                  <a:srgbClr val="000000"/>
                </a:solidFill>
                <a:latin typeface="Times New Roman"/>
                <a:ea typeface="Times New Roman"/>
                <a:cs typeface="Times New Roman"/>
                <a:sym typeface="Times New Roman"/>
              </a:rPr>
              <a:t>                                            Tujuan</a:t>
            </a:r>
            <a:endParaRPr/>
          </a:p>
        </p:txBody>
      </p:sp>
      <p:sp>
        <p:nvSpPr>
          <p:cNvPr id="165" name="Google Shape;165;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eriod"/>
            </a:pPr>
            <a:r>
              <a:rPr lang="id"/>
              <a:t>Mengetahui urutan fitur-fitur yang paling berpengaruh terhadap krisis perbankan di negara-negara Afrika.</a:t>
            </a:r>
            <a:endParaRPr/>
          </a:p>
          <a:p>
            <a:pPr indent="-311150" lvl="0" marL="457200" rtl="0" algn="l">
              <a:lnSpc>
                <a:spcPct val="115000"/>
              </a:lnSpc>
              <a:spcBef>
                <a:spcPts val="0"/>
              </a:spcBef>
              <a:spcAft>
                <a:spcPts val="0"/>
              </a:spcAft>
              <a:buSzPts val="1300"/>
              <a:buAutoNum type="arabicPeriod"/>
            </a:pPr>
            <a:r>
              <a:rPr lang="id"/>
              <a:t>Menerapkan metode Support Vector Machine (SVM) pada data Krisis Perbankan di negara-negara Afrika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1888675" y="1828425"/>
            <a:ext cx="5377500" cy="17412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83300"/>
              </a:lnSpc>
              <a:spcBef>
                <a:spcPts val="1422"/>
              </a:spcBef>
              <a:spcAft>
                <a:spcPts val="0"/>
              </a:spcAft>
              <a:buSzPct val="154589"/>
              <a:buNone/>
            </a:pPr>
            <a:r>
              <a:t/>
            </a:r>
            <a:endParaRPr b="1" sz="23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ct val="111111"/>
              <a:buNone/>
            </a:pPr>
            <a:r>
              <a:rPr b="1" lang="id">
                <a:solidFill>
                  <a:srgbClr val="FFFFFF"/>
                </a:solidFill>
                <a:latin typeface="Times New Roman"/>
                <a:ea typeface="Times New Roman"/>
                <a:cs typeface="Times New Roman"/>
                <a:sym typeface="Times New Roman"/>
              </a:rPr>
              <a:t>BAGIAN 2</a:t>
            </a:r>
            <a:endParaRPr b="1">
              <a:solidFill>
                <a:srgbClr val="FFFFFF"/>
              </a:solidFill>
              <a:latin typeface="Times New Roman"/>
              <a:ea typeface="Times New Roman"/>
              <a:cs typeface="Times New Roman"/>
              <a:sym typeface="Times New Roman"/>
            </a:endParaRPr>
          </a:p>
          <a:p>
            <a:pPr indent="0" lvl="0" marL="0" rtl="0" algn="ctr">
              <a:lnSpc>
                <a:spcPct val="83300"/>
              </a:lnSpc>
              <a:spcBef>
                <a:spcPts val="1422"/>
              </a:spcBef>
              <a:spcAft>
                <a:spcPts val="0"/>
              </a:spcAft>
              <a:buSzPct val="140701"/>
              <a:buNone/>
            </a:pPr>
            <a:r>
              <a:rPr b="1" lang="id" sz="2527">
                <a:solidFill>
                  <a:srgbClr val="FFFFFF"/>
                </a:solidFill>
                <a:latin typeface="Times New Roman"/>
                <a:ea typeface="Times New Roman"/>
                <a:cs typeface="Times New Roman"/>
                <a:sym typeface="Times New Roman"/>
              </a:rPr>
              <a:t>Methodologies, preparation and analysis</a:t>
            </a:r>
            <a:endParaRPr b="1" sz="2077">
              <a:solidFill>
                <a:srgbClr val="FFFFFF"/>
              </a:solidFill>
              <a:latin typeface="Times New Roman"/>
              <a:ea typeface="Times New Roman"/>
              <a:cs typeface="Times New Roman"/>
              <a:sym typeface="Times New Roman"/>
            </a:endParaRPr>
          </a:p>
          <a:p>
            <a:pPr indent="0" lvl="0" marL="0" rtl="0" algn="ctr">
              <a:lnSpc>
                <a:spcPct val="100000"/>
              </a:lnSpc>
              <a:spcBef>
                <a:spcPts val="1000"/>
              </a:spcBef>
              <a:spcAft>
                <a:spcPts val="0"/>
              </a:spcAft>
              <a:buSzPct val="111111"/>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3300"/>
              </a:lnSpc>
              <a:spcBef>
                <a:spcPts val="1422"/>
              </a:spcBef>
              <a:spcAft>
                <a:spcPts val="0"/>
              </a:spcAft>
              <a:buSzPct val="121212"/>
              <a:buNone/>
            </a:pPr>
            <a:r>
              <a:rPr b="1" lang="id" sz="2750">
                <a:latin typeface="Times New Roman"/>
                <a:ea typeface="Times New Roman"/>
                <a:cs typeface="Times New Roman"/>
                <a:sym typeface="Times New Roman"/>
              </a:rPr>
              <a:t>Methodologies, preparation and analysis:  </a:t>
            </a:r>
            <a:r>
              <a:rPr b="1" lang="id" sz="2750">
                <a:solidFill>
                  <a:srgbClr val="000000"/>
                </a:solidFill>
                <a:latin typeface="Times New Roman"/>
                <a:ea typeface="Times New Roman"/>
                <a:cs typeface="Times New Roman"/>
                <a:sym typeface="Times New Roman"/>
              </a:rPr>
              <a:t>                                           </a:t>
            </a:r>
            <a:r>
              <a:rPr b="1" lang="id" sz="2777">
                <a:solidFill>
                  <a:schemeClr val="dk2"/>
                </a:solidFill>
                <a:latin typeface="Times New Roman"/>
                <a:ea typeface="Times New Roman"/>
                <a:cs typeface="Times New Roman"/>
                <a:sym typeface="Times New Roman"/>
              </a:rPr>
              <a:t>Data requirement</a:t>
            </a:r>
            <a:endParaRPr b="1" sz="2777">
              <a:solidFill>
                <a:schemeClr val="dk2"/>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ct val="111111"/>
              <a:buNone/>
            </a:pPr>
            <a:r>
              <a:t/>
            </a:r>
            <a:endParaRPr/>
          </a:p>
        </p:txBody>
      </p:sp>
      <p:sp>
        <p:nvSpPr>
          <p:cNvPr id="176" name="Google Shape;176;p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id"/>
              <a:t>Berdasarkan business understanding dari permasalahan </a:t>
            </a:r>
            <a:r>
              <a:rPr lang="id"/>
              <a:t>diatas</a:t>
            </a:r>
            <a:r>
              <a:rPr lang="id"/>
              <a:t>, diperlukan data Krisis Ekonomi dan Keuangan di 13 Negara Afrika dari tahun 1860 - 2014 dengan format .csv</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