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8"/>
  </p:sldMasterIdLst>
  <p:sldIdLst>
    <p:sldId id="256" r:id="rId9"/>
    <p:sldId id="275" r:id="rId10"/>
    <p:sldId id="276" r:id="rId11"/>
    <p:sldId id="277" r:id="rId12"/>
    <p:sldId id="27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87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1.xml"/><Relationship Id="rId13" Type="http://schemas.openxmlformats.org/officeDocument/2006/relationships/slide" Target="slides/slide5.xml"/><Relationship Id="rId3" Type="http://schemas.openxmlformats.org/officeDocument/2006/relationships/customXml" Target="../customXml/item3.xml"/><Relationship Id="rId7" Type="http://schemas.openxmlformats.org/officeDocument/2006/relationships/customXml" Target="../customXml/item7.xml"/><Relationship Id="rId12" Type="http://schemas.openxmlformats.org/officeDocument/2006/relationships/slide" Target="slides/slide4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5" Type="http://schemas.openxmlformats.org/officeDocument/2006/relationships/customXml" Target="../customXml/item5.xml"/><Relationship Id="rId15" Type="http://schemas.openxmlformats.org/officeDocument/2006/relationships/viewProps" Target="viewProps.xml"/><Relationship Id="rId10" Type="http://schemas.openxmlformats.org/officeDocument/2006/relationships/slide" Target="slides/slide2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546A5-88A7-4319-949C-FFDF95D40B82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CA936-40D5-4683-80D6-B1F3A197A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12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546A5-88A7-4319-949C-FFDF95D40B82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CA936-40D5-4683-80D6-B1F3A197A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1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546A5-88A7-4319-949C-FFDF95D40B82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CA936-40D5-4683-80D6-B1F3A197A0B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7907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546A5-88A7-4319-949C-FFDF95D40B82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CA936-40D5-4683-80D6-B1F3A197A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208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546A5-88A7-4319-949C-FFDF95D40B82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CA936-40D5-4683-80D6-B1F3A197A0B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9192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546A5-88A7-4319-949C-FFDF95D40B82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CA936-40D5-4683-80D6-B1F3A197A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97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546A5-88A7-4319-949C-FFDF95D40B82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CA936-40D5-4683-80D6-B1F3A197A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67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546A5-88A7-4319-949C-FFDF95D40B82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CA936-40D5-4683-80D6-B1F3A197A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98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546A5-88A7-4319-949C-FFDF95D40B82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CA936-40D5-4683-80D6-B1F3A197A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448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546A5-88A7-4319-949C-FFDF95D40B82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CA936-40D5-4683-80D6-B1F3A197A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34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546A5-88A7-4319-949C-FFDF95D40B82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CA936-40D5-4683-80D6-B1F3A197A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68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546A5-88A7-4319-949C-FFDF95D40B82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CA936-40D5-4683-80D6-B1F3A197A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51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546A5-88A7-4319-949C-FFDF95D40B82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CA936-40D5-4683-80D6-B1F3A197A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8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546A5-88A7-4319-949C-FFDF95D40B82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CA936-40D5-4683-80D6-B1F3A197A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57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546A5-88A7-4319-949C-FFDF95D40B82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CA936-40D5-4683-80D6-B1F3A197A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5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546A5-88A7-4319-949C-FFDF95D40B82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CA936-40D5-4683-80D6-B1F3A197A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01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546A5-88A7-4319-949C-FFDF95D40B82}" type="datetimeFigureOut">
              <a:rPr lang="en-US" smtClean="0"/>
              <a:t>11/12/2013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96CA936-40D5-4683-80D6-B1F3A197A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75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5431" y="1185334"/>
            <a:ext cx="9761621" cy="1646302"/>
          </a:xfrm>
        </p:spPr>
        <p:txBody>
          <a:bodyPr/>
          <a:lstStyle/>
          <a:p>
            <a:pPr algn="ctr"/>
            <a:r>
              <a:rPr lang="en-US" altLang="zh-CN" dirty="0" smtClean="0"/>
              <a:t>Creating Python functions and 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50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6736"/>
            <a:ext cx="11888291" cy="647126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rgbClr val="FF0000"/>
                </a:solidFill>
              </a:rPr>
              <a:t>Creating functions</a:t>
            </a:r>
            <a:endParaRPr lang="en-US" sz="3200" dirty="0" smtClean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 err="1">
                <a:solidFill>
                  <a:srgbClr val="FF0000"/>
                </a:solidFill>
              </a:rPr>
              <a:t>d</a:t>
            </a:r>
            <a:r>
              <a:rPr lang="en-US" sz="3200" dirty="0" err="1" smtClean="0">
                <a:solidFill>
                  <a:srgbClr val="FF0000"/>
                </a:solidFill>
              </a:rPr>
              <a:t>ef</a:t>
            </a:r>
            <a:r>
              <a:rPr lang="en-US" sz="3200" dirty="0" smtClean="0">
                <a:solidFill>
                  <a:srgbClr val="FF0000"/>
                </a:solidFill>
              </a:rPr>
              <a:t> &lt;</a:t>
            </a:r>
            <a:r>
              <a:rPr lang="en-US" sz="3200" dirty="0" err="1" smtClean="0">
                <a:solidFill>
                  <a:srgbClr val="FF0000"/>
                </a:solidFill>
              </a:rPr>
              <a:t>functionname</a:t>
            </a:r>
            <a:r>
              <a:rPr lang="en-US" sz="3200" dirty="0" smtClean="0">
                <a:solidFill>
                  <a:srgbClr val="FF0000"/>
                </a:solidFill>
              </a:rPr>
              <a:t>&gt; (&lt;arguments&gt;):</a:t>
            </a:r>
            <a:endParaRPr lang="en-US" sz="3000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     </a:t>
            </a:r>
            <a:r>
              <a:rPr lang="en-US" sz="3200" dirty="0" err="1" smtClean="0">
                <a:solidFill>
                  <a:schemeClr val="tx1"/>
                </a:solidFill>
              </a:rPr>
              <a:t>def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listfieldnames</a:t>
            </a:r>
            <a:r>
              <a:rPr lang="en-US" sz="3200" dirty="0" smtClean="0">
                <a:solidFill>
                  <a:schemeClr val="tx1"/>
                </a:solidFill>
              </a:rPr>
              <a:t>(table):</a:t>
            </a:r>
          </a:p>
          <a:p>
            <a:pPr marL="457200" lvl="1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         fields=</a:t>
            </a:r>
            <a:r>
              <a:rPr lang="en-US" sz="3200" dirty="0" err="1" smtClean="0">
                <a:solidFill>
                  <a:schemeClr val="tx1"/>
                </a:solidFill>
              </a:rPr>
              <a:t>arcpy.ListFields</a:t>
            </a:r>
            <a:r>
              <a:rPr lang="en-US" sz="3200" dirty="0" smtClean="0">
                <a:solidFill>
                  <a:schemeClr val="tx1"/>
                </a:solidFill>
              </a:rPr>
              <a:t>(table)</a:t>
            </a:r>
          </a:p>
          <a:p>
            <a:pPr marL="457200" lvl="1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         </a:t>
            </a:r>
            <a:r>
              <a:rPr lang="en-US" sz="3200" dirty="0" err="1" smtClean="0">
                <a:solidFill>
                  <a:schemeClr val="tx1"/>
                </a:solidFill>
              </a:rPr>
              <a:t>namelist</a:t>
            </a:r>
            <a:r>
              <a:rPr lang="en-US" sz="3200" dirty="0" smtClean="0">
                <a:solidFill>
                  <a:schemeClr val="tx1"/>
                </a:solidFill>
              </a:rPr>
              <a:t>=[]</a:t>
            </a:r>
          </a:p>
          <a:p>
            <a:pPr marL="457200" lvl="1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         for field in fields:</a:t>
            </a:r>
          </a:p>
          <a:p>
            <a:pPr marL="457200" lvl="1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              </a:t>
            </a:r>
            <a:r>
              <a:rPr lang="en-US" sz="3200" dirty="0" err="1" smtClean="0">
                <a:solidFill>
                  <a:schemeClr val="tx1"/>
                </a:solidFill>
              </a:rPr>
              <a:t>namelist.append</a:t>
            </a:r>
            <a:r>
              <a:rPr lang="en-US" sz="3200" dirty="0" smtClean="0">
                <a:solidFill>
                  <a:schemeClr val="tx1"/>
                </a:solidFill>
              </a:rPr>
              <a:t>(field.name)</a:t>
            </a:r>
          </a:p>
          <a:p>
            <a:pPr marL="457200" lvl="1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         return </a:t>
            </a:r>
            <a:r>
              <a:rPr lang="en-US" sz="3200" dirty="0" err="1" smtClean="0">
                <a:solidFill>
                  <a:schemeClr val="tx1"/>
                </a:solidFill>
              </a:rPr>
              <a:t>namelist</a:t>
            </a:r>
            <a:endParaRPr lang="en-US" sz="3200" dirty="0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tx1"/>
                </a:solidFill>
              </a:rPr>
              <a:t>A function need to </a:t>
            </a:r>
            <a:r>
              <a:rPr lang="en-US" sz="3200" dirty="0" smtClean="0">
                <a:solidFill>
                  <a:srgbClr val="FF0000"/>
                </a:solidFill>
              </a:rPr>
              <a:t>return</a:t>
            </a:r>
            <a:r>
              <a:rPr lang="en-US" sz="3200" dirty="0" smtClean="0">
                <a:solidFill>
                  <a:schemeClr val="tx1"/>
                </a:solidFill>
              </a:rPr>
              <a:t> a value(s)</a:t>
            </a:r>
          </a:p>
          <a:p>
            <a:pPr marL="457200" lvl="1" indent="0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    </a:t>
            </a:r>
            <a:endParaRPr lang="en-US" sz="3200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sz="32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3200" dirty="0" smtClean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lvl="6">
              <a:buFont typeface="Wingdings" panose="05000000000000000000" pitchFamily="2" charset="2"/>
              <a:buChar char="Ø"/>
            </a:pP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195070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6736"/>
            <a:ext cx="11888291" cy="6471264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rgbClr val="FF0000"/>
                </a:solidFill>
              </a:rPr>
              <a:t>Calling functions from other scripts</a:t>
            </a:r>
            <a:endParaRPr lang="en-US" sz="3200" dirty="0" smtClean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tx1"/>
                </a:solidFill>
              </a:rPr>
              <a:t>You need to import the module (.</a:t>
            </a:r>
            <a:r>
              <a:rPr lang="en-US" sz="3200" dirty="0" err="1" smtClean="0">
                <a:solidFill>
                  <a:schemeClr val="tx1"/>
                </a:solidFill>
              </a:rPr>
              <a:t>py</a:t>
            </a:r>
            <a:r>
              <a:rPr lang="en-US" sz="3200" dirty="0" smtClean="0">
                <a:solidFill>
                  <a:schemeClr val="tx1"/>
                </a:solidFill>
              </a:rPr>
              <a:t> files) which includes the function, and call the function in your script</a:t>
            </a:r>
          </a:p>
          <a:p>
            <a:pPr marL="457200" lvl="1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    import sys</a:t>
            </a:r>
          </a:p>
          <a:p>
            <a:pPr marL="457200" lvl="1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    import </a:t>
            </a:r>
            <a:r>
              <a:rPr lang="en-US" sz="3200" dirty="0" err="1" smtClean="0">
                <a:solidFill>
                  <a:schemeClr val="tx1"/>
                </a:solidFill>
              </a:rPr>
              <a:t>os</a:t>
            </a:r>
            <a:endParaRPr lang="en-US" sz="32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    import </a:t>
            </a:r>
            <a:r>
              <a:rPr lang="en-US" sz="3200" dirty="0" err="1" smtClean="0">
                <a:solidFill>
                  <a:schemeClr val="tx1"/>
                </a:solidFill>
              </a:rPr>
              <a:t>helloworld</a:t>
            </a:r>
            <a:endParaRPr lang="en-US" sz="32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    </a:t>
            </a:r>
            <a:r>
              <a:rPr lang="en-US" sz="3200" dirty="0" err="1" smtClean="0">
                <a:solidFill>
                  <a:schemeClr val="tx1"/>
                </a:solidFill>
              </a:rPr>
              <a:t>helloword.printmessage</a:t>
            </a:r>
            <a:r>
              <a:rPr lang="en-US" sz="3200" dirty="0" smtClean="0">
                <a:solidFill>
                  <a:schemeClr val="tx1"/>
                </a:solidFill>
              </a:rPr>
              <a:t>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tx1"/>
                </a:solidFill>
              </a:rPr>
              <a:t>No paths can be used in import statement, so you need to: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3000" dirty="0" smtClean="0">
                <a:solidFill>
                  <a:schemeClr val="tx1"/>
                </a:solidFill>
              </a:rPr>
              <a:t>Put your scripts in the current folder or system path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</a:rPr>
              <a:t>To look up current folder, use </a:t>
            </a:r>
            <a:r>
              <a:rPr lang="en-US" sz="2800" dirty="0" err="1" smtClean="0">
                <a:solidFill>
                  <a:srgbClr val="FF0000"/>
                </a:solidFill>
              </a:rPr>
              <a:t>sys.path</a:t>
            </a:r>
            <a:r>
              <a:rPr lang="en-US" sz="2800" dirty="0" smtClean="0">
                <a:solidFill>
                  <a:srgbClr val="FF0000"/>
                </a:solidFill>
              </a:rPr>
              <a:t>[0];</a:t>
            </a:r>
            <a:r>
              <a:rPr lang="en-US" sz="2800" dirty="0" smtClean="0">
                <a:solidFill>
                  <a:schemeClr val="tx1"/>
                </a:solidFill>
              </a:rPr>
              <a:t> to look up system paths, use </a:t>
            </a:r>
            <a:r>
              <a:rPr lang="en-US" sz="2800" dirty="0" err="1" smtClean="0">
                <a:solidFill>
                  <a:srgbClr val="FF0000"/>
                </a:solidFill>
              </a:rPr>
              <a:t>sys.path</a:t>
            </a:r>
            <a:endParaRPr lang="en-US" sz="2800" dirty="0">
              <a:solidFill>
                <a:srgbClr val="FF0000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3000" dirty="0" smtClean="0">
                <a:solidFill>
                  <a:schemeClr val="tx1"/>
                </a:solidFill>
              </a:rPr>
              <a:t>Or create a path configuration file (.</a:t>
            </a:r>
            <a:r>
              <a:rPr lang="en-US" sz="3000" dirty="0" err="1" smtClean="0">
                <a:solidFill>
                  <a:schemeClr val="tx1"/>
                </a:solidFill>
              </a:rPr>
              <a:t>pth</a:t>
            </a:r>
            <a:r>
              <a:rPr lang="en-US" sz="3000" dirty="0" smtClean="0">
                <a:solidFill>
                  <a:schemeClr val="tx1"/>
                </a:solidFill>
              </a:rPr>
              <a:t>) an put it into a folder that is already part of the </a:t>
            </a:r>
            <a:r>
              <a:rPr lang="en-US" sz="3000" dirty="0" err="1" smtClean="0">
                <a:solidFill>
                  <a:srgbClr val="FF0000"/>
                </a:solidFill>
              </a:rPr>
              <a:t>sys.path</a:t>
            </a:r>
            <a:endParaRPr lang="en-US" sz="3000" dirty="0" smtClean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32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    </a:t>
            </a:r>
            <a:endParaRPr lang="en-US" sz="3200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sz="32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3200" dirty="0" smtClean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lvl="6">
              <a:buFont typeface="Wingdings" panose="05000000000000000000" pitchFamily="2" charset="2"/>
              <a:buChar char="Ø"/>
            </a:pP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352963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6736"/>
            <a:ext cx="11888291" cy="6471264"/>
          </a:xfrm>
        </p:spPr>
        <p:txBody>
          <a:bodyPr>
            <a:normAutofit fontScale="4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rgbClr val="FF0000"/>
                </a:solidFill>
              </a:rPr>
              <a:t>Using classes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000" dirty="0" smtClean="0">
                <a:solidFill>
                  <a:srgbClr val="FF0000"/>
                </a:solidFill>
              </a:rPr>
              <a:t>A class provides a way to group together functions and variables that are closely related so they can interact with each other; A class also makes it possible to work with multiple objects of the same type.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000" dirty="0" smtClean="0">
                <a:solidFill>
                  <a:schemeClr val="tx1"/>
                </a:solidFill>
              </a:rPr>
              <a:t>Use</a:t>
            </a:r>
            <a:r>
              <a:rPr lang="en-US" sz="3000" dirty="0" smtClean="0">
                <a:solidFill>
                  <a:srgbClr val="FF0000"/>
                </a:solidFill>
              </a:rPr>
              <a:t> class </a:t>
            </a:r>
            <a:r>
              <a:rPr lang="en-US" sz="3000" dirty="0" smtClean="0">
                <a:solidFill>
                  <a:schemeClr val="tx1"/>
                </a:solidFill>
              </a:rPr>
              <a:t>keyword to create class</a:t>
            </a:r>
          </a:p>
          <a:p>
            <a:pPr marL="457200" lvl="1" indent="0">
              <a:buNone/>
            </a:pPr>
            <a:r>
              <a:rPr lang="en-US" sz="3000" dirty="0" smtClean="0">
                <a:solidFill>
                  <a:schemeClr val="tx1"/>
                </a:solidFill>
              </a:rPr>
              <a:t>     class Parcel(object):</a:t>
            </a:r>
          </a:p>
          <a:p>
            <a:pPr marL="457200" lvl="1" indent="0">
              <a:buNone/>
            </a:pPr>
            <a:r>
              <a:rPr lang="en-US" sz="3000" dirty="0">
                <a:solidFill>
                  <a:schemeClr val="tx1"/>
                </a:solidFill>
              </a:rPr>
              <a:t> </a:t>
            </a:r>
            <a:r>
              <a:rPr lang="en-US" sz="3000" dirty="0" smtClean="0">
                <a:solidFill>
                  <a:schemeClr val="tx1"/>
                </a:solidFill>
              </a:rPr>
              <a:t>         </a:t>
            </a:r>
            <a:r>
              <a:rPr lang="en-US" sz="3000" dirty="0" err="1" smtClean="0">
                <a:solidFill>
                  <a:schemeClr val="tx1"/>
                </a:solidFill>
              </a:rPr>
              <a:t>def</a:t>
            </a:r>
            <a:r>
              <a:rPr lang="en-US" sz="3000" dirty="0" smtClean="0">
                <a:solidFill>
                  <a:schemeClr val="tx1"/>
                </a:solidFill>
              </a:rPr>
              <a:t> _</a:t>
            </a:r>
            <a:r>
              <a:rPr lang="en-US" sz="3000" dirty="0" err="1" smtClean="0">
                <a:solidFill>
                  <a:schemeClr val="tx1"/>
                </a:solidFill>
              </a:rPr>
              <a:t>int</a:t>
            </a:r>
            <a:r>
              <a:rPr lang="en-US" sz="3000" dirty="0" smtClean="0">
                <a:solidFill>
                  <a:schemeClr val="tx1"/>
                </a:solidFill>
              </a:rPr>
              <a:t>_ (self, </a:t>
            </a:r>
            <a:r>
              <a:rPr lang="en-US" sz="3000" dirty="0" err="1" smtClean="0">
                <a:solidFill>
                  <a:schemeClr val="tx1"/>
                </a:solidFill>
              </a:rPr>
              <a:t>landuse</a:t>
            </a:r>
            <a:r>
              <a:rPr lang="en-US" sz="3000" dirty="0" smtClean="0">
                <a:solidFill>
                  <a:schemeClr val="tx1"/>
                </a:solidFill>
              </a:rPr>
              <a:t>, value):</a:t>
            </a:r>
          </a:p>
          <a:p>
            <a:pPr marL="457200" lvl="1" indent="0">
              <a:buNone/>
            </a:pPr>
            <a:r>
              <a:rPr lang="en-US" sz="3000" dirty="0">
                <a:solidFill>
                  <a:schemeClr val="tx1"/>
                </a:solidFill>
              </a:rPr>
              <a:t> </a:t>
            </a:r>
            <a:r>
              <a:rPr lang="en-US" sz="3000" dirty="0" smtClean="0">
                <a:solidFill>
                  <a:schemeClr val="tx1"/>
                </a:solidFill>
              </a:rPr>
              <a:t>           </a:t>
            </a:r>
            <a:r>
              <a:rPr lang="en-US" sz="3000" dirty="0" err="1" smtClean="0">
                <a:solidFill>
                  <a:schemeClr val="tx1"/>
                </a:solidFill>
              </a:rPr>
              <a:t>self.landuse</a:t>
            </a:r>
            <a:r>
              <a:rPr lang="en-US" sz="3000" dirty="0" smtClean="0">
                <a:solidFill>
                  <a:schemeClr val="tx1"/>
                </a:solidFill>
              </a:rPr>
              <a:t>=</a:t>
            </a:r>
            <a:r>
              <a:rPr lang="en-US" sz="3000" dirty="0" err="1" smtClean="0">
                <a:solidFill>
                  <a:schemeClr val="tx1"/>
                </a:solidFill>
              </a:rPr>
              <a:t>landuse</a:t>
            </a:r>
            <a:endParaRPr lang="en-US" sz="30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sz="3000" dirty="0">
                <a:solidFill>
                  <a:schemeClr val="tx1"/>
                </a:solidFill>
              </a:rPr>
              <a:t> </a:t>
            </a:r>
            <a:r>
              <a:rPr lang="en-US" sz="3000" dirty="0" smtClean="0">
                <a:solidFill>
                  <a:schemeClr val="tx1"/>
                </a:solidFill>
              </a:rPr>
              <a:t>           </a:t>
            </a:r>
            <a:r>
              <a:rPr lang="en-US" sz="3000" dirty="0" err="1" smtClean="0">
                <a:solidFill>
                  <a:schemeClr val="tx1"/>
                </a:solidFill>
              </a:rPr>
              <a:t>self.value</a:t>
            </a:r>
            <a:r>
              <a:rPr lang="en-US" sz="3000" dirty="0" smtClean="0">
                <a:solidFill>
                  <a:schemeClr val="tx1"/>
                </a:solidFill>
              </a:rPr>
              <a:t>=value</a:t>
            </a:r>
          </a:p>
          <a:p>
            <a:pPr marL="457200" lvl="1" indent="0">
              <a:buNone/>
            </a:pPr>
            <a:r>
              <a:rPr lang="en-US" sz="3000" dirty="0">
                <a:solidFill>
                  <a:schemeClr val="tx1"/>
                </a:solidFill>
              </a:rPr>
              <a:t> </a:t>
            </a:r>
            <a:r>
              <a:rPr lang="en-US" sz="3000" dirty="0" smtClean="0">
                <a:solidFill>
                  <a:schemeClr val="tx1"/>
                </a:solidFill>
              </a:rPr>
              <a:t>         </a:t>
            </a:r>
            <a:r>
              <a:rPr lang="en-US" sz="3000" dirty="0" err="1" smtClean="0">
                <a:solidFill>
                  <a:schemeClr val="tx1"/>
                </a:solidFill>
              </a:rPr>
              <a:t>def</a:t>
            </a:r>
            <a:r>
              <a:rPr lang="en-US" sz="3000" dirty="0" smtClean="0">
                <a:solidFill>
                  <a:schemeClr val="tx1"/>
                </a:solidFill>
              </a:rPr>
              <a:t> assessment(self):</a:t>
            </a:r>
          </a:p>
          <a:p>
            <a:pPr marL="457200" lvl="1" indent="0">
              <a:buNone/>
            </a:pPr>
            <a:r>
              <a:rPr lang="en-US" sz="3000" dirty="0">
                <a:solidFill>
                  <a:schemeClr val="tx1"/>
                </a:solidFill>
              </a:rPr>
              <a:t> </a:t>
            </a:r>
            <a:r>
              <a:rPr lang="en-US" sz="3000" dirty="0" smtClean="0">
                <a:solidFill>
                  <a:schemeClr val="tx1"/>
                </a:solidFill>
              </a:rPr>
              <a:t>           if </a:t>
            </a:r>
            <a:r>
              <a:rPr lang="en-US" sz="3000" dirty="0" err="1" smtClean="0">
                <a:solidFill>
                  <a:schemeClr val="tx1"/>
                </a:solidFill>
              </a:rPr>
              <a:t>self.landuse</a:t>
            </a:r>
            <a:r>
              <a:rPr lang="en-US" sz="3000" dirty="0" smtClean="0">
                <a:solidFill>
                  <a:schemeClr val="tx1"/>
                </a:solidFill>
              </a:rPr>
              <a:t>==“SFR”:</a:t>
            </a:r>
          </a:p>
          <a:p>
            <a:pPr marL="457200" lvl="1" indent="0">
              <a:buNone/>
            </a:pPr>
            <a:r>
              <a:rPr lang="en-US" sz="3000" dirty="0">
                <a:solidFill>
                  <a:schemeClr val="tx1"/>
                </a:solidFill>
              </a:rPr>
              <a:t> </a:t>
            </a:r>
            <a:r>
              <a:rPr lang="en-US" sz="3000" dirty="0" smtClean="0">
                <a:solidFill>
                  <a:schemeClr val="tx1"/>
                </a:solidFill>
              </a:rPr>
              <a:t>               rate=0.05</a:t>
            </a:r>
          </a:p>
          <a:p>
            <a:pPr marL="457200" lvl="1" indent="0">
              <a:buNone/>
            </a:pPr>
            <a:r>
              <a:rPr lang="en-US" sz="3000" dirty="0">
                <a:solidFill>
                  <a:schemeClr val="tx1"/>
                </a:solidFill>
              </a:rPr>
              <a:t> </a:t>
            </a:r>
            <a:r>
              <a:rPr lang="en-US" sz="3000" dirty="0" smtClean="0">
                <a:solidFill>
                  <a:schemeClr val="tx1"/>
                </a:solidFill>
              </a:rPr>
              <a:t>           </a:t>
            </a:r>
            <a:r>
              <a:rPr lang="en-US" sz="3000" dirty="0" err="1" smtClean="0">
                <a:solidFill>
                  <a:schemeClr val="tx1"/>
                </a:solidFill>
              </a:rPr>
              <a:t>elif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self.landuse</a:t>
            </a:r>
            <a:r>
              <a:rPr lang="en-US" sz="3000" dirty="0" smtClean="0">
                <a:solidFill>
                  <a:schemeClr val="tx1"/>
                </a:solidFill>
              </a:rPr>
              <a:t>==“MFR”:</a:t>
            </a:r>
          </a:p>
          <a:p>
            <a:pPr marL="457200" lvl="1" indent="0">
              <a:buNone/>
            </a:pPr>
            <a:r>
              <a:rPr lang="en-US" sz="3000" dirty="0">
                <a:solidFill>
                  <a:schemeClr val="tx1"/>
                </a:solidFill>
              </a:rPr>
              <a:t> </a:t>
            </a:r>
            <a:r>
              <a:rPr lang="en-US" sz="3000" dirty="0" smtClean="0">
                <a:solidFill>
                  <a:schemeClr val="tx1"/>
                </a:solidFill>
              </a:rPr>
              <a:t>               rate=0.04</a:t>
            </a:r>
          </a:p>
          <a:p>
            <a:pPr marL="457200" lvl="1" indent="0">
              <a:buNone/>
            </a:pPr>
            <a:r>
              <a:rPr lang="en-US" sz="3000" dirty="0">
                <a:solidFill>
                  <a:schemeClr val="tx1"/>
                </a:solidFill>
              </a:rPr>
              <a:t> </a:t>
            </a:r>
            <a:r>
              <a:rPr lang="en-US" sz="3000" dirty="0" smtClean="0">
                <a:solidFill>
                  <a:schemeClr val="tx1"/>
                </a:solidFill>
              </a:rPr>
              <a:t>           else:</a:t>
            </a:r>
          </a:p>
          <a:p>
            <a:pPr marL="457200" lvl="1" indent="0">
              <a:buNone/>
            </a:pPr>
            <a:r>
              <a:rPr lang="en-US" sz="3000" dirty="0">
                <a:solidFill>
                  <a:schemeClr val="tx1"/>
                </a:solidFill>
              </a:rPr>
              <a:t> </a:t>
            </a:r>
            <a:r>
              <a:rPr lang="en-US" sz="3000" dirty="0" smtClean="0">
                <a:solidFill>
                  <a:schemeClr val="tx1"/>
                </a:solidFill>
              </a:rPr>
              <a:t>               rate=0.02</a:t>
            </a:r>
          </a:p>
          <a:p>
            <a:pPr marL="457200" lvl="1" indent="0">
              <a:buNone/>
            </a:pPr>
            <a:r>
              <a:rPr lang="en-US" sz="3000" dirty="0">
                <a:solidFill>
                  <a:schemeClr val="tx1"/>
                </a:solidFill>
              </a:rPr>
              <a:t> </a:t>
            </a:r>
            <a:r>
              <a:rPr lang="en-US" sz="3000" dirty="0" smtClean="0">
                <a:solidFill>
                  <a:schemeClr val="tx1"/>
                </a:solidFill>
              </a:rPr>
              <a:t>            assessment=</a:t>
            </a:r>
            <a:r>
              <a:rPr lang="en-US" sz="3000" dirty="0" err="1" smtClean="0">
                <a:solidFill>
                  <a:schemeClr val="tx1"/>
                </a:solidFill>
              </a:rPr>
              <a:t>self.value</a:t>
            </a:r>
            <a:r>
              <a:rPr lang="en-US" sz="3000" dirty="0" smtClean="0">
                <a:solidFill>
                  <a:schemeClr val="tx1"/>
                </a:solidFill>
              </a:rPr>
              <a:t>*rate</a:t>
            </a:r>
          </a:p>
          <a:p>
            <a:pPr marL="457200" lvl="1" indent="0">
              <a:buNone/>
            </a:pPr>
            <a:r>
              <a:rPr lang="en-US" sz="3000" dirty="0">
                <a:solidFill>
                  <a:schemeClr val="tx1"/>
                </a:solidFill>
              </a:rPr>
              <a:t> </a:t>
            </a:r>
            <a:r>
              <a:rPr lang="en-US" sz="3000" dirty="0" smtClean="0">
                <a:solidFill>
                  <a:schemeClr val="tx1"/>
                </a:solidFill>
              </a:rPr>
              <a:t>            return assessment</a:t>
            </a:r>
          </a:p>
          <a:p>
            <a:pPr marL="457200" lvl="1" indent="0">
              <a:buNone/>
            </a:pPr>
            <a:r>
              <a:rPr lang="en-US" sz="3000" dirty="0">
                <a:solidFill>
                  <a:schemeClr val="tx1"/>
                </a:solidFill>
              </a:rPr>
              <a:t> </a:t>
            </a:r>
            <a:r>
              <a:rPr lang="en-US" sz="3000" dirty="0" smtClean="0">
                <a:solidFill>
                  <a:schemeClr val="tx1"/>
                </a:solidFill>
              </a:rPr>
              <a:t>    </a:t>
            </a:r>
            <a:r>
              <a:rPr lang="en-US" sz="3000" dirty="0" err="1" smtClean="0">
                <a:solidFill>
                  <a:schemeClr val="tx1"/>
                </a:solidFill>
              </a:rPr>
              <a:t>myparcel</a:t>
            </a:r>
            <a:r>
              <a:rPr lang="en-US" sz="3000" dirty="0" smtClean="0">
                <a:solidFill>
                  <a:schemeClr val="tx1"/>
                </a:solidFill>
              </a:rPr>
              <a:t>=Parcel(“SFR”, 20000)</a:t>
            </a:r>
          </a:p>
          <a:p>
            <a:pPr marL="457200" lvl="1" indent="0">
              <a:buNone/>
            </a:pPr>
            <a:r>
              <a:rPr lang="en-US" sz="3000" dirty="0">
                <a:solidFill>
                  <a:schemeClr val="tx1"/>
                </a:solidFill>
              </a:rPr>
              <a:t> </a:t>
            </a:r>
            <a:r>
              <a:rPr lang="en-US" sz="3000" dirty="0" smtClean="0">
                <a:solidFill>
                  <a:schemeClr val="tx1"/>
                </a:solidFill>
              </a:rPr>
              <a:t>    print “Land use:”, </a:t>
            </a:r>
            <a:r>
              <a:rPr lang="en-US" sz="3000" dirty="0" err="1" smtClean="0">
                <a:solidFill>
                  <a:schemeClr val="tx1"/>
                </a:solidFill>
              </a:rPr>
              <a:t>myparcel.landuse</a:t>
            </a:r>
            <a:endParaRPr lang="en-US" sz="30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sz="3000" dirty="0">
                <a:solidFill>
                  <a:schemeClr val="tx1"/>
                </a:solidFill>
              </a:rPr>
              <a:t> </a:t>
            </a:r>
            <a:r>
              <a:rPr lang="en-US" sz="3000" dirty="0" smtClean="0">
                <a:solidFill>
                  <a:schemeClr val="tx1"/>
                </a:solidFill>
              </a:rPr>
              <a:t>    </a:t>
            </a:r>
            <a:r>
              <a:rPr lang="en-US" sz="3000" dirty="0" err="1" smtClean="0">
                <a:solidFill>
                  <a:schemeClr val="tx1"/>
                </a:solidFill>
              </a:rPr>
              <a:t>mytax</a:t>
            </a:r>
            <a:r>
              <a:rPr lang="en-US" sz="3000" dirty="0" smtClean="0">
                <a:solidFill>
                  <a:schemeClr val="tx1"/>
                </a:solidFill>
              </a:rPr>
              <a:t>=</a:t>
            </a:r>
            <a:r>
              <a:rPr lang="en-US" sz="3000" dirty="0" err="1" smtClean="0">
                <a:solidFill>
                  <a:schemeClr val="tx1"/>
                </a:solidFill>
              </a:rPr>
              <a:t>parcel.assessment</a:t>
            </a:r>
            <a:r>
              <a:rPr lang="en-US" sz="3000" dirty="0" smtClean="0">
                <a:solidFill>
                  <a:schemeClr val="tx1"/>
                </a:solidFill>
              </a:rPr>
              <a:t>()</a:t>
            </a:r>
          </a:p>
          <a:p>
            <a:pPr marL="457200" lvl="1" indent="0">
              <a:buNone/>
            </a:pPr>
            <a:r>
              <a:rPr lang="en-US" sz="3000" dirty="0">
                <a:solidFill>
                  <a:schemeClr val="tx1"/>
                </a:solidFill>
              </a:rPr>
              <a:t> </a:t>
            </a:r>
            <a:r>
              <a:rPr lang="en-US" sz="3000" dirty="0" smtClean="0">
                <a:solidFill>
                  <a:schemeClr val="tx1"/>
                </a:solidFill>
              </a:rPr>
              <a:t>    print </a:t>
            </a:r>
            <a:r>
              <a:rPr lang="en-US" sz="3000" dirty="0" err="1" smtClean="0">
                <a:solidFill>
                  <a:schemeClr val="tx1"/>
                </a:solidFill>
              </a:rPr>
              <a:t>mytax</a:t>
            </a:r>
            <a:endParaRPr lang="en-US" sz="3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  </a:t>
            </a:r>
            <a:endParaRPr lang="en-US" sz="3000" dirty="0" smtClean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32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    </a:t>
            </a:r>
            <a:endParaRPr lang="en-US" sz="3200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sz="32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3200" dirty="0" smtClean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lvl="6">
              <a:buFont typeface="Wingdings" panose="05000000000000000000" pitchFamily="2" charset="2"/>
              <a:buChar char="Ø"/>
            </a:pP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336566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6736"/>
            <a:ext cx="11888291" cy="647126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rgbClr val="FF0000"/>
                </a:solidFill>
              </a:rPr>
              <a:t>Using classes</a:t>
            </a:r>
            <a:endParaRPr lang="en-US" sz="3200" dirty="0" smtClean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tx1"/>
                </a:solidFill>
              </a:rPr>
              <a:t>You can put your class definition in a module (.</a:t>
            </a:r>
            <a:r>
              <a:rPr lang="en-US" sz="3200" dirty="0" err="1" smtClean="0">
                <a:solidFill>
                  <a:schemeClr val="tx1"/>
                </a:solidFill>
              </a:rPr>
              <a:t>py</a:t>
            </a:r>
            <a:r>
              <a:rPr lang="en-US" sz="3200" dirty="0" smtClean="0">
                <a:solidFill>
                  <a:schemeClr val="tx1"/>
                </a:solidFill>
              </a:rPr>
              <a:t>) and call it from a script</a:t>
            </a:r>
          </a:p>
          <a:p>
            <a:pPr marL="457200" lvl="1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    import </a:t>
            </a:r>
            <a:r>
              <a:rPr lang="en-US" sz="3200" dirty="0" err="1" smtClean="0">
                <a:solidFill>
                  <a:schemeClr val="tx1"/>
                </a:solidFill>
              </a:rPr>
              <a:t>parcelclass</a:t>
            </a:r>
            <a:endParaRPr lang="en-US" sz="32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    </a:t>
            </a:r>
            <a:r>
              <a:rPr lang="en-US" sz="3200" dirty="0" err="1" smtClean="0">
                <a:solidFill>
                  <a:schemeClr val="tx1"/>
                </a:solidFill>
              </a:rPr>
              <a:t>myparcel.parcelclass.parcel</a:t>
            </a:r>
            <a:r>
              <a:rPr lang="en-US" sz="3200" dirty="0" smtClean="0">
                <a:solidFill>
                  <a:schemeClr val="tx1"/>
                </a:solidFill>
              </a:rPr>
              <a:t>(“SFR”, 20000)</a:t>
            </a:r>
          </a:p>
          <a:p>
            <a:pPr marL="457200" lvl="1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    print “Land use:”, </a:t>
            </a:r>
            <a:r>
              <a:rPr lang="en-US" sz="3200" dirty="0" err="1" smtClean="0">
                <a:solidFill>
                  <a:schemeClr val="tx1"/>
                </a:solidFill>
              </a:rPr>
              <a:t>myparcel.landuse</a:t>
            </a:r>
            <a:endParaRPr lang="en-US" sz="32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    </a:t>
            </a:r>
            <a:r>
              <a:rPr lang="en-US" sz="3200" dirty="0" err="1" smtClean="0">
                <a:solidFill>
                  <a:schemeClr val="tx1"/>
                </a:solidFill>
              </a:rPr>
              <a:t>mytax</a:t>
            </a:r>
            <a:r>
              <a:rPr lang="en-US" sz="3200" dirty="0" smtClean="0">
                <a:solidFill>
                  <a:schemeClr val="tx1"/>
                </a:solidFill>
              </a:rPr>
              <a:t>=</a:t>
            </a:r>
            <a:r>
              <a:rPr lang="en-US" sz="3200" dirty="0" err="1" smtClean="0">
                <a:solidFill>
                  <a:schemeClr val="tx1"/>
                </a:solidFill>
              </a:rPr>
              <a:t>myparcel.assessment</a:t>
            </a:r>
            <a:r>
              <a:rPr lang="en-US" sz="3200" dirty="0" smtClean="0">
                <a:solidFill>
                  <a:schemeClr val="tx1"/>
                </a:solidFill>
              </a:rPr>
              <a:t>()</a:t>
            </a:r>
          </a:p>
          <a:p>
            <a:pPr marL="457200" lvl="1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    print </a:t>
            </a:r>
            <a:r>
              <a:rPr lang="en-US" sz="3200" dirty="0" err="1" smtClean="0">
                <a:solidFill>
                  <a:schemeClr val="tx1"/>
                </a:solidFill>
              </a:rPr>
              <a:t>mytax</a:t>
            </a:r>
            <a:endParaRPr lang="en-US" sz="3000" dirty="0" smtClean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32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    </a:t>
            </a:r>
            <a:endParaRPr lang="en-US" sz="3200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sz="32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3200" dirty="0" smtClean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lvl="6">
              <a:buFont typeface="Wingdings" panose="05000000000000000000" pitchFamily="2" charset="2"/>
              <a:buChar char="Ø"/>
            </a:pP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229126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2.xml><?xml version="1.0" encoding="utf-8"?>
<EsriMapsInfo xmlns="ESRI.ArcGIS.Mapping.OfficeIntegration.PowerPointInfo">
  <Version>Version1</Version>
  <RequiresSignIn>False</RequiresSignIn>
</EsriMapsInfo>
</file>

<file path=customXml/item3.xml><?xml version="1.0" encoding="utf-8"?>
<EsriMapsInfo xmlns="ESRI.ArcGIS.Mapping.OfficeIntegration.PowerPointInfo">
  <Version>Version1</Version>
  <RequiresSignIn>False</RequiresSignIn>
</EsriMapsInfo>
</file>

<file path=customXml/item4.xml><?xml version="1.0" encoding="utf-8"?>
<EsriMapsInfo xmlns="ESRI.ArcGIS.Mapping.OfficeIntegration.PowerPointInfo">
  <Version>Version1</Version>
  <RequiresSignIn>False</RequiresSignIn>
</EsriMapsInfo>
</file>

<file path=customXml/item5.xml><?xml version="1.0" encoding="utf-8"?>
<EsriMapsInfo xmlns="ESRI.ArcGIS.Mapping.OfficeIntegration.PowerPointInfo">
  <Version>Version1</Version>
  <RequiresSignIn>False</RequiresSignIn>
</EsriMapsInfo>
</file>

<file path=customXml/item6.xml><?xml version="1.0" encoding="utf-8"?>
<EsriMapsInfo xmlns="ESRI.ArcGIS.Mapping.OfficeIntegration.PowerPointInfo">
  <Version>Version1</Version>
  <RequiresSignIn>False</RequiresSignIn>
</EsriMapsInfo>
</file>

<file path=customXml/item7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4993BDF9-CD83-4AFD-B8D0-99D101858F1D}">
  <ds:schemaRefs>
    <ds:schemaRef ds:uri="ESRI.ArcGIS.Mapping.OfficeIntegration.PowerPointInfo"/>
  </ds:schemaRefs>
</ds:datastoreItem>
</file>

<file path=customXml/itemProps2.xml><?xml version="1.0" encoding="utf-8"?>
<ds:datastoreItem xmlns:ds="http://schemas.openxmlformats.org/officeDocument/2006/customXml" ds:itemID="{A4F081AE-90E5-40B8-A44F-988A80869B12}">
  <ds:schemaRefs>
    <ds:schemaRef ds:uri="ESRI.ArcGIS.Mapping.OfficeIntegration.PowerPointInfo"/>
  </ds:schemaRefs>
</ds:datastoreItem>
</file>

<file path=customXml/itemProps3.xml><?xml version="1.0" encoding="utf-8"?>
<ds:datastoreItem xmlns:ds="http://schemas.openxmlformats.org/officeDocument/2006/customXml" ds:itemID="{66C88F5F-9D75-47A5-B19F-2E5B4A721186}">
  <ds:schemaRefs>
    <ds:schemaRef ds:uri="ESRI.ArcGIS.Mapping.OfficeIntegration.PowerPointInfo"/>
  </ds:schemaRefs>
</ds:datastoreItem>
</file>

<file path=customXml/itemProps4.xml><?xml version="1.0" encoding="utf-8"?>
<ds:datastoreItem xmlns:ds="http://schemas.openxmlformats.org/officeDocument/2006/customXml" ds:itemID="{10BCE9DA-BA57-4D1C-94F4-0E3CEA76745C}">
  <ds:schemaRefs>
    <ds:schemaRef ds:uri="ESRI.ArcGIS.Mapping.OfficeIntegration.PowerPointInfo"/>
  </ds:schemaRefs>
</ds:datastoreItem>
</file>

<file path=customXml/itemProps5.xml><?xml version="1.0" encoding="utf-8"?>
<ds:datastoreItem xmlns:ds="http://schemas.openxmlformats.org/officeDocument/2006/customXml" ds:itemID="{D1391A63-D6EF-4AA1-A917-8813716D84FF}">
  <ds:schemaRefs>
    <ds:schemaRef ds:uri="ESRI.ArcGIS.Mapping.OfficeIntegration.PowerPointInfo"/>
  </ds:schemaRefs>
</ds:datastoreItem>
</file>

<file path=customXml/itemProps6.xml><?xml version="1.0" encoding="utf-8"?>
<ds:datastoreItem xmlns:ds="http://schemas.openxmlformats.org/officeDocument/2006/customXml" ds:itemID="{16F42F08-BC7E-4C17-B7AA-A93B3C5DC580}">
  <ds:schemaRefs>
    <ds:schemaRef ds:uri="ESRI.ArcGIS.Mapping.OfficeIntegration.PowerPointInfo"/>
  </ds:schemaRefs>
</ds:datastoreItem>
</file>

<file path=customXml/itemProps7.xml><?xml version="1.0" encoding="utf-8"?>
<ds:datastoreItem xmlns:ds="http://schemas.openxmlformats.org/officeDocument/2006/customXml" ds:itemID="{44FE9A99-4857-4870-9F0B-DBC9B82D20B5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4309</TotalTime>
  <Words>311</Words>
  <Application>Microsoft Office PowerPoint</Application>
  <PresentationFormat>Widescreen</PresentationFormat>
  <Paragraphs>63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方正姚体</vt:lpstr>
      <vt:lpstr>Arial</vt:lpstr>
      <vt:lpstr>Trebuchet MS</vt:lpstr>
      <vt:lpstr>Wingdings</vt:lpstr>
      <vt:lpstr>Wingdings 3</vt:lpstr>
      <vt:lpstr>Facet</vt:lpstr>
      <vt:lpstr>Creating Python functions and classes</vt:lpstr>
      <vt:lpstr>PowerPoint Presentation</vt:lpstr>
      <vt:lpstr>PowerPoint Presentation</vt:lpstr>
      <vt:lpstr>PowerPoint Presentation</vt:lpstr>
      <vt:lpstr>PowerPoint Presentation</vt:lpstr>
    </vt:vector>
  </TitlesOfParts>
  <Company>Missouri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Language Fundamentals-1</dc:title>
  <dc:creator>Diego Marodona</dc:creator>
  <cp:lastModifiedBy>Diego Marodona</cp:lastModifiedBy>
  <cp:revision>190</cp:revision>
  <dcterms:created xsi:type="dcterms:W3CDTF">2013-08-23T14:33:04Z</dcterms:created>
  <dcterms:modified xsi:type="dcterms:W3CDTF">2013-11-12T16:06:17Z</dcterms:modified>
</cp:coreProperties>
</file>