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0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19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46A5-88A7-4319-949C-FFDF95D40B8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1" y="1185334"/>
            <a:ext cx="9761621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Python Language Fundamentals-1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Using 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method: a function that is closely coupled to an object; a method is called as: &lt;object&gt;.&lt;method&gt;(&lt;arguments&gt;)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/>
              <a:t>topic=“Geographic Information Systems”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err="1" smtClean="0"/>
              <a:t>topic.count</a:t>
            </a:r>
            <a:r>
              <a:rPr lang="en-US" sz="3000" dirty="0" smtClean="0"/>
              <a:t>(“</a:t>
            </a:r>
            <a:r>
              <a:rPr lang="en-US" sz="3000" dirty="0" err="1" smtClean="0"/>
              <a:t>i</a:t>
            </a:r>
            <a:r>
              <a:rPr lang="en-US" sz="3000" dirty="0" smtClean="0"/>
              <a:t>”)</a:t>
            </a:r>
          </a:p>
          <a:p>
            <a:pPr marL="1828800" lvl="4" indent="0">
              <a:buNone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670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strings: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lower</a:t>
            </a:r>
            <a:r>
              <a:rPr lang="en-US" sz="3200" dirty="0" smtClean="0"/>
              <a:t> method returns a lowercase version of the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upper</a:t>
            </a:r>
            <a:r>
              <a:rPr lang="en-US" sz="3200" dirty="0" smtClean="0"/>
              <a:t> method return an uppercase version of the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t</a:t>
            </a:r>
            <a:r>
              <a:rPr lang="en-US" sz="3000" dirty="0" smtClean="0">
                <a:solidFill>
                  <a:srgbClr val="FF0000"/>
                </a:solidFill>
              </a:rPr>
              <a:t>itle</a:t>
            </a:r>
            <a:r>
              <a:rPr lang="en-US" sz="3000" dirty="0" smtClean="0"/>
              <a:t> method returns a title-case version of the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s</a:t>
            </a:r>
            <a:r>
              <a:rPr lang="en-US" sz="3000" dirty="0" smtClean="0">
                <a:solidFill>
                  <a:srgbClr val="FF0000"/>
                </a:solidFill>
              </a:rPr>
              <a:t>tring [</a:t>
            </a:r>
            <a:r>
              <a:rPr lang="en-US" sz="3000" dirty="0" err="1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]</a:t>
            </a:r>
            <a:r>
              <a:rPr lang="en-US" sz="3000" dirty="0" smtClean="0"/>
              <a:t>: string index system (0,1,2..); negative index to </a:t>
            </a:r>
            <a:r>
              <a:rPr lang="en-US" sz="3000" dirty="0" err="1" smtClean="0"/>
              <a:t>strat</a:t>
            </a:r>
            <a:r>
              <a:rPr lang="en-US" sz="3000" dirty="0" smtClean="0"/>
              <a:t> counting from the end (-1,-2,-3)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Slicing string: string[i1:i2]: i1 is the first character you want to include, i2 is the first character you do not want to include; leaving out one of the indices means you are not putting a limit on the range.</a:t>
            </a:r>
          </a:p>
          <a:p>
            <a:pPr marL="1828800" lvl="4" indent="0">
              <a:buNone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9030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strings: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find</a:t>
            </a:r>
            <a:r>
              <a:rPr lang="en-US" sz="3200" dirty="0" smtClean="0"/>
              <a:t> method identify a substring and returns the left-most index when the string is found; A value -1 is returned when the string is not found; find method is case sensitive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in</a:t>
            </a:r>
            <a:r>
              <a:rPr lang="en-US" sz="3200" dirty="0" smtClean="0"/>
              <a:t> operator is similar to find method but returns a Boolean value (true or false)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join</a:t>
            </a:r>
            <a:r>
              <a:rPr lang="en-US" sz="3200" dirty="0" smtClean="0"/>
              <a:t> method is used to join elements of a list into a single string; </a:t>
            </a:r>
            <a:r>
              <a:rPr lang="en-US" sz="3200" dirty="0" smtClean="0">
                <a:solidFill>
                  <a:srgbClr val="FF0000"/>
                </a:solidFill>
              </a:rPr>
              <a:t>split</a:t>
            </a:r>
            <a:r>
              <a:rPr lang="en-US" sz="3200" dirty="0" smtClean="0"/>
              <a:t> method is used to split the input string into elements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1828800" lvl="4" indent="0">
              <a:buNone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196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strings: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strip </a:t>
            </a:r>
            <a:r>
              <a:rPr lang="en-US" sz="3200" dirty="0" smtClean="0">
                <a:solidFill>
                  <a:schemeClr val="tx1"/>
                </a:solidFill>
              </a:rPr>
              <a:t>method remove any combination of characters in any order from ends of an existing string; </a:t>
            </a:r>
            <a:r>
              <a:rPr lang="en-US" sz="3200" dirty="0" err="1" smtClean="0">
                <a:solidFill>
                  <a:schemeClr val="tx1"/>
                </a:solidFill>
              </a:rPr>
              <a:t>lstrip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err="1" smtClean="0">
                <a:solidFill>
                  <a:srgbClr val="FF0000"/>
                </a:solidFill>
              </a:rPr>
              <a:t>rstrip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methods to strip to either the left or the right side of the string; calling one of the strip methods without any argument removes spaces.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 smtClean="0">
                <a:solidFill>
                  <a:srgbClr val="FF0000"/>
                </a:solidFill>
              </a:rPr>
              <a:t>eplace</a:t>
            </a:r>
            <a:r>
              <a:rPr lang="en-US" sz="3200" dirty="0" smtClean="0">
                <a:solidFill>
                  <a:schemeClr val="tx1"/>
                </a:solidFill>
              </a:rPr>
              <a:t> method replace all occurrences of specific substring by another substring; can be used to remove file extension with an empty(“”)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2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strings: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dirty="0" smtClean="0">
                <a:solidFill>
                  <a:srgbClr val="FF0000"/>
                </a:solidFill>
              </a:rPr>
              <a:t>ormat </a:t>
            </a:r>
            <a:r>
              <a:rPr lang="en-US" sz="3200" dirty="0" smtClean="0">
                <a:solidFill>
                  <a:schemeClr val="tx1"/>
                </a:solidFill>
              </a:rPr>
              <a:t>method used for string formatting. Often used to insert a value into a string using a single placeholder.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7038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lists: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Python built-in </a:t>
            </a:r>
            <a:r>
              <a:rPr lang="en-US" sz="3200" dirty="0" err="1" smtClean="0">
                <a:solidFill>
                  <a:srgbClr val="FF0000"/>
                </a:solidFill>
              </a:rPr>
              <a:t>len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function can determine the number of items in a 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FF0000"/>
                </a:solidFill>
              </a:rPr>
              <a:t>ort</a:t>
            </a:r>
            <a:r>
              <a:rPr lang="en-US" sz="3200" dirty="0" smtClean="0">
                <a:solidFill>
                  <a:schemeClr val="tx1"/>
                </a:solidFill>
              </a:rPr>
              <a:t> method can sort the list items alphanumerically, </a:t>
            </a:r>
            <a:r>
              <a:rPr lang="en-US" sz="3200" dirty="0" smtClean="0">
                <a:solidFill>
                  <a:srgbClr val="FF0000"/>
                </a:solidFill>
              </a:rPr>
              <a:t>reverse</a:t>
            </a:r>
            <a:r>
              <a:rPr lang="en-US" sz="3200" dirty="0" smtClean="0">
                <a:solidFill>
                  <a:schemeClr val="tx1"/>
                </a:solidFill>
              </a:rPr>
              <a:t> argument is optional.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Python lists are indexed; starting index is 0; negative index number can be used—the last item in the list is index -1.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837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lists: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 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lists: list[i1:i2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]: i1 is the first 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item 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want to include, i2 is the first 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item 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do not want to include; leaving out one of the indices means you are not putting a limit on the range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FF0000"/>
                </a:solidFill>
              </a:rPr>
              <a:t>in 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operator determines the membership of an element; returns True or False.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Elements can be deleted using the </a:t>
            </a:r>
            <a:r>
              <a:rPr lang="en-US" sz="3000" dirty="0" smtClean="0">
                <a:solidFill>
                  <a:srgbClr val="FF0000"/>
                </a:solidFill>
              </a:rPr>
              <a:t>del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 smtClean="0">
                <a:solidFill>
                  <a:srgbClr val="FF0000"/>
                </a:solidFill>
              </a:rPr>
              <a:t>ppend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method can be used to append an element to the end of the list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c</a:t>
            </a:r>
            <a:r>
              <a:rPr lang="en-US" sz="3000" dirty="0" smtClean="0">
                <a:solidFill>
                  <a:srgbClr val="FF0000"/>
                </a:solidFill>
              </a:rPr>
              <a:t>ount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method determined the number of times an element occurs in a list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259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lists: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 smtClean="0">
                <a:solidFill>
                  <a:srgbClr val="FF0000"/>
                </a:solidFill>
              </a:rPr>
              <a:t>xtend  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 allows you append several values at once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ndex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method can find the index of the first occurrence of a value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nsert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method can insert an element into a list at a particular location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FF0000"/>
                </a:solidFill>
              </a:rPr>
              <a:t>pop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method removed an element from a list at a particular location and returns the value of this element.</a:t>
            </a:r>
          </a:p>
          <a:p>
            <a:pPr lvl="1">
              <a:buClr>
                <a:srgbClr val="0F6FC6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 smtClean="0">
                <a:solidFill>
                  <a:srgbClr val="FF0000"/>
                </a:solidFill>
              </a:rPr>
              <a:t>emove </a:t>
            </a:r>
            <a:r>
              <a:rPr 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 removes the first occurrence of a value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50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9420"/>
            <a:ext cx="11888291" cy="5876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Python Data Types: strings, numbers, lists, tuples, dictionaries, and more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String: consist of one or more characters including letters, numbers , or other types of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Numeric data types: integers (whole numbers) and floats (floating-point).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Lists, tuples, and dictionaries are more complex data structures that consist of data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Data structure: is a collection of data elements that are structured in some way.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The most basic data structure in Python is the sequence, in which each element is assigned a number, or index. Strings, lists and tuples are examples of sequence.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Strings, numbers and tuples are immutable: you can not modify them and but only replace them with new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List and dictionaries are mutable: you can modify the elements</a:t>
            </a:r>
          </a:p>
          <a:p>
            <a:pPr marL="85725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1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53356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numbers: integers and floats.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3 * 8 ; 16 /4; 17 % 4 ; 7 / 3; 7 /3.0; 7.0 /3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Basic mathematical operators using integers and floats: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 smtClean="0"/>
              <a:t>*  multiplication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 smtClean="0"/>
              <a:t>/ division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 smtClean="0"/>
              <a:t>% modules or the remainders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 smtClean="0"/>
              <a:t>+  addition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 smtClean="0"/>
              <a:t>-  subtraction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7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variables and naming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There is no need in Python to declare an variable and its type.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/>
              <a:t> dynamic assignment: x=7; x=“GIS”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 smtClean="0"/>
              <a:t>Naming variables: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Variable names can consist of letters, digits, and underscores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Variable names cannot begin with a digit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Python keywords cannot be used as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737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Create good variable names: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Use descriptive names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Follow conventions: use short, all-lowercase names with words separated by the underscores as necessary. No underscore as the first letter.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 smtClean="0"/>
              <a:t>Multiple variables can be assigned on the same line: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x, y, z=1, “MSU”,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x=1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y=“MSU”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z=10</a:t>
            </a:r>
          </a:p>
        </p:txBody>
      </p:sp>
    </p:spTree>
    <p:extLst>
      <p:ext uri="{BB962C8B-B14F-4D97-AF65-F5344CB8AC3E}">
        <p14:creationId xmlns:p14="http://schemas.microsoft.com/office/powerpoint/2010/main" val="9105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Writing statements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An expression is a value: can include literal values by using operators and functions; expressions can also contain variables.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/>
              <a:t>17; 2*17; x*17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 smtClean="0"/>
              <a:t>Statement: an instruction that tells the computer to do something.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x=2*17</a:t>
            </a:r>
          </a:p>
        </p:txBody>
      </p:sp>
    </p:spTree>
    <p:extLst>
      <p:ext uri="{BB962C8B-B14F-4D97-AF65-F5344CB8AC3E}">
        <p14:creationId xmlns:p14="http://schemas.microsoft.com/office/powerpoint/2010/main" val="22301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Using 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A set of characters surrounded by quotation marks: single quotation marks; double quotation marks (preferred)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x=“</a:t>
            </a:r>
            <a:r>
              <a:rPr lang="en-US" sz="2800" dirty="0" err="1" smtClean="0"/>
              <a:t>G”;y</a:t>
            </a:r>
            <a:r>
              <a:rPr lang="en-US" sz="2800" dirty="0" smtClean="0"/>
              <a:t>=“</a:t>
            </a:r>
            <a:r>
              <a:rPr lang="en-US" sz="2800" dirty="0" err="1" smtClean="0"/>
              <a:t>I”;z</a:t>
            </a:r>
            <a:r>
              <a:rPr lang="en-US" sz="2800" dirty="0" smtClean="0"/>
              <a:t>=“</a:t>
            </a:r>
            <a:r>
              <a:rPr lang="en-US" sz="2800" dirty="0" err="1" smtClean="0"/>
              <a:t>S”;print</a:t>
            </a:r>
            <a:r>
              <a:rPr lang="en-US" sz="2800" dirty="0" smtClean="0"/>
              <a:t> </a:t>
            </a:r>
            <a:r>
              <a:rPr lang="en-US" sz="2800" dirty="0" err="1" smtClean="0"/>
              <a:t>x+y+z</a:t>
            </a:r>
            <a:r>
              <a:rPr lang="en-US" sz="2800" dirty="0" smtClean="0"/>
              <a:t> (+ operator to concatenate strings)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err="1" smtClean="0"/>
              <a:t>str</a:t>
            </a:r>
            <a:r>
              <a:rPr lang="en-US" sz="3000" dirty="0" smtClean="0"/>
              <a:t>: a function to convert the number to a string; </a:t>
            </a:r>
            <a:r>
              <a:rPr lang="en-US" sz="3000" dirty="0" err="1" smtClean="0"/>
              <a:t>str</a:t>
            </a:r>
            <a:r>
              <a:rPr lang="en-US" sz="3000" dirty="0" smtClean="0"/>
              <a:t>(32)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lower : 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214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Working with Python objects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Python object: everything in Python is an object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value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an identity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t</a:t>
            </a:r>
            <a:r>
              <a:rPr lang="en-US" sz="2600" dirty="0" smtClean="0"/>
              <a:t>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Python </a:t>
            </a:r>
            <a:r>
              <a:rPr lang="en-US" sz="2800" dirty="0" smtClean="0"/>
              <a:t>objects/variables are dynamic: determined by the nature of the value assigned to 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Object type conversion can be accomplished using casting.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lvl="4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02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Using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function: a little program used to carry out a certain action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/>
              <a:t>p</a:t>
            </a:r>
            <a:r>
              <a:rPr lang="en-US" sz="3000" dirty="0" smtClean="0"/>
              <a:t>ow (2,3)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/>
              <a:t>Call a function with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Python built-in core function: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err="1" smtClean="0"/>
              <a:t>dir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FF0000"/>
                </a:solidFill>
              </a:rPr>
              <a:t>__</a:t>
            </a:r>
            <a:r>
              <a:rPr lang="en-US" sz="3000" dirty="0" err="1" smtClean="0"/>
              <a:t>builtins</a:t>
            </a:r>
            <a:r>
              <a:rPr lang="en-US" sz="3000" dirty="0" smtClean="0">
                <a:solidFill>
                  <a:srgbClr val="FF0000"/>
                </a:solidFill>
              </a:rPr>
              <a:t>__</a:t>
            </a:r>
            <a:r>
              <a:rPr lang="en-US" sz="3000" dirty="0" smtClean="0"/>
              <a:t>)   (note: double underscores)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/>
              <a:t>__doc__ statement to get details of a function: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/>
              <a:t>p</a:t>
            </a:r>
            <a:r>
              <a:rPr lang="en-US" sz="2200" dirty="0" smtClean="0"/>
              <a:t>rint </a:t>
            </a:r>
            <a:r>
              <a:rPr lang="en-US" sz="2200" dirty="0" err="1" smtClean="0"/>
              <a:t>pow.__doc</a:t>
            </a:r>
            <a:r>
              <a:rPr lang="en-US" sz="2200" dirty="0" smtClean="0"/>
              <a:t>__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abs(x); float(x);</a:t>
            </a:r>
            <a:r>
              <a:rPr lang="en-US" sz="2400" dirty="0" err="1" smtClean="0"/>
              <a:t>int</a:t>
            </a:r>
            <a:r>
              <a:rPr lang="en-US" sz="2400" dirty="0" smtClean="0"/>
              <a:t>(x);pow(</a:t>
            </a:r>
            <a:r>
              <a:rPr lang="en-US" sz="2400" dirty="0" err="1" smtClean="0"/>
              <a:t>x,y</a:t>
            </a:r>
            <a:r>
              <a:rPr lang="en-US" sz="2400" dirty="0" smtClean="0"/>
              <a:t>);round);</a:t>
            </a:r>
            <a:r>
              <a:rPr lang="en-US" sz="2400" dirty="0" err="1" smtClean="0"/>
              <a:t>str</a:t>
            </a:r>
            <a:r>
              <a:rPr lang="en-US" sz="2400" dirty="0" smtClean="0"/>
              <a:t>(x)</a:t>
            </a:r>
          </a:p>
          <a:p>
            <a:pPr marL="1371600" lvl="3" indent="0">
              <a:buNone/>
            </a:pPr>
            <a:endParaRPr lang="en-US" sz="2400" dirty="0" smtClean="0"/>
          </a:p>
          <a:p>
            <a:pPr lvl="5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64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1071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方正姚体</vt:lpstr>
      <vt:lpstr>Arial</vt:lpstr>
      <vt:lpstr>Trebuchet MS</vt:lpstr>
      <vt:lpstr>Wingdings</vt:lpstr>
      <vt:lpstr>Wingdings 3</vt:lpstr>
      <vt:lpstr>Facet</vt:lpstr>
      <vt:lpstr>Python Language Fundamentals-1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 Fundamentals-1</dc:title>
  <dc:creator>Diego Marodona</dc:creator>
  <cp:lastModifiedBy>Diego Marodona</cp:lastModifiedBy>
  <cp:revision>34</cp:revision>
  <dcterms:created xsi:type="dcterms:W3CDTF">2013-08-23T14:33:04Z</dcterms:created>
  <dcterms:modified xsi:type="dcterms:W3CDTF">2015-08-20T14:58:56Z</dcterms:modified>
</cp:coreProperties>
</file>