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9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F010B-0C78-4306-8DA8-F580791C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3EEA9-8A7B-4079-8F2B-0E3ADBD86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0ABDAE-1DCF-4A32-9A08-6E37BAE4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814B6B-0AD9-4D75-884A-867F38A0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1DBCE0-C264-4AC6-845C-59360B8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27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EFABC-B039-4DAD-B771-E8A9FD2B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FDBB1A9-0C1A-42C0-BC04-EDA5F037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1A54EB-0EE3-4040-9DE9-FACFC97B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469174-2869-492B-8F93-FAED3409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E4A97C-37B4-434C-9560-A59B4914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7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CAB859-6411-4959-BC91-077C54209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0AC48B-7122-499B-8F14-BD7243F0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EB9D30-8514-4E30-B955-BEBD74A5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3E75CD-2957-4B4E-A300-858902B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FECC0AB-076D-4A51-B69B-F8368F82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0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4054-71A3-4272-AA02-A476D11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90D14-9708-4CE5-AD73-75B36924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597DBA-178F-4A88-9706-6E1B981A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6DBD3A-E72F-4744-8D34-5038C8B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C98B85-6AAD-49B7-AE2F-E1EF62A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4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E815-9CD5-4F27-952E-DA496B9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B5B81C-7554-4D86-A277-63412630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8C5F2E-F44C-4447-B1CC-0C344839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B1A874-8453-49E8-BD60-CDF35B4B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0B79C1-FA2C-4FBE-8A34-00D28A1A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8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A649F-CF42-467B-8CC2-B09C955A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8CE843-1339-454B-A9C1-1AD106583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267376-A17B-4E2A-AEBF-B7B4DDDE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1F6F66-FA0D-4816-B440-83CB469F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96DD45-BC92-409E-B2EC-8D99908B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5C493F-9EBB-412C-9827-9CADE90A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8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4105-58A1-40C8-B7DF-114E24C7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4D5F88-02D6-440E-A69B-CE308FB5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606109-2EB5-47EF-BDE6-0B45DE13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E6C5EB2-692C-4969-AC7D-8DE8BEB18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E8000C3-E4BB-411B-983A-4972833DD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70A1F7A-44E3-40CB-862A-3A70DECD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9840099-89CA-4DD4-86AA-D0693CC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EE2ED6-8510-4EEB-8E24-2FA517A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33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3455-449D-4403-A3D7-5505B992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E89BA3E-4FCB-49B0-B4B4-1CCBA4BF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1E6A5D-25DE-478D-B0A5-4FF2C67B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C27D87E-93BE-49DD-86CE-68ADCED7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832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4EEE8CC-6FC5-4A9A-B4A0-6C7AE27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E4EF1C8-F68D-4860-AE48-6E522CA0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0A363A-41ED-41FA-A843-57714608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2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29199-05BB-4256-AA4C-0A64D78D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DF7764-807D-4D3A-A80A-0EDE9F3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4BF235-D519-45B5-A1DE-BC3250F9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BD63DE-4F31-47A8-A83F-D1F34DBF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44C73EF-4190-46F8-9569-2087C34E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263D45-37DC-4AB9-BE0A-B574A039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0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4CC5-CD63-4DB3-B253-43C33933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572403-7DA7-43FB-BBAF-2E3D1D13F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7F2D28-A490-471D-80DF-A246B8C84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8DF437-5157-4EDE-B81E-49A922BD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E069FA-05BF-47A6-BD1E-E93DC3F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FFAE20-2756-4BD0-BEC9-567A7E5B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2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8C34398-E81E-4404-BAF6-34B44D9C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D6B547-B951-471E-88E8-A56BDB94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2720BE-E0C1-4C34-9393-4A11E74FF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A5B4-80FC-4855-A3CF-CA4C47176896}" type="datetimeFigureOut">
              <a:rPr lang="pt-PT" smtClean="0"/>
              <a:t>13/01/2020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F8CE6A-D027-4B1E-B293-7030FA1E5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85C963-C42F-438C-AF63-C258F34E2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C370-4F13-4C91-B455-5C32CF905A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181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enário, guarda-chuva, preto, sentado&#10;&#10;Descrição gerada automaticamente">
            <a:extLst>
              <a:ext uri="{FF2B5EF4-FFF2-40B4-BE49-F238E27FC236}">
                <a16:creationId xmlns:a16="http://schemas.microsoft.com/office/drawing/2014/main" id="{33CF78A2-FC2B-4B41-A5A0-9D89A86F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1" b="11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7EE1D-FE6F-4831-A411-27099C32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646012"/>
            <a:ext cx="3852041" cy="1834056"/>
          </a:xfrm>
        </p:spPr>
        <p:txBody>
          <a:bodyPr>
            <a:normAutofit/>
          </a:bodyPr>
          <a:lstStyle/>
          <a:p>
            <a:r>
              <a:rPr lang="pt-PT" sz="4000" dirty="0"/>
              <a:t>Base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4C542-AAA3-4BB3-9318-F942A52D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014" y="5242674"/>
            <a:ext cx="5948038" cy="1770682"/>
          </a:xfrm>
        </p:spPr>
        <p:txBody>
          <a:bodyPr>
            <a:normAutofit/>
          </a:bodyPr>
          <a:lstStyle/>
          <a:p>
            <a:r>
              <a:rPr lang="pt-PT" sz="1600" dirty="0"/>
              <a:t>Ana Margarida Campos A85166</a:t>
            </a:r>
          </a:p>
          <a:p>
            <a:r>
              <a:rPr lang="pt-PT" sz="1600" dirty="0"/>
              <a:t>Ana Catarina Gil A85266</a:t>
            </a:r>
          </a:p>
          <a:p>
            <a:r>
              <a:rPr lang="pt-PT" sz="1600" dirty="0"/>
              <a:t>Tânia Rocha A85176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786FC79-6AB7-4A8D-88B2-7486A512606C}"/>
              </a:ext>
            </a:extLst>
          </p:cNvPr>
          <p:cNvCxnSpPr>
            <a:cxnSpLocks/>
          </p:cNvCxnSpPr>
          <p:nvPr/>
        </p:nvCxnSpPr>
        <p:spPr>
          <a:xfrm>
            <a:off x="6204033" y="1375583"/>
            <a:ext cx="0" cy="5198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714F51-64E0-4511-B025-F51FC5A061DE}"/>
              </a:ext>
            </a:extLst>
          </p:cNvPr>
          <p:cNvSpPr txBox="1"/>
          <p:nvPr/>
        </p:nvSpPr>
        <p:spPr>
          <a:xfrm>
            <a:off x="3171466" y="474469"/>
            <a:ext cx="606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Ranking da faturação por especialidade</a:t>
            </a:r>
            <a:endParaRPr lang="pt-PT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119B1B-5232-4591-B207-D8C408C1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" y="1897781"/>
            <a:ext cx="6065133" cy="9707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D6E247-0D1A-42AA-BFF0-93F40E534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967464" y="3460887"/>
            <a:ext cx="2129972" cy="14023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A55F8FA-0538-4A51-8F2C-4443E9CB9D07}"/>
              </a:ext>
            </a:extLst>
          </p:cNvPr>
          <p:cNvSpPr txBox="1"/>
          <p:nvPr/>
        </p:nvSpPr>
        <p:spPr>
          <a:xfrm>
            <a:off x="6204033" y="1897781"/>
            <a:ext cx="589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match (</a:t>
            </a:r>
            <a:r>
              <a:rPr lang="pt-PT" i="1" dirty="0" err="1"/>
              <a:t>e:especialidade</a:t>
            </a:r>
            <a:r>
              <a:rPr lang="pt-PT" i="1" dirty="0"/>
              <a:t>)&lt;-[r2:especializado]-(</a:t>
            </a:r>
            <a:r>
              <a:rPr lang="pt-PT" i="1" dirty="0" err="1"/>
              <a:t>t:tecnico</a:t>
            </a:r>
            <a:r>
              <a:rPr lang="pt-PT" i="1" dirty="0"/>
              <a:t>)-[</a:t>
            </a:r>
            <a:r>
              <a:rPr lang="pt-PT" i="1" dirty="0" err="1"/>
              <a:t>r:executa</a:t>
            </a:r>
            <a:r>
              <a:rPr lang="pt-PT" i="1" dirty="0"/>
              <a:t>]-&gt;(</a:t>
            </a:r>
            <a:r>
              <a:rPr lang="pt-PT" i="1" dirty="0" err="1"/>
              <a:t>tc:testeClinico</a:t>
            </a:r>
            <a:r>
              <a:rPr lang="pt-PT" i="1" dirty="0"/>
              <a:t>) </a:t>
            </a:r>
          </a:p>
          <a:p>
            <a:r>
              <a:rPr lang="pt-PT" i="1" dirty="0" err="1"/>
              <a:t>where</a:t>
            </a:r>
            <a:r>
              <a:rPr lang="pt-PT" i="1" dirty="0"/>
              <a:t> </a:t>
            </a:r>
            <a:r>
              <a:rPr lang="pt-PT" i="1" dirty="0" err="1"/>
              <a:t>e.idEspecialidade</a:t>
            </a:r>
            <a:r>
              <a:rPr lang="pt-PT" i="1" dirty="0"/>
              <a:t>=</a:t>
            </a:r>
            <a:r>
              <a:rPr lang="pt-PT" i="1" dirty="0" err="1"/>
              <a:t>t.especialidade</a:t>
            </a:r>
            <a:r>
              <a:rPr lang="pt-PT" i="1" dirty="0"/>
              <a:t> 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t.idTecnico</a:t>
            </a:r>
            <a:r>
              <a:rPr lang="pt-PT" i="1" dirty="0"/>
              <a:t>=</a:t>
            </a:r>
            <a:r>
              <a:rPr lang="pt-PT" i="1" dirty="0" err="1"/>
              <a:t>tc.Tecnico_idTecnico</a:t>
            </a:r>
            <a:r>
              <a:rPr lang="pt-PT" i="1" dirty="0"/>
              <a:t> </a:t>
            </a:r>
          </a:p>
          <a:p>
            <a:r>
              <a:rPr lang="pt-PT" i="1" dirty="0"/>
              <a:t>set </a:t>
            </a:r>
            <a:r>
              <a:rPr lang="pt-PT" i="1" dirty="0" err="1"/>
              <a:t>tc.preco</a:t>
            </a:r>
            <a:r>
              <a:rPr lang="pt-PT" i="1" dirty="0"/>
              <a:t>=</a:t>
            </a:r>
            <a:r>
              <a:rPr lang="pt-PT" i="1" dirty="0" err="1"/>
              <a:t>toInt</a:t>
            </a:r>
            <a:r>
              <a:rPr lang="pt-PT" i="1" dirty="0"/>
              <a:t>(</a:t>
            </a:r>
            <a:r>
              <a:rPr lang="pt-PT" i="1" dirty="0" err="1"/>
              <a:t>tc.preco</a:t>
            </a:r>
            <a:r>
              <a:rPr lang="pt-PT" i="1" dirty="0"/>
              <a:t>) </a:t>
            </a:r>
          </a:p>
          <a:p>
            <a:r>
              <a:rPr lang="pt-PT" i="1" dirty="0" err="1"/>
              <a:t>return</a:t>
            </a:r>
            <a:r>
              <a:rPr lang="pt-PT" i="1" dirty="0"/>
              <a:t> </a:t>
            </a:r>
            <a:r>
              <a:rPr lang="pt-PT" i="1" dirty="0" err="1"/>
              <a:t>e.designacao</a:t>
            </a:r>
            <a:r>
              <a:rPr lang="pt-PT" i="1" dirty="0"/>
              <a:t> as Especialidade, sum(</a:t>
            </a:r>
            <a:r>
              <a:rPr lang="pt-PT" i="1" dirty="0" err="1"/>
              <a:t>tc.preco</a:t>
            </a:r>
            <a:r>
              <a:rPr lang="pt-PT" i="1" dirty="0"/>
              <a:t>)as </a:t>
            </a:r>
            <a:r>
              <a:rPr lang="pt-PT" i="1" dirty="0" err="1"/>
              <a:t>nTestes</a:t>
            </a:r>
            <a:r>
              <a:rPr lang="pt-PT" i="1" dirty="0"/>
              <a:t> </a:t>
            </a:r>
            <a:r>
              <a:rPr lang="pt-PT" i="1" dirty="0" err="1"/>
              <a:t>order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</a:t>
            </a:r>
            <a:r>
              <a:rPr lang="pt-PT" i="1" dirty="0" err="1"/>
              <a:t>nTestes</a:t>
            </a:r>
            <a:r>
              <a:rPr lang="pt-PT" i="1" dirty="0"/>
              <a:t> </a:t>
            </a:r>
            <a:r>
              <a:rPr lang="pt-PT" i="1" dirty="0" err="1"/>
              <a:t>desc</a:t>
            </a:r>
            <a:endParaRPr lang="pt-PT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87033D-A6B8-4BD8-A080-D6714E852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148" y="4277741"/>
            <a:ext cx="5517266" cy="17629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5D766DE-C1B6-48B1-AF09-D84122A0AC64}"/>
              </a:ext>
            </a:extLst>
          </p:cNvPr>
          <p:cNvSpPr/>
          <p:nvPr/>
        </p:nvSpPr>
        <p:spPr>
          <a:xfrm>
            <a:off x="11377914" y="4277741"/>
            <a:ext cx="530500" cy="2942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4541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714F51-64E0-4511-B025-F51FC5A061DE}"/>
              </a:ext>
            </a:extLst>
          </p:cNvPr>
          <p:cNvSpPr txBox="1"/>
          <p:nvPr/>
        </p:nvSpPr>
        <p:spPr>
          <a:xfrm>
            <a:off x="3171466" y="253051"/>
            <a:ext cx="606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Agendamento de um teste clínico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D766DE-C1B6-48B1-AF09-D84122A0AC64}"/>
              </a:ext>
            </a:extLst>
          </p:cNvPr>
          <p:cNvSpPr/>
          <p:nvPr/>
        </p:nvSpPr>
        <p:spPr>
          <a:xfrm>
            <a:off x="11377914" y="4277741"/>
            <a:ext cx="530500" cy="2942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3AD867-867E-4C84-BBAA-DCC1AF8B0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7" t="1103" r="9800" b="-1103"/>
          <a:stretch/>
        </p:blipFill>
        <p:spPr>
          <a:xfrm>
            <a:off x="518329" y="987610"/>
            <a:ext cx="6479531" cy="48827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3C5318-EA6C-4671-9891-65F5778A6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3" r="4355"/>
          <a:stretch/>
        </p:blipFill>
        <p:spPr>
          <a:xfrm>
            <a:off x="4456252" y="2064326"/>
            <a:ext cx="7596852" cy="43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772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714F51-64E0-4511-B025-F51FC5A061DE}"/>
              </a:ext>
            </a:extLst>
          </p:cNvPr>
          <p:cNvSpPr txBox="1"/>
          <p:nvPr/>
        </p:nvSpPr>
        <p:spPr>
          <a:xfrm>
            <a:off x="3264063" y="635016"/>
            <a:ext cx="606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Agendamento de um teste clínico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F544D7-CD5E-4980-83AD-DC2202303542}"/>
              </a:ext>
            </a:extLst>
          </p:cNvPr>
          <p:cNvSpPr txBox="1"/>
          <p:nvPr/>
        </p:nvSpPr>
        <p:spPr>
          <a:xfrm>
            <a:off x="2060298" y="2151898"/>
            <a:ext cx="8472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match (</a:t>
            </a:r>
            <a:r>
              <a:rPr lang="pt-PT" i="1" dirty="0" err="1"/>
              <a:t>t:tecnico</a:t>
            </a:r>
            <a:r>
              <a:rPr lang="pt-PT" i="1" dirty="0"/>
              <a:t>)-[:Realiza]-&gt;(</a:t>
            </a:r>
            <a:r>
              <a:rPr lang="pt-PT" i="1" dirty="0" err="1"/>
              <a:t>f:teste</a:t>
            </a:r>
            <a:r>
              <a:rPr lang="pt-PT" i="1" dirty="0"/>
              <a:t>)</a:t>
            </a:r>
          </a:p>
          <a:p>
            <a:r>
              <a:rPr lang="pt-PT" i="1" dirty="0" err="1"/>
              <a:t>where</a:t>
            </a:r>
            <a:r>
              <a:rPr lang="pt-PT" i="1" dirty="0"/>
              <a:t> </a:t>
            </a:r>
            <a:r>
              <a:rPr lang="pt-PT" i="1" dirty="0" err="1"/>
              <a:t>t.especialidade</a:t>
            </a:r>
            <a:r>
              <a:rPr lang="pt-PT" i="1" dirty="0"/>
              <a:t> ='3' </a:t>
            </a:r>
            <a:r>
              <a:rPr lang="pt-PT" i="1" dirty="0" err="1"/>
              <a:t>and</a:t>
            </a:r>
            <a:r>
              <a:rPr lang="pt-PT" i="1" dirty="0"/>
              <a:t> (</a:t>
            </a:r>
            <a:r>
              <a:rPr lang="pt-PT" i="1" dirty="0" err="1"/>
              <a:t>not</a:t>
            </a:r>
            <a:r>
              <a:rPr lang="pt-PT" i="1" dirty="0"/>
              <a:t> (</a:t>
            </a:r>
            <a:r>
              <a:rPr lang="pt-PT" i="1" dirty="0" err="1"/>
              <a:t>f.data_hora</a:t>
            </a:r>
            <a:r>
              <a:rPr lang="pt-PT" i="1" dirty="0"/>
              <a:t>)='2014-04-04 10:33:00’) </a:t>
            </a:r>
          </a:p>
          <a:p>
            <a:r>
              <a:rPr lang="pt-PT" i="1" dirty="0"/>
              <a:t>match (</a:t>
            </a:r>
            <a:r>
              <a:rPr lang="pt-PT" i="1" dirty="0" err="1"/>
              <a:t>l:tecnico</a:t>
            </a:r>
            <a:r>
              <a:rPr lang="pt-PT" i="1" dirty="0"/>
              <a:t>)-[:Realiza]-&gt;(</a:t>
            </a:r>
            <a:r>
              <a:rPr lang="pt-PT" i="1" dirty="0" err="1"/>
              <a:t>q:teste</a:t>
            </a:r>
            <a:r>
              <a:rPr lang="pt-PT" i="1" dirty="0"/>
              <a:t>) </a:t>
            </a:r>
          </a:p>
          <a:p>
            <a:r>
              <a:rPr lang="pt-PT" i="1" dirty="0" err="1"/>
              <a:t>where</a:t>
            </a:r>
            <a:r>
              <a:rPr lang="pt-PT" i="1" dirty="0"/>
              <a:t> </a:t>
            </a:r>
            <a:r>
              <a:rPr lang="pt-PT" i="1" dirty="0" err="1"/>
              <a:t>l.especialidade</a:t>
            </a:r>
            <a:r>
              <a:rPr lang="pt-PT" i="1" dirty="0"/>
              <a:t> ='3' </a:t>
            </a:r>
            <a:r>
              <a:rPr lang="pt-PT" i="1" dirty="0" err="1"/>
              <a:t>and</a:t>
            </a:r>
            <a:r>
              <a:rPr lang="pt-PT" i="1" dirty="0"/>
              <a:t> ((</a:t>
            </a:r>
            <a:r>
              <a:rPr lang="pt-PT" i="1" dirty="0" err="1"/>
              <a:t>q.data_hora</a:t>
            </a:r>
            <a:r>
              <a:rPr lang="pt-PT" i="1" dirty="0"/>
              <a:t>)=('2014-04-04 10:33:00’)) </a:t>
            </a:r>
          </a:p>
          <a:p>
            <a:r>
              <a:rPr lang="pt-PT" i="1" dirty="0" err="1"/>
              <a:t>with</a:t>
            </a:r>
            <a:r>
              <a:rPr lang="pt-PT" i="1" dirty="0"/>
              <a:t> </a:t>
            </a:r>
            <a:r>
              <a:rPr lang="pt-PT" i="1" dirty="0" err="1"/>
              <a:t>distinct</a:t>
            </a:r>
            <a:r>
              <a:rPr lang="pt-PT" i="1" dirty="0"/>
              <a:t> </a:t>
            </a:r>
            <a:r>
              <a:rPr lang="pt-PT" i="1" dirty="0" err="1"/>
              <a:t>t.idTecnico</a:t>
            </a:r>
            <a:r>
              <a:rPr lang="pt-PT" i="1" dirty="0"/>
              <a:t> as v, </a:t>
            </a:r>
            <a:r>
              <a:rPr lang="pt-PT" i="1" dirty="0" err="1"/>
              <a:t>l.idTecnico</a:t>
            </a:r>
            <a:r>
              <a:rPr lang="pt-PT" i="1" dirty="0"/>
              <a:t> as s </a:t>
            </a:r>
          </a:p>
          <a:p>
            <a:r>
              <a:rPr lang="pt-PT" i="1" dirty="0"/>
              <a:t>FOREACH ( </a:t>
            </a:r>
            <a:r>
              <a:rPr lang="pt-PT" i="1" dirty="0" err="1"/>
              <a:t>ignoreMe</a:t>
            </a:r>
            <a:r>
              <a:rPr lang="pt-PT" i="1" dirty="0"/>
              <a:t> in CASE WHEN v&lt;&gt;s THEN [1] ELSE [] END | </a:t>
            </a:r>
            <a:r>
              <a:rPr lang="pt-PT" i="1" dirty="0" err="1"/>
              <a:t>create</a:t>
            </a:r>
            <a:r>
              <a:rPr lang="pt-PT" i="1" dirty="0"/>
              <a:t>(</a:t>
            </a:r>
            <a:r>
              <a:rPr lang="pt-PT" i="1" dirty="0" err="1"/>
              <a:t>t:teste</a:t>
            </a:r>
            <a:r>
              <a:rPr lang="pt-PT" i="1" dirty="0"/>
              <a:t> {</a:t>
            </a:r>
            <a:r>
              <a:rPr lang="pt-PT" i="1" dirty="0" err="1"/>
              <a:t>idTesteClinico:rand</a:t>
            </a:r>
            <a:r>
              <a:rPr lang="pt-PT" i="1" dirty="0"/>
              <a:t>()*999999,Atleta_cc :'12371208',data_hora: '2014-04-04 10:33:00' , </a:t>
            </a:r>
            <a:r>
              <a:rPr lang="pt-PT" i="1" dirty="0" err="1"/>
              <a:t>Tecnico_idTecnico</a:t>
            </a:r>
            <a:r>
              <a:rPr lang="pt-PT" i="1" dirty="0"/>
              <a:t> :</a:t>
            </a:r>
            <a:r>
              <a:rPr lang="pt-PT" i="1" dirty="0" err="1"/>
              <a:t>v,preco:rand</a:t>
            </a:r>
            <a:r>
              <a:rPr lang="pt-PT" i="1" dirty="0"/>
              <a:t>()*200,duracao:rand()*2}))</a:t>
            </a:r>
          </a:p>
        </p:txBody>
      </p:sp>
    </p:spTree>
    <p:extLst>
      <p:ext uri="{BB962C8B-B14F-4D97-AF65-F5344CB8AC3E}">
        <p14:creationId xmlns:p14="http://schemas.microsoft.com/office/powerpoint/2010/main" val="30306567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2B4C43-5676-4445-81FC-0998F8670D23}"/>
              </a:ext>
            </a:extLst>
          </p:cNvPr>
          <p:cNvSpPr txBox="1"/>
          <p:nvPr/>
        </p:nvSpPr>
        <p:spPr>
          <a:xfrm>
            <a:off x="4664602" y="5411450"/>
            <a:ext cx="8472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/>
              <a:t>FIM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35911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43A04-FE29-4D49-80F6-310F4681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599"/>
            <a:ext cx="12191999" cy="759702"/>
          </a:xfrm>
        </p:spPr>
        <p:txBody>
          <a:bodyPr>
            <a:normAutofit fontScale="90000"/>
          </a:bodyPr>
          <a:lstStyle/>
          <a:p>
            <a:r>
              <a:rPr lang="pt-PT" b="1" dirty="0"/>
              <a:t>Análise de Requisitos: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5FA69-3EA3-4D61-8AF3-F3639F44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331649"/>
            <a:ext cx="11416683" cy="51224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sz="2000" b="1" dirty="0"/>
              <a:t>Requisitos de descrição (RD):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 base de dados deverá ser capaz de guardar informação relativa aos atletas, técnicos, testes clínicos, recursos;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Os atletas devem ser caracterizados por: nome, idade, género, email, cartão de cidadão, localidade, modalidade, categoria, data de nascimento e contacto telefónico;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Os técnicos devem ser caracterizados por: nome, número de identificação do técnico (id), morada, contacto telefónico e especialidade;</a:t>
            </a:r>
          </a:p>
          <a:p>
            <a:pPr algn="l"/>
            <a:r>
              <a:rPr lang="pt-PT" sz="2000" b="1" dirty="0"/>
              <a:t>Requisitos de Exploração (RE):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O sistema deverá ser capaz de agrupar os atletas de acordo com a sua modalidade/categoria;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O sistema deverá ser capaz de agendar testes clínicos.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O sistema deverá ser capaz de cancelar testes clínicos. </a:t>
            </a:r>
          </a:p>
          <a:p>
            <a:pPr algn="l"/>
            <a:r>
              <a:rPr lang="pt-PT" sz="2000" b="1" dirty="0"/>
              <a:t>Requisitos de Controlo (RC):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O dono da clínica de testes clínicos para atletas deverá possuir controlo total à base de dados;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000" dirty="0"/>
              <a:t>Os técnicos da clínica não podem aceder a qualquer informação dos outros técnicos;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200" dirty="0"/>
              <a:t>Os atletas não podem ter acesso à base de dados.</a:t>
            </a:r>
            <a:endParaRPr lang="pt-PT" sz="1000" b="1" dirty="0"/>
          </a:p>
        </p:txBody>
      </p:sp>
    </p:spTree>
    <p:extLst>
      <p:ext uri="{BB962C8B-B14F-4D97-AF65-F5344CB8AC3E}">
        <p14:creationId xmlns:p14="http://schemas.microsoft.com/office/powerpoint/2010/main" val="26807234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8B33-D154-408F-9259-9AE843FEF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517" y="2235200"/>
            <a:ext cx="9144000" cy="2387600"/>
          </a:xfrm>
        </p:spPr>
        <p:txBody>
          <a:bodyPr/>
          <a:lstStyle/>
          <a:p>
            <a:r>
              <a:rPr lang="pt-PT" b="1" dirty="0"/>
              <a:t>Modelo Relacional</a:t>
            </a:r>
            <a:br>
              <a:rPr lang="pt-PT" b="1" dirty="0"/>
            </a:br>
            <a:r>
              <a:rPr lang="pt-PT" sz="4000" b="1" dirty="0"/>
              <a:t>(</a:t>
            </a:r>
            <a:r>
              <a:rPr lang="pt-PT" sz="4000" b="1" i="1" dirty="0" err="1"/>
              <a:t>mySQL</a:t>
            </a:r>
            <a:r>
              <a:rPr lang="pt-PT" sz="4000" b="1" dirty="0"/>
              <a:t>)</a:t>
            </a:r>
            <a:endParaRPr lang="pt-PT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0DCAAE-8C61-4873-A0D4-1E686D04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61200" x2="18667" y2="61200"/>
                        <a14:foregroundMark x1="35222" y1="64800" x2="35222" y2="64800"/>
                        <a14:foregroundMark x1="47111" y1="62600" x2="47111" y2="62600"/>
                        <a14:foregroundMark x1="70222" y1="69400" x2="70222" y2="69400"/>
                        <a14:foregroundMark x1="61667" y1="35400" x2="61667" y2="35400"/>
                        <a14:foregroundMark x1="81667" y1="72000" x2="81667" y2="72000"/>
                        <a14:foregroundMark x1="61444" y1="40400" x2="61444" y2="40400"/>
                        <a14:foregroundMark x1="63444" y1="28600" x2="63444" y2="28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595149" cy="25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0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46D2E25-C72D-465A-97E1-3F761D9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778"/>
            <a:ext cx="9144000" cy="900518"/>
          </a:xfrm>
        </p:spPr>
        <p:txBody>
          <a:bodyPr>
            <a:normAutofit/>
          </a:bodyPr>
          <a:lstStyle/>
          <a:p>
            <a:r>
              <a:rPr lang="pt-PT" sz="5400" b="1">
                <a:latin typeface="+mj-lt"/>
              </a:rPr>
              <a:t>Modelo Conceptual</a:t>
            </a:r>
            <a:endParaRPr lang="pt-PT" sz="54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F8D1E3-905F-48B7-BDFF-7B794604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6" y="949123"/>
            <a:ext cx="10651707" cy="56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63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ED9F1-98D7-4A66-9134-D45C51F06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42"/>
            <a:ext cx="9144000" cy="940383"/>
          </a:xfrm>
        </p:spPr>
        <p:txBody>
          <a:bodyPr/>
          <a:lstStyle/>
          <a:p>
            <a:r>
              <a:rPr lang="pt-PT" b="1" dirty="0"/>
              <a:t>Modelo Lógico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8AEE07-71B3-4DC3-8B94-A1F3BB6F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1220225"/>
            <a:ext cx="69818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539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102A9-1666-4D89-A85A-584D87059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91"/>
            <a:ext cx="9144000" cy="917234"/>
          </a:xfrm>
        </p:spPr>
        <p:txBody>
          <a:bodyPr/>
          <a:lstStyle/>
          <a:p>
            <a:r>
              <a:rPr lang="pt-PT" b="1" dirty="0"/>
              <a:t>Modelo Físico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268761-7047-446E-BB84-29C25B9DC2BE}"/>
              </a:ext>
            </a:extLst>
          </p:cNvPr>
          <p:cNvSpPr txBox="1"/>
          <p:nvPr/>
        </p:nvSpPr>
        <p:spPr>
          <a:xfrm>
            <a:off x="401255" y="1241325"/>
            <a:ext cx="1167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 maneira a desenvolver o modelo físico foi usada a ferramenta </a:t>
            </a:r>
            <a:r>
              <a:rPr lang="pt-PT" b="1" i="1" dirty="0" err="1"/>
              <a:t>Forward</a:t>
            </a:r>
            <a:r>
              <a:rPr lang="pt-PT" b="1" i="1" dirty="0"/>
              <a:t> </a:t>
            </a:r>
            <a:r>
              <a:rPr lang="pt-PT" b="1" i="1" dirty="0" err="1"/>
              <a:t>Engineer</a:t>
            </a:r>
            <a:r>
              <a:rPr lang="pt-PT" b="1" i="1" dirty="0"/>
              <a:t> </a:t>
            </a:r>
            <a:r>
              <a:rPr lang="pt-PT" dirty="0"/>
              <a:t>disponibilizada pelo </a:t>
            </a:r>
            <a:r>
              <a:rPr lang="pt-PT" i="1" dirty="0" err="1"/>
              <a:t>MySQL</a:t>
            </a:r>
            <a:r>
              <a:rPr lang="pt-PT" i="1" dirty="0"/>
              <a:t> Workbench.</a:t>
            </a:r>
          </a:p>
          <a:p>
            <a:r>
              <a:rPr lang="pt-PT" dirty="0"/>
              <a:t>Um exemplo apresentado é o seguinte código criado para desenvolver o Técnico: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4894E2-905A-4A2E-9802-D22ED03E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24" y="2313731"/>
            <a:ext cx="3581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29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A1E896-1BAF-4FF8-8843-D54B486E5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0383"/>
            <a:ext cx="9144000" cy="917234"/>
          </a:xfrm>
        </p:spPr>
        <p:txBody>
          <a:bodyPr>
            <a:normAutofit fontScale="90000"/>
          </a:bodyPr>
          <a:lstStyle/>
          <a:p>
            <a:br>
              <a:rPr lang="pt-PT" b="1" dirty="0"/>
            </a:br>
            <a:br>
              <a:rPr lang="pt-PT" b="1" dirty="0"/>
            </a:br>
            <a:r>
              <a:rPr lang="pt-PT" b="1" dirty="0"/>
              <a:t>Modelo Não relacional</a:t>
            </a:r>
            <a:br>
              <a:rPr lang="pt-PT" b="1" dirty="0"/>
            </a:br>
            <a:r>
              <a:rPr lang="pt-PT" sz="3100" b="1" dirty="0"/>
              <a:t>(</a:t>
            </a:r>
            <a:r>
              <a:rPr lang="pt-PT" sz="3100" b="1" i="1" dirty="0"/>
              <a:t>Neo4J)</a:t>
            </a:r>
            <a:endParaRPr lang="pt-PT" b="1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1CFC6-4F53-46CC-8F19-72DF0364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098" y1="51099" x2="66098" y2="51099"/>
                        <a14:foregroundMark x1="52439" y1="45604" x2="52439" y2="45604"/>
                        <a14:foregroundMark x1="63902" y1="48626" x2="63902" y2="48626"/>
                        <a14:foregroundMark x1="74878" y1="48626" x2="74878" y2="48626"/>
                        <a14:foregroundMark x1="81707" y1="47527" x2="81707" y2="47527"/>
                        <a14:foregroundMark x1="81707" y1="38187" x2="81707" y2="381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254906" cy="23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033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7C98B3-28E1-44B7-BECC-F35E4D45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9" y="1027502"/>
            <a:ext cx="10890120" cy="5399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7F2C95-CE7A-45DF-A103-AEC3C1D294AD}"/>
              </a:ext>
            </a:extLst>
          </p:cNvPr>
          <p:cNvSpPr txBox="1"/>
          <p:nvPr/>
        </p:nvSpPr>
        <p:spPr>
          <a:xfrm>
            <a:off x="2821328" y="104172"/>
            <a:ext cx="654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b="1" dirty="0">
                <a:latin typeface="+mj-lt"/>
              </a:rPr>
              <a:t>Grafo Obtido Neo4J</a:t>
            </a:r>
          </a:p>
        </p:txBody>
      </p:sp>
    </p:spTree>
    <p:extLst>
      <p:ext uri="{BB962C8B-B14F-4D97-AF65-F5344CB8AC3E}">
        <p14:creationId xmlns:p14="http://schemas.microsoft.com/office/powerpoint/2010/main" val="18561398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786FC79-6AB7-4A8D-88B2-7486A512606C}"/>
              </a:ext>
            </a:extLst>
          </p:cNvPr>
          <p:cNvCxnSpPr>
            <a:cxnSpLocks/>
          </p:cNvCxnSpPr>
          <p:nvPr/>
        </p:nvCxnSpPr>
        <p:spPr>
          <a:xfrm>
            <a:off x="6204033" y="1375583"/>
            <a:ext cx="0" cy="5198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A73F89-02D0-42FF-81B6-50932BD0AB28}"/>
              </a:ext>
            </a:extLst>
          </p:cNvPr>
          <p:cNvSpPr txBox="1"/>
          <p:nvPr/>
        </p:nvSpPr>
        <p:spPr>
          <a:xfrm>
            <a:off x="3171466" y="474469"/>
            <a:ext cx="606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Listagem de atletas por modalidade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5FDD69-B256-4752-807C-55AAAC75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5" y="1681223"/>
            <a:ext cx="5743575" cy="742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2E385B-427D-471D-93EA-8F2D1E1D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36" y="2841406"/>
            <a:ext cx="4097696" cy="318484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F23FB0-4F28-4668-954F-2012E4B57D63}"/>
              </a:ext>
            </a:extLst>
          </p:cNvPr>
          <p:cNvSpPr txBox="1"/>
          <p:nvPr/>
        </p:nvSpPr>
        <p:spPr>
          <a:xfrm>
            <a:off x="6389237" y="1500843"/>
            <a:ext cx="589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match (</a:t>
            </a:r>
            <a:r>
              <a:rPr lang="pt-PT" i="1" dirty="0" err="1"/>
              <a:t>a:atleta</a:t>
            </a:r>
            <a:r>
              <a:rPr lang="pt-PT" i="1" dirty="0"/>
              <a:t>)-[</a:t>
            </a:r>
            <a:r>
              <a:rPr lang="pt-PT" i="1" dirty="0" err="1"/>
              <a:t>p:pertence</a:t>
            </a:r>
            <a:r>
              <a:rPr lang="pt-PT" i="1" dirty="0"/>
              <a:t>]-&gt;(</a:t>
            </a:r>
            <a:r>
              <a:rPr lang="pt-PT" i="1" dirty="0" err="1"/>
              <a:t>m:modalidade</a:t>
            </a:r>
            <a:r>
              <a:rPr lang="pt-PT" i="1" dirty="0"/>
              <a:t>)</a:t>
            </a:r>
          </a:p>
          <a:p>
            <a:r>
              <a:rPr lang="pt-PT" i="1" dirty="0"/>
              <a:t> </a:t>
            </a:r>
            <a:r>
              <a:rPr lang="pt-PT" i="1" dirty="0" err="1"/>
              <a:t>where</a:t>
            </a:r>
            <a:r>
              <a:rPr lang="pt-PT" i="1" dirty="0"/>
              <a:t> </a:t>
            </a:r>
            <a:r>
              <a:rPr lang="pt-PT" i="1" dirty="0" err="1"/>
              <a:t>a.modalidade</a:t>
            </a:r>
            <a:r>
              <a:rPr lang="pt-PT" i="1" dirty="0"/>
              <a:t>=</a:t>
            </a:r>
            <a:r>
              <a:rPr lang="pt-PT" i="1" dirty="0" err="1"/>
              <a:t>m.idModalidade</a:t>
            </a:r>
            <a:endParaRPr lang="pt-PT" i="1" dirty="0"/>
          </a:p>
          <a:p>
            <a:r>
              <a:rPr lang="pt-PT" i="1" dirty="0"/>
              <a:t> </a:t>
            </a:r>
            <a:r>
              <a:rPr lang="pt-PT" i="1" dirty="0" err="1"/>
              <a:t>return</a:t>
            </a:r>
            <a:r>
              <a:rPr lang="pt-PT" i="1" dirty="0"/>
              <a:t> </a:t>
            </a:r>
            <a:r>
              <a:rPr lang="pt-PT" i="1" dirty="0" err="1"/>
              <a:t>a.nome</a:t>
            </a:r>
            <a:r>
              <a:rPr lang="pt-PT" i="1" dirty="0"/>
              <a:t> as </a:t>
            </a:r>
            <a:r>
              <a:rPr lang="pt-PT" i="1" dirty="0" err="1"/>
              <a:t>NomeAtleta</a:t>
            </a:r>
            <a:r>
              <a:rPr lang="pt-PT" i="1" dirty="0"/>
              <a:t> ,</a:t>
            </a:r>
            <a:r>
              <a:rPr lang="pt-PT" i="1" dirty="0" err="1"/>
              <a:t>m.designacao</a:t>
            </a:r>
            <a:r>
              <a:rPr lang="pt-PT" i="1" dirty="0"/>
              <a:t> as Modalidade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DC5023D-D894-4955-972B-EA1E3FA32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" y="2969236"/>
            <a:ext cx="3029940" cy="268605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CF1DFB-A103-4D63-8740-173D1FB58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5" y="3052157"/>
            <a:ext cx="3038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62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512</Words>
  <Application>Microsoft Office PowerPoint</Application>
  <PresentationFormat>Ecrã Panorâmico</PresentationFormat>
  <Paragraphs>43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Base de Dados</vt:lpstr>
      <vt:lpstr>Análise de Requisitos:</vt:lpstr>
      <vt:lpstr>Modelo Relacional (mySQL)</vt:lpstr>
      <vt:lpstr>Apresentação do PowerPoint</vt:lpstr>
      <vt:lpstr>Modelo Lógico</vt:lpstr>
      <vt:lpstr>Modelo Físico</vt:lpstr>
      <vt:lpstr>  Modelo Não relacional (Neo4J)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>Ana Margarida Reis Maia Campos</dc:creator>
  <cp:lastModifiedBy>Ana Margarida Reis Maia Campos</cp:lastModifiedBy>
  <cp:revision>18</cp:revision>
  <dcterms:created xsi:type="dcterms:W3CDTF">2020-01-13T13:37:44Z</dcterms:created>
  <dcterms:modified xsi:type="dcterms:W3CDTF">2020-01-13T16:04:40Z</dcterms:modified>
</cp:coreProperties>
</file>