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62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Calibri" panose="020F0502020204030204"/>
      <p:regular r:id="rId24"/>
    </p:embeddedFont>
    <p:embeddedFont>
      <p:font typeface="Bahnschrift" panose="020B0502040204020203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4" name="Google Shape;9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4" name="Google Shape;364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37" name="Google Shape;437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7" name="Google Shape;62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56" name="Google Shape;456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88" name="Google Shape;588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5" name="Google Shape;105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5" name="Google Shape;15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3" name="Google Shape;21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37" name="Google Shape;23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87" name="Google Shape;287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11" name="Google Shape;311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35" name="Google Shape;335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48" name="Google Shape;648;p2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196200" y="3550445"/>
            <a:ext cx="164442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196176" y="5431826"/>
            <a:ext cx="164442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1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65" name="Google Shape;6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1"/>
          <p:cNvSpPr txBox="1"/>
          <p:nvPr>
            <p:ph type="title"/>
          </p:nvPr>
        </p:nvSpPr>
        <p:spPr>
          <a:xfrm>
            <a:off x="980500" y="1052700"/>
            <a:ext cx="11237400" cy="8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9144000" y="-350"/>
            <a:ext cx="9144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4" name="Google Shape;74;p12"/>
          <p:cNvCxnSpPr/>
          <p:nvPr/>
        </p:nvCxnSpPr>
        <p:spPr>
          <a:xfrm>
            <a:off x="10059350" y="8991000"/>
            <a:ext cx="93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2"/>
          <p:cNvSpPr txBox="1"/>
          <p:nvPr>
            <p:ph type="title"/>
          </p:nvPr>
        </p:nvSpPr>
        <p:spPr>
          <a:xfrm>
            <a:off x="531000" y="2302200"/>
            <a:ext cx="8090400" cy="3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76" name="Google Shape;76;p12"/>
          <p:cNvSpPr txBox="1"/>
          <p:nvPr>
            <p:ph type="subTitle" idx="1"/>
          </p:nvPr>
        </p:nvSpPr>
        <p:spPr>
          <a:xfrm>
            <a:off x="531000" y="5538002"/>
            <a:ext cx="8090400" cy="25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2"/>
          <p:cNvSpPr txBox="1"/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body" idx="1"/>
          </p:nvPr>
        </p:nvSpPr>
        <p:spPr>
          <a:xfrm>
            <a:off x="639000" y="8461150"/>
            <a:ext cx="11997600" cy="1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81" name="Google Shape;81;p13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4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84" name="Google Shape;84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9" name="Google Shape;89;p14"/>
          <p:cNvSpPr txBox="1"/>
          <p:nvPr>
            <p:ph type="title" hasCustomPrompt="1"/>
          </p:nvPr>
        </p:nvSpPr>
        <p:spPr>
          <a:xfrm>
            <a:off x="623400" y="2512100"/>
            <a:ext cx="17041200" cy="4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0"/>
              <a:buNone/>
              <a:defRPr sz="2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4"/>
          <p:cNvSpPr txBox="1"/>
          <p:nvPr>
            <p:ph type="body" idx="1"/>
          </p:nvPr>
        </p:nvSpPr>
        <p:spPr>
          <a:xfrm>
            <a:off x="623400" y="6738450"/>
            <a:ext cx="17041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  <a:defRPr>
                <a:solidFill>
                  <a:schemeClr val="lt1"/>
                </a:solidFill>
              </a:defRPr>
            </a:lvl1pPr>
            <a:lvl2pPr marL="914400" lvl="1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2pPr>
            <a:lvl3pPr marL="1371600" lvl="2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3pPr>
            <a:lvl4pPr marL="1828800" lvl="3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4pPr>
            <a:lvl5pPr marL="2286000" lvl="4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5pPr>
            <a:lvl6pPr marL="2743200" lvl="5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6pPr>
            <a:lvl7pPr marL="3200400" lvl="6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7pPr>
            <a:lvl8pPr marL="3657600" lvl="7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>
                <a:solidFill>
                  <a:schemeClr val="lt1"/>
                </a:solidFill>
              </a:defRPr>
            </a:lvl8pPr>
            <a:lvl9pPr marL="4114800" lvl="8" indent="-406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_1_1_1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 flipH="1">
            <a:off x="0" y="0"/>
            <a:ext cx="7912800" cy="250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4"/>
          <p:cNvSpPr/>
          <p:nvPr/>
        </p:nvSpPr>
        <p:spPr>
          <a:xfrm rot="-5400000">
            <a:off x="14844000" y="6846000"/>
            <a:ext cx="4380600" cy="250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1080000" y="982800"/>
            <a:ext cx="16200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15274184" y="-1"/>
            <a:ext cx="2404206" cy="10287004"/>
            <a:chOff x="3475252" y="0"/>
            <a:chExt cx="1202103" cy="5143502"/>
          </a:xfrm>
        </p:grpSpPr>
        <p:sp>
          <p:nvSpPr>
            <p:cNvPr id="27" name="Google Shape;27;p5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00" tIns="91400" rIns="91400" bIns="91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1253400" y="1672000"/>
            <a:ext cx="1055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16808768" y="93473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12196756" y="10"/>
            <a:ext cx="6091250" cy="4061141"/>
            <a:chOff x="6098378" y="5"/>
            <a:chExt cx="3045625" cy="2030570"/>
          </a:xfrm>
        </p:grpSpPr>
        <p:sp>
          <p:nvSpPr>
            <p:cNvPr id="37" name="Google Shape;37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2" name="Google Shape;42;p7"/>
          <p:cNvSpPr txBox="1"/>
          <p:nvPr>
            <p:ph type="title"/>
          </p:nvPr>
        </p:nvSpPr>
        <p:spPr>
          <a:xfrm>
            <a:off x="1196200" y="4304695"/>
            <a:ext cx="16444200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400"/>
              <a:buNone/>
              <a:defRPr sz="8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7807338"/>
            <a:ext cx="18288000" cy="2479850"/>
            <a:chOff x="0" y="3903669"/>
            <a:chExt cx="9144000" cy="1239925"/>
          </a:xfrm>
        </p:grpSpPr>
        <p:sp>
          <p:nvSpPr>
            <p:cNvPr id="46" name="Google Shape;46;p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body" idx="1"/>
          </p:nvPr>
        </p:nvSpPr>
        <p:spPr>
          <a:xfrm>
            <a:off x="623400" y="2459750"/>
            <a:ext cx="170412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623400" y="2459950"/>
            <a:ext cx="79998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9664800" y="2459950"/>
            <a:ext cx="79998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623400" y="2931608"/>
            <a:ext cx="5616000" cy="6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10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20000"/>
            <a:ext cx="170412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 panose="02000000000000000000"/>
              <a:buNone/>
              <a:defRPr sz="60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459750"/>
            <a:ext cx="17041200" cy="6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 panose="02000000000000000000"/>
              <a:buChar char="●"/>
              <a:defRPr sz="36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●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●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○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 panose="02000000000000000000"/>
              <a:buChar char="■"/>
              <a:defRPr sz="28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20863" y="9302380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7599151">
            <a:off x="11109324" y="401821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5"/>
          <p:cNvSpPr/>
          <p:nvPr/>
        </p:nvSpPr>
        <p:spPr>
          <a:xfrm rot="-2699999">
            <a:off x="-7863916" y="-4537241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15"/>
          <p:cNvSpPr txBox="1"/>
          <p:nvPr/>
        </p:nvSpPr>
        <p:spPr>
          <a:xfrm>
            <a:off x="1484827" y="2008569"/>
            <a:ext cx="116460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9"/>
              <a:buFont typeface="Arial" panose="020B0604020202020204"/>
              <a:buNone/>
            </a:pPr>
            <a:r>
              <a:rPr lang="en-US" sz="9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Project</a:t>
            </a:r>
            <a:r>
              <a:rPr lang="en-US" sz="9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87150" y="5264025"/>
            <a:ext cx="6415800" cy="227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By: </a:t>
            </a:r>
            <a:r>
              <a:rPr lang="en-US" sz="3800">
                <a:solidFill>
                  <a:schemeClr val="dk1"/>
                </a:solidFill>
              </a:rPr>
              <a:t>Abhishek,</a:t>
            </a:r>
            <a:r>
              <a:rPr lang="en-US" sz="3800">
                <a:solidFill>
                  <a:schemeClr val="dk1"/>
                </a:solidFill>
                <a:sym typeface="+mn-ea"/>
              </a:rPr>
              <a:t>Khushvir</a:t>
            </a:r>
            <a:endParaRPr sz="3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>
                <a:solidFill>
                  <a:schemeClr val="dk1"/>
                </a:solidFill>
              </a:rPr>
              <a:t>Tania,Priti,</a:t>
            </a:r>
            <a:endParaRPr sz="3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/>
              <a:buNone/>
            </a:pPr>
            <a:r>
              <a:rPr lang="en-US" sz="3800">
                <a:solidFill>
                  <a:schemeClr val="dk1"/>
                </a:solidFill>
              </a:rPr>
              <a:t>Manpreet,Gurpreet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3608654" y="92455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Stream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288042" y="92455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Roll No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615942" y="9116762"/>
            <a:ext cx="306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College Name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6"/>
          <p:cNvGrpSpPr/>
          <p:nvPr/>
        </p:nvGrpSpPr>
        <p:grpSpPr>
          <a:xfrm>
            <a:off x="10274794" y="2408652"/>
            <a:ext cx="1544574" cy="1544574"/>
            <a:chOff x="0" y="0"/>
            <a:chExt cx="812800" cy="812800"/>
          </a:xfrm>
        </p:grpSpPr>
        <p:sp>
          <p:nvSpPr>
            <p:cNvPr id="383" name="Google Shape;383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85" name="Google Shape;385;p26"/>
          <p:cNvSpPr txBox="1"/>
          <p:nvPr/>
        </p:nvSpPr>
        <p:spPr>
          <a:xfrm>
            <a:off x="3672205" y="601345"/>
            <a:ext cx="11500485" cy="166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Technolo</a:t>
            </a:r>
            <a:r>
              <a:rPr lang="en-IN" altLang="en-US" sz="90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gy used</a:t>
            </a:r>
            <a:endParaRPr lang="en-IN" altLang="en-US" sz="9000" b="1" i="0" u="none" strike="noStrike" cap="none">
              <a:solidFill>
                <a:srgbClr val="1B29B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6"/>
          <p:cNvSpPr/>
          <p:nvPr/>
        </p:nvSpPr>
        <p:spPr>
          <a:xfrm rot="-8100000">
            <a:off x="-6811884" y="756140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87" name="Google Shape;387;p26"/>
          <p:cNvSpPr/>
          <p:nvPr/>
        </p:nvSpPr>
        <p:spPr>
          <a:xfrm rot="7600168">
            <a:off x="6563853" y="5748660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2" name="Picture 1" descr="tech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90" y="3095625"/>
            <a:ext cx="7303135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>
            <p:ph type="title"/>
          </p:nvPr>
        </p:nvSpPr>
        <p:spPr>
          <a:xfrm>
            <a:off x="5994400" y="803275"/>
            <a:ext cx="532511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000" b="1"/>
              <a:t>Technology</a:t>
            </a:r>
            <a:endParaRPr sz="7000" b="1"/>
          </a:p>
        </p:txBody>
      </p:sp>
      <p:sp>
        <p:nvSpPr>
          <p:cNvPr id="404" name="Google Shape;404;p27"/>
          <p:cNvSpPr txBox="1"/>
          <p:nvPr>
            <p:ph type="sldNum" idx="12"/>
          </p:nvPr>
        </p:nvSpPr>
        <p:spPr>
          <a:xfrm>
            <a:off x="16808768" y="93473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405" name="Google Shape;405;p27"/>
          <p:cNvGrpSpPr/>
          <p:nvPr/>
        </p:nvGrpSpPr>
        <p:grpSpPr>
          <a:xfrm>
            <a:off x="10634547" y="6717325"/>
            <a:ext cx="5081280" cy="1888735"/>
            <a:chOff x="6038025" y="2598917"/>
            <a:chExt cx="2862693" cy="1384500"/>
          </a:xfrm>
        </p:grpSpPr>
        <p:cxnSp>
          <p:nvCxnSpPr>
            <p:cNvPr id="406" name="Google Shape;406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7" name="Google Shape;407;p27"/>
            <p:cNvSpPr txBox="1"/>
            <p:nvPr/>
          </p:nvSpPr>
          <p:spPr>
            <a:xfrm>
              <a:off x="6760818" y="2598917"/>
              <a:ext cx="21399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>
                  <a:srgbClr val="000000"/>
                </a:buClr>
                <a:buSzPts val="4000"/>
                <a:buFont typeface="Arial" panose="020B0604020202020204"/>
                <a:buNone/>
              </a:pPr>
              <a:r>
                <a:rPr lang="en-US" sz="40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STREAMLIT</a:t>
              </a:r>
              <a:endPara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6424027" y="3212152"/>
              <a:ext cx="198600" cy="259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09" name="Google Shape;409;p27"/>
          <p:cNvGrpSpPr/>
          <p:nvPr/>
        </p:nvGrpSpPr>
        <p:grpSpPr>
          <a:xfrm>
            <a:off x="1263805" y="4346050"/>
            <a:ext cx="5054363" cy="2457451"/>
            <a:chOff x="1029999" y="1844108"/>
            <a:chExt cx="2601051" cy="1384479"/>
          </a:xfrm>
        </p:grpSpPr>
        <p:sp>
          <p:nvSpPr>
            <p:cNvPr id="410" name="Google Shape;410;p27"/>
            <p:cNvSpPr txBox="1"/>
            <p:nvPr/>
          </p:nvSpPr>
          <p:spPr>
            <a:xfrm>
              <a:off x="1029999" y="1844108"/>
              <a:ext cx="1594689" cy="138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 panose="020B0604020202020204"/>
                <a:buNone/>
              </a:pPr>
              <a:r>
                <a:rPr lang="en-US" sz="44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MY SQL</a:t>
              </a:r>
              <a:endPara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411" name="Google Shape;411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2" name="Google Shape;412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13" name="Google Shape;413;p27"/>
          <p:cNvGrpSpPr/>
          <p:nvPr/>
        </p:nvGrpSpPr>
        <p:grpSpPr>
          <a:xfrm>
            <a:off x="7833981" y="3110145"/>
            <a:ext cx="6871341" cy="2457487"/>
            <a:chOff x="4908100" y="907487"/>
            <a:chExt cx="3871178" cy="1384500"/>
          </a:xfrm>
        </p:grpSpPr>
        <p:cxnSp>
          <p:nvCxnSpPr>
            <p:cNvPr id="414" name="Google Shape;414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5" name="Google Shape;415;p27"/>
            <p:cNvSpPr txBox="1"/>
            <p:nvPr/>
          </p:nvSpPr>
          <p:spPr>
            <a:xfrm>
              <a:off x="6727578" y="907487"/>
              <a:ext cx="205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 panose="020B0604020202020204"/>
                <a:buNone/>
              </a:pPr>
              <a:r>
                <a:rPr lang="en-US" sz="38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PANDAS</a:t>
              </a:r>
              <a:endPara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4681850" y="3448579"/>
            <a:ext cx="6238790" cy="5772303"/>
            <a:chOff x="2991269" y="1153325"/>
            <a:chExt cx="3514811" cy="3252002"/>
          </a:xfrm>
        </p:grpSpPr>
        <p:sp>
          <p:nvSpPr>
            <p:cNvPr id="419" name="Google Shape;419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0" name="Google Shape;420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21" name="Google Shape;421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22" name="Google Shape;422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23" name="Google Shape;423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4" name="Google Shape;424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5" name="Google Shape;425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26" name="Google Shape;426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427" name="Google Shape;427;p27"/>
          <p:cNvGrpSpPr/>
          <p:nvPr/>
        </p:nvGrpSpPr>
        <p:grpSpPr>
          <a:xfrm>
            <a:off x="4681850" y="3448579"/>
            <a:ext cx="3126308" cy="5772303"/>
            <a:chOff x="2991269" y="1153325"/>
            <a:chExt cx="1761300" cy="3252002"/>
          </a:xfrm>
        </p:grpSpPr>
        <p:sp>
          <p:nvSpPr>
            <p:cNvPr id="428" name="Google Shape;428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</p:sp>
        <p:sp>
          <p:nvSpPr>
            <p:cNvPr id="429" name="Google Shape;429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</p:sp>
        <p:sp>
          <p:nvSpPr>
            <p:cNvPr id="430" name="Google Shape;43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</p:sp>
      </p:grpSp>
      <p:grpSp>
        <p:nvGrpSpPr>
          <p:cNvPr id="431" name="Google Shape;431;p27"/>
          <p:cNvGrpSpPr/>
          <p:nvPr/>
        </p:nvGrpSpPr>
        <p:grpSpPr>
          <a:xfrm>
            <a:off x="2341494" y="7677025"/>
            <a:ext cx="5008772" cy="2457451"/>
            <a:chOff x="809207" y="1844104"/>
            <a:chExt cx="2821843" cy="1384479"/>
          </a:xfrm>
        </p:grpSpPr>
        <p:sp>
          <p:nvSpPr>
            <p:cNvPr id="432" name="Google Shape;432;p27"/>
            <p:cNvSpPr txBox="1"/>
            <p:nvPr/>
          </p:nvSpPr>
          <p:spPr>
            <a:xfrm>
              <a:off x="809207" y="1844104"/>
              <a:ext cx="1653862" cy="1384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 panose="020B0604020202020204"/>
                <a:buNone/>
              </a:pPr>
              <a:r>
                <a:rPr lang="en-US" sz="44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PYTHON</a:t>
              </a:r>
              <a:endPara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433" name="Google Shape;433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4" name="Google Shape;434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440" name="Google Shape;440;p28"/>
          <p:cNvSpPr txBox="1"/>
          <p:nvPr/>
        </p:nvSpPr>
        <p:spPr>
          <a:xfrm>
            <a:off x="6562095" y="1160780"/>
            <a:ext cx="10515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10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100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28"/>
          <p:cNvSpPr/>
          <p:nvPr/>
        </p:nvSpPr>
        <p:spPr>
          <a:xfrm rot="7807243">
            <a:off x="11558860" y="510990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443" name="Google Shape;443;p28" title="Checklist | Public domain vectors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80615" y="1500505"/>
            <a:ext cx="3869055" cy="4230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8"/>
          <p:cNvSpPr txBox="1"/>
          <p:nvPr/>
        </p:nvSpPr>
        <p:spPr>
          <a:xfrm>
            <a:off x="2885440" y="6861810"/>
            <a:ext cx="13258800" cy="144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/>
              <a:t>Acknowledgments:</a:t>
            </a:r>
            <a:r>
              <a:rPr lang="en-US" sz="3600" i="1"/>
              <a:t> Acknowledge the contributions of team members who supported the project.</a:t>
            </a:r>
            <a:endParaRPr sz="3600" i="1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37095" y="3455035"/>
            <a:ext cx="984059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Impact on Patient Care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Technological Advancements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marR="0" lvl="0" indent="-5143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AutoNum type="arabicPeriod"/>
            </a:pPr>
            <a:r>
              <a:rPr lang="en-IN" altLang="en-US" sz="3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Improved disease prediction and Diagnosis</a:t>
            </a:r>
            <a:endParaRPr lang="en-US" sz="3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514350" indent="-514350" algn="l">
              <a:buAutoNum type="arabicPeriod"/>
            </a:pPr>
            <a:endParaRPr 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/>
          <p:nvPr>
            <p:ph type="sldNum" idx="12"/>
          </p:nvPr>
        </p:nvSpPr>
        <p:spPr>
          <a:xfrm>
            <a:off x="13106400" y="12712700"/>
            <a:ext cx="42672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50" name="Google Shape;450;p29"/>
          <p:cNvSpPr txBox="1"/>
          <p:nvPr>
            <p:ph type="ctrTitle" idx="4294967295"/>
          </p:nvPr>
        </p:nvSpPr>
        <p:spPr>
          <a:xfrm>
            <a:off x="4800300" y="2596200"/>
            <a:ext cx="86874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Roboto" panose="02000000000000000000"/>
              <a:buNone/>
            </a:pPr>
            <a:r>
              <a:rPr lang="en-US" sz="144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THANKS!</a:t>
            </a:r>
            <a:endParaRPr sz="14400" b="0" i="0" u="none" strike="noStrike" cap="none">
              <a:solidFill>
                <a:schemeClr val="dk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51" name="Google Shape;451;p29"/>
          <p:cNvSpPr txBox="1"/>
          <p:nvPr>
            <p:ph type="subTitle" idx="4294967295"/>
          </p:nvPr>
        </p:nvSpPr>
        <p:spPr>
          <a:xfrm>
            <a:off x="5867400" y="4596021"/>
            <a:ext cx="8687400" cy="1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1000"/>
              <a:buFont typeface="Roboto" panose="02000000000000000000"/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Any questions?</a:t>
            </a:r>
            <a:endParaRPr sz="7200" b="0" i="0" u="none" strike="noStrike" cap="none">
              <a:solidFill>
                <a:schemeClr val="accen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ct val="143000"/>
              <a:buFont typeface="Roboto" panose="02000000000000000000"/>
              <a:buNone/>
            </a:pPr>
            <a:endParaRPr sz="3600" b="0" i="0" u="none" strike="noStrike" cap="none">
              <a:solidFill>
                <a:schemeClr val="dk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2" name="Google Shape;452;p29"/>
          <p:cNvSpPr/>
          <p:nvPr/>
        </p:nvSpPr>
        <p:spPr>
          <a:xfrm rot="-2700000">
            <a:off x="-5623274" y="-3534624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453" name="Google Shape;453;p29"/>
          <p:cNvSpPr/>
          <p:nvPr/>
        </p:nvSpPr>
        <p:spPr>
          <a:xfrm rot="7808129">
            <a:off x="9428484" y="3523782"/>
            <a:ext cx="14366322" cy="9374025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 txBox="1"/>
          <p:nvPr/>
        </p:nvSpPr>
        <p:spPr>
          <a:xfrm>
            <a:off x="3143603" y="494762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SCREENSHOTS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0" name="Google Shape;630;p33"/>
          <p:cNvSpPr/>
          <p:nvPr/>
        </p:nvSpPr>
        <p:spPr>
          <a:xfrm rot="-2699999">
            <a:off x="-5544457" y="-298863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31" name="Google Shape;631;p33"/>
          <p:cNvSpPr/>
          <p:nvPr/>
        </p:nvSpPr>
        <p:spPr>
          <a:xfrm rot="7807243">
            <a:off x="11109324" y="3463818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632" name="Google Shape;632;p33"/>
          <p:cNvGrpSpPr/>
          <p:nvPr/>
        </p:nvGrpSpPr>
        <p:grpSpPr>
          <a:xfrm>
            <a:off x="13775409" y="946006"/>
            <a:ext cx="2728468" cy="2504648"/>
            <a:chOff x="0" y="-47625"/>
            <a:chExt cx="812800" cy="746125"/>
          </a:xfrm>
        </p:grpSpPr>
        <p:sp>
          <p:nvSpPr>
            <p:cNvPr id="633" name="Google Shape;633;p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4" name="Google Shape;634;p3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35" name="Google Shape;635;p33"/>
          <p:cNvGrpSpPr/>
          <p:nvPr/>
        </p:nvGrpSpPr>
        <p:grpSpPr>
          <a:xfrm>
            <a:off x="1846611" y="1879955"/>
            <a:ext cx="1509689" cy="1385847"/>
            <a:chOff x="0" y="-47625"/>
            <a:chExt cx="812800" cy="746125"/>
          </a:xfrm>
        </p:grpSpPr>
        <p:sp>
          <p:nvSpPr>
            <p:cNvPr id="636" name="Google Shape;636;p3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37" name="Google Shape;637;p3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459" name="Google Shape;459;p30"/>
          <p:cNvGrpSpPr/>
          <p:nvPr/>
        </p:nvGrpSpPr>
        <p:grpSpPr>
          <a:xfrm>
            <a:off x="16523442" y="806025"/>
            <a:ext cx="847888" cy="856040"/>
            <a:chOff x="0" y="-60012"/>
            <a:chExt cx="1130517" cy="1141387"/>
          </a:xfrm>
        </p:grpSpPr>
        <p:grpSp>
          <p:nvGrpSpPr>
            <p:cNvPr id="460" name="Google Shape;460;p30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461" name="Google Shape;461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462" name="Google Shape;462;p30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63" name="Google Shape;463;p30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464" name="Google Shape;464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465" name="Google Shape;465;p30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466" name="Google Shape;466;p30"/>
          <p:cNvSpPr txBox="1"/>
          <p:nvPr/>
        </p:nvSpPr>
        <p:spPr>
          <a:xfrm>
            <a:off x="2062998" y="1525925"/>
            <a:ext cx="5889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8800" b="0" i="0" u="none" strike="noStrike" cap="none">
                <a:solidFill>
                  <a:srgbClr val="1B29B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Flow Diagram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67" name="Google Shape;467;p30"/>
          <p:cNvGrpSpPr/>
          <p:nvPr/>
        </p:nvGrpSpPr>
        <p:grpSpPr>
          <a:xfrm>
            <a:off x="3084891" y="8251775"/>
            <a:ext cx="847888" cy="856040"/>
            <a:chOff x="0" y="-60012"/>
            <a:chExt cx="1130517" cy="1141387"/>
          </a:xfrm>
        </p:grpSpPr>
        <p:grpSp>
          <p:nvGrpSpPr>
            <p:cNvPr id="468" name="Google Shape;468;p30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469" name="Google Shape;469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470" name="Google Shape;470;p30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71" name="Google Shape;471;p30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472" name="Google Shape;472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473" name="Google Shape;473;p30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74" name="Google Shape;474;p30"/>
          <p:cNvGrpSpPr/>
          <p:nvPr/>
        </p:nvGrpSpPr>
        <p:grpSpPr>
          <a:xfrm>
            <a:off x="10023965" y="1872125"/>
            <a:ext cx="6499225" cy="6079737"/>
            <a:chOff x="1404500" y="453700"/>
            <a:chExt cx="4742575" cy="4835550"/>
          </a:xfrm>
        </p:grpSpPr>
        <p:sp>
          <p:nvSpPr>
            <p:cNvPr id="475" name="Google Shape;475;p30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rgbClr val="144E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rgbClr val="144E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rgbClr val="144E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31"/>
          <p:cNvGrpSpPr/>
          <p:nvPr/>
        </p:nvGrpSpPr>
        <p:grpSpPr>
          <a:xfrm>
            <a:off x="5755680" y="-952011"/>
            <a:ext cx="11710621" cy="11710621"/>
            <a:chOff x="0" y="0"/>
            <a:chExt cx="15614161" cy="15614161"/>
          </a:xfrm>
        </p:grpSpPr>
        <p:grpSp>
          <p:nvGrpSpPr>
            <p:cNvPr id="591" name="Google Shape;591;p31"/>
            <p:cNvGrpSpPr/>
            <p:nvPr/>
          </p:nvGrpSpPr>
          <p:grpSpPr>
            <a:xfrm>
              <a:off x="0" y="0"/>
              <a:ext cx="15614161" cy="15614161"/>
              <a:chOff x="0" y="0"/>
              <a:chExt cx="812800" cy="812800"/>
            </a:xfrm>
          </p:grpSpPr>
          <p:sp>
            <p:nvSpPr>
              <p:cNvPr id="592" name="Google Shape;592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3" name="Google Shape;593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4" name="Google Shape;594;p31"/>
            <p:cNvGrpSpPr/>
            <p:nvPr/>
          </p:nvGrpSpPr>
          <p:grpSpPr>
            <a:xfrm>
              <a:off x="1515496" y="1515496"/>
              <a:ext cx="12583170" cy="12583170"/>
              <a:chOff x="0" y="0"/>
              <a:chExt cx="812800" cy="812800"/>
            </a:xfrm>
          </p:grpSpPr>
          <p:sp>
            <p:nvSpPr>
              <p:cNvPr id="595" name="Google Shape;595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6" name="Google Shape;596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97" name="Google Shape;597;p31"/>
            <p:cNvGrpSpPr/>
            <p:nvPr/>
          </p:nvGrpSpPr>
          <p:grpSpPr>
            <a:xfrm>
              <a:off x="2618000" y="2618000"/>
              <a:ext cx="10378162" cy="10378162"/>
              <a:chOff x="0" y="0"/>
              <a:chExt cx="812800" cy="812800"/>
            </a:xfrm>
          </p:grpSpPr>
          <p:sp>
            <p:nvSpPr>
              <p:cNvPr id="598" name="Google Shape;598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99" name="Google Shape;599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3529944" y="3529944"/>
              <a:ext cx="8554273" cy="8554273"/>
              <a:chOff x="0" y="0"/>
              <a:chExt cx="812800" cy="812800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2" name="Google Shape;602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03" name="Google Shape;603;p31"/>
            <p:cNvGrpSpPr/>
            <p:nvPr/>
          </p:nvGrpSpPr>
          <p:grpSpPr>
            <a:xfrm>
              <a:off x="4530365" y="4530365"/>
              <a:ext cx="6553432" cy="6553432"/>
              <a:chOff x="0" y="0"/>
              <a:chExt cx="812800" cy="812800"/>
            </a:xfrm>
          </p:grpSpPr>
          <p:sp>
            <p:nvSpPr>
              <p:cNvPr id="604" name="Google Shape;604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>
                    <a:alpha val="19215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605" name="Google Shape;605;p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06" name="Google Shape;606;p31"/>
          <p:cNvSpPr/>
          <p:nvPr/>
        </p:nvSpPr>
        <p:spPr>
          <a:xfrm rot="7600168">
            <a:off x="-170507" y="1134788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607" name="Google Shape;607;p31"/>
          <p:cNvPicPr preferRelativeResize="0"/>
          <p:nvPr/>
        </p:nvPicPr>
        <p:blipFill rotWithShape="1">
          <a:blip r:embed="rId2"/>
          <a:srcRect t="13128" b="28249"/>
          <a:stretch>
            <a:fillRect/>
          </a:stretch>
        </p:blipFill>
        <p:spPr>
          <a:xfrm>
            <a:off x="9144000" y="0"/>
            <a:ext cx="9144000" cy="803056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1"/>
          <p:cNvSpPr txBox="1"/>
          <p:nvPr/>
        </p:nvSpPr>
        <p:spPr>
          <a:xfrm>
            <a:off x="1028700" y="595950"/>
            <a:ext cx="79722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 panose="020B0604020202020204"/>
              <a:buNone/>
            </a:pPr>
            <a:r>
              <a:rPr lang="en-US" sz="7500" b="1" i="0" u="none" strike="noStrike" cap="none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User Functionality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9" name="Google Shape;609;p31"/>
          <p:cNvSpPr txBox="1"/>
          <p:nvPr/>
        </p:nvSpPr>
        <p:spPr>
          <a:xfrm>
            <a:off x="941550" y="3647638"/>
            <a:ext cx="7260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 panose="02000000000000000000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Register</a:t>
            </a:r>
            <a:endParaRPr sz="31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 panose="02000000000000000000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Login</a:t>
            </a:r>
            <a:endParaRPr sz="3100" b="0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marR="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 panose="02000000000000000000"/>
              <a:buChar char="●"/>
            </a:pPr>
            <a:r>
              <a:rPr lang="en-US" sz="31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Products</a:t>
            </a:r>
            <a:endParaRPr sz="4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10" name="Google Shape;610;p31"/>
          <p:cNvGrpSpPr/>
          <p:nvPr/>
        </p:nvGrpSpPr>
        <p:grpSpPr>
          <a:xfrm>
            <a:off x="8360435" y="7184763"/>
            <a:ext cx="1567130" cy="1438577"/>
            <a:chOff x="0" y="-47625"/>
            <a:chExt cx="812800" cy="746125"/>
          </a:xfrm>
        </p:grpSpPr>
        <p:sp>
          <p:nvSpPr>
            <p:cNvPr id="611" name="Google Shape;611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612" name="Google Shape;612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3" name="Google Shape;613;p31"/>
          <p:cNvGrpSpPr/>
          <p:nvPr/>
        </p:nvGrpSpPr>
        <p:grpSpPr>
          <a:xfrm rot="5400000">
            <a:off x="4056776" y="2994834"/>
            <a:ext cx="265999" cy="6732990"/>
            <a:chOff x="0" y="-47625"/>
            <a:chExt cx="70057" cy="1773286"/>
          </a:xfrm>
        </p:grpSpPr>
        <p:sp>
          <p:nvSpPr>
            <p:cNvPr id="614" name="Google Shape;614;p31"/>
            <p:cNvSpPr/>
            <p:nvPr/>
          </p:nvSpPr>
          <p:spPr>
            <a:xfrm>
              <a:off x="0" y="0"/>
              <a:ext cx="70057" cy="1725661"/>
            </a:xfrm>
            <a:custGeom>
              <a:avLst/>
              <a:gdLst/>
              <a:ahLst/>
              <a:cxnLst/>
              <a:rect l="l" t="t" r="r" b="b"/>
              <a:pathLst>
                <a:path w="70057" h="1725661" extrusionOk="0">
                  <a:moveTo>
                    <a:pt x="0" y="0"/>
                  </a:moveTo>
                  <a:lnTo>
                    <a:pt x="70057" y="0"/>
                  </a:lnTo>
                  <a:lnTo>
                    <a:pt x="70057" y="1725661"/>
                  </a:lnTo>
                  <a:lnTo>
                    <a:pt x="0" y="1725661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</p:sp>
        <p:sp>
          <p:nvSpPr>
            <p:cNvPr id="615" name="Google Shape;615;p31"/>
            <p:cNvSpPr txBox="1"/>
            <p:nvPr/>
          </p:nvSpPr>
          <p:spPr>
            <a:xfrm>
              <a:off x="0" y="-47625"/>
              <a:ext cx="70057" cy="177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6" name="Google Shape;616;p31"/>
          <p:cNvGrpSpPr/>
          <p:nvPr/>
        </p:nvGrpSpPr>
        <p:grpSpPr>
          <a:xfrm rot="5400000">
            <a:off x="13358174" y="5839760"/>
            <a:ext cx="230480" cy="4381604"/>
            <a:chOff x="0" y="-47625"/>
            <a:chExt cx="60703" cy="1154003"/>
          </a:xfrm>
        </p:grpSpPr>
        <p:sp>
          <p:nvSpPr>
            <p:cNvPr id="617" name="Google Shape;617;p31"/>
            <p:cNvSpPr/>
            <p:nvPr/>
          </p:nvSpPr>
          <p:spPr>
            <a:xfrm>
              <a:off x="0" y="0"/>
              <a:ext cx="60703" cy="1106378"/>
            </a:xfrm>
            <a:custGeom>
              <a:avLst/>
              <a:gdLst/>
              <a:ahLst/>
              <a:cxnLst/>
              <a:rect l="l" t="t" r="r" b="b"/>
              <a:pathLst>
                <a:path w="60703" h="1106378" extrusionOk="0">
                  <a:moveTo>
                    <a:pt x="0" y="0"/>
                  </a:moveTo>
                  <a:lnTo>
                    <a:pt x="60703" y="0"/>
                  </a:lnTo>
                  <a:lnTo>
                    <a:pt x="60703" y="1106378"/>
                  </a:lnTo>
                  <a:lnTo>
                    <a:pt x="0" y="1106378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</p:sp>
        <p:sp>
          <p:nvSpPr>
            <p:cNvPr id="618" name="Google Shape;618;p31"/>
            <p:cNvSpPr txBox="1"/>
            <p:nvPr/>
          </p:nvSpPr>
          <p:spPr>
            <a:xfrm>
              <a:off x="0" y="-47625"/>
              <a:ext cx="60703" cy="1154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/>
          <p:nvPr>
            <p:ph type="title"/>
          </p:nvPr>
        </p:nvSpPr>
        <p:spPr>
          <a:xfrm>
            <a:off x="5818250" y="1246050"/>
            <a:ext cx="16200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DFD Diagram of Project</a:t>
            </a:r>
            <a:endParaRPr lang="en-US"/>
          </a:p>
        </p:txBody>
      </p:sp>
      <p:pic>
        <p:nvPicPr>
          <p:cNvPr id="624" name="Google Shape;624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81400" y="2543850"/>
            <a:ext cx="14525220" cy="7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 rot="7807243">
            <a:off x="10832503" y="289855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 rot="-3278844">
            <a:off x="-7178676" y="-49888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2403000" y="527350"/>
            <a:ext cx="85389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 panose="020B0604020202020204"/>
              <a:buNone/>
            </a:pPr>
            <a:r>
              <a:rPr lang="en-US" sz="7000" b="1" i="0" u="none" strike="noStrike" cap="none">
                <a:solidFill>
                  <a:srgbClr val="407FDE"/>
                </a:solidFill>
                <a:latin typeface="Montserrat"/>
                <a:ea typeface="Montserrat"/>
                <a:cs typeface="Montserrat"/>
                <a:sym typeface="Montserrat"/>
              </a:rPr>
              <a:t>Company </a:t>
            </a:r>
            <a:endParaRPr sz="7000" b="1" i="0" u="none" strike="noStrike" cap="none">
              <a:solidFill>
                <a:srgbClr val="407FD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 panose="020B0604020202020204"/>
              <a:buNone/>
            </a:pPr>
            <a:r>
              <a:rPr lang="en-US" sz="7000" b="1" i="0" u="none" strike="noStrike" cap="none">
                <a:solidFill>
                  <a:srgbClr val="407FDE"/>
                </a:solidFill>
                <a:latin typeface="Montserrat"/>
                <a:ea typeface="Montserrat"/>
                <a:cs typeface="Montserrat"/>
                <a:sym typeface="Montserrat"/>
              </a:rPr>
              <a:t>Profile</a:t>
            </a:r>
            <a:r>
              <a:rPr lang="en-US" sz="7000" b="1" i="0" u="none" strike="noStrike" cap="none">
                <a:solidFill>
                  <a:srgbClr val="69F3C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186825" y="3564650"/>
            <a:ext cx="6625500" cy="8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Certification: ISO 9001:2015 Certified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Specializations:</a:t>
            </a:r>
            <a:endParaRPr sz="2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Web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Mobile Application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Custom Software Development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UI/UX Design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Hosting Services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Digital Marketing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rgbClr val="FFFFFF"/>
                </a:solidFill>
                <a:highlight>
                  <a:schemeClr val="lt1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26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rgbClr val="FFFFFF"/>
              </a:solidFill>
              <a:highlight>
                <a:srgbClr val="142CA8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9116675" y="3564650"/>
            <a:ext cx="8797200" cy="6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Advanced IT solutions supporting the entire business 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Consulting to system development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Deployment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Quality Assurance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- 24x7 Support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Headquarters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Jalandhar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Branch Office: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Hoshiarpur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2325" y="1008917"/>
            <a:ext cx="8538900" cy="1888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 rot="-3278844">
            <a:off x="-7178676" y="-49888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8"/>
          <p:cNvSpPr txBox="1"/>
          <p:nvPr/>
        </p:nvSpPr>
        <p:spPr>
          <a:xfrm>
            <a:off x="882491" y="526065"/>
            <a:ext cx="1006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</a:t>
            </a:r>
            <a:endParaRPr sz="1400" b="0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496941" y="2926426"/>
            <a:ext cx="5141400" cy="560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Explanation 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Objectives</a:t>
            </a:r>
            <a:endParaRPr sz="2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Cause of Deaths</a:t>
            </a: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Preventions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Advantages of</a:t>
            </a: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Healthcare</a:t>
            </a:r>
            <a:endParaRPr lang="en-IN" alt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IN" alt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Technology Used  </a:t>
            </a:r>
            <a:endParaRPr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lang="en-US" sz="27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CBF49"/>
              </a:buClr>
              <a:buSzPts val="2000"/>
              <a:buFont typeface="Wingdings" panose="05000000000000000000" charset="0"/>
              <a:buChar char="ø"/>
            </a:pPr>
            <a:r>
              <a:rPr lang="en-US" sz="27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Thankyou </a:t>
            </a:r>
            <a:endParaRPr sz="42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8"/>
          <p:cNvSpPr/>
          <p:nvPr/>
        </p:nvSpPr>
        <p:spPr>
          <a:xfrm rot="7599151">
            <a:off x="11423302" y="402263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210" name="Google Shape;210;p19" title="Digital healthcare vector - Healthcare - FREE-VECTORS.NET"/>
          <p:cNvPicPr preferRelativeResize="0"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51355" y="1108561"/>
            <a:ext cx="4720324" cy="354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 rot="-2699999">
            <a:off x="-6254673" y="-3814025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16" name="Google Shape;216;p20"/>
          <p:cNvSpPr txBox="1"/>
          <p:nvPr/>
        </p:nvSpPr>
        <p:spPr>
          <a:xfrm>
            <a:off x="9760525" y="3627063"/>
            <a:ext cx="7444200" cy="249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00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Open Sans"/>
              <a:buChar char="●"/>
            </a:pP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we 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will 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about health diseases</a:t>
            </a:r>
            <a:r>
              <a:rPr lang="en-IN" alt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other causes of deaths</a:t>
            </a:r>
            <a:r>
              <a:rPr lang="en-US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we will figure out how to focus on prevention.</a:t>
            </a:r>
            <a:endParaRPr sz="3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1" name="Google Shape;231;p20"/>
          <p:cNvGrpSpPr/>
          <p:nvPr/>
        </p:nvGrpSpPr>
        <p:grpSpPr>
          <a:xfrm rot="5400000">
            <a:off x="4671790" y="3655300"/>
            <a:ext cx="265996" cy="6732946"/>
            <a:chOff x="0" y="-47625"/>
            <a:chExt cx="70057" cy="1773286"/>
          </a:xfrm>
        </p:grpSpPr>
        <p:sp>
          <p:nvSpPr>
            <p:cNvPr id="232" name="Google Shape;232;p20"/>
            <p:cNvSpPr/>
            <p:nvPr/>
          </p:nvSpPr>
          <p:spPr>
            <a:xfrm>
              <a:off x="0" y="0"/>
              <a:ext cx="70057" cy="1725661"/>
            </a:xfrm>
            <a:custGeom>
              <a:avLst/>
              <a:gdLst/>
              <a:ahLst/>
              <a:cxnLst/>
              <a:rect l="l" t="t" r="r" b="b"/>
              <a:pathLst>
                <a:path w="70057" h="1725661" extrusionOk="0">
                  <a:moveTo>
                    <a:pt x="0" y="0"/>
                  </a:moveTo>
                  <a:lnTo>
                    <a:pt x="70057" y="0"/>
                  </a:lnTo>
                  <a:lnTo>
                    <a:pt x="70057" y="1725661"/>
                  </a:lnTo>
                  <a:lnTo>
                    <a:pt x="0" y="1725661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</p:sp>
        <p:sp>
          <p:nvSpPr>
            <p:cNvPr id="233" name="Google Shape;233;p20"/>
            <p:cNvSpPr txBox="1"/>
            <p:nvPr/>
          </p:nvSpPr>
          <p:spPr>
            <a:xfrm>
              <a:off x="0" y="-47625"/>
              <a:ext cx="70057" cy="1773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34" name="Google Shape;234;p20" title="Health Education | Free SV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70042" y="2735201"/>
            <a:ext cx="4069437" cy="406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49750" y="598170"/>
            <a:ext cx="10206355" cy="122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 b="1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Project Explanation</a:t>
            </a:r>
            <a:endParaRPr lang="en-US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/>
          <p:nvPr/>
        </p:nvSpPr>
        <p:spPr>
          <a:xfrm rot="-8100000">
            <a:off x="-5222807" y="-1257698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40" name="Google Shape;240;p21"/>
          <p:cNvSpPr/>
          <p:nvPr/>
        </p:nvSpPr>
        <p:spPr>
          <a:xfrm>
            <a:off x="10017850" y="972125"/>
            <a:ext cx="8123581" cy="7787122"/>
          </a:xfrm>
          <a:custGeom>
            <a:avLst/>
            <a:gdLst/>
            <a:ahLst/>
            <a:cxnLst/>
            <a:rect l="l" t="t" r="r" b="b"/>
            <a:pathLst>
              <a:path w="1100011" h="1012959" extrusionOk="0">
                <a:moveTo>
                  <a:pt x="0" y="0"/>
                </a:moveTo>
                <a:lnTo>
                  <a:pt x="1100011" y="0"/>
                </a:lnTo>
                <a:lnTo>
                  <a:pt x="1100011" y="1012959"/>
                </a:lnTo>
                <a:lnTo>
                  <a:pt x="0" y="1012959"/>
                </a:lnTo>
                <a:close/>
              </a:path>
            </a:pathLst>
          </a:custGeom>
          <a:solidFill>
            <a:srgbClr val="F35391"/>
          </a:solidFill>
          <a:ln>
            <a:noFill/>
          </a:ln>
        </p:spPr>
      </p:sp>
      <p:sp>
        <p:nvSpPr>
          <p:cNvPr id="241" name="Google Shape;241;p21"/>
          <p:cNvSpPr txBox="1"/>
          <p:nvPr/>
        </p:nvSpPr>
        <p:spPr>
          <a:xfrm>
            <a:off x="3516900" y="1772438"/>
            <a:ext cx="576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 panose="020B0604020202020204"/>
              <a:buNone/>
            </a:pPr>
            <a:r>
              <a:rPr lang="en-US" sz="4800" b="1">
                <a:solidFill>
                  <a:srgbClr val="1B29B2"/>
                </a:solidFill>
                <a:latin typeface="Montserrat"/>
                <a:ea typeface="Montserrat"/>
                <a:cs typeface="Montserrat"/>
                <a:sym typeface="Montserrat"/>
              </a:rPr>
              <a:t>Main Objectives</a:t>
            </a:r>
            <a:endParaRPr sz="48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8248800" y="2338054"/>
            <a:ext cx="5258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10749475" y="2388138"/>
            <a:ext cx="6422100" cy="49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 panose="020B0604020202020204"/>
              <a:buChar char="●"/>
            </a:pPr>
            <a:r>
              <a:rPr lang="en-US" sz="3200">
                <a:solidFill>
                  <a:schemeClr val="lt1"/>
                </a:solidFill>
              </a:rPr>
              <a:t>Improve patient outcomes</a:t>
            </a:r>
            <a:endParaRPr sz="3200">
              <a:solidFill>
                <a:schemeClr val="lt1"/>
              </a:solidFill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</a:rPr>
              <a:t>Increase accessibility</a:t>
            </a:r>
            <a:endParaRPr sz="3200">
              <a:solidFill>
                <a:schemeClr val="lt1"/>
              </a:solidFill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</a:rPr>
              <a:t>Health Promotion and Disease Prevention</a:t>
            </a:r>
            <a:endParaRPr lang="en-US" sz="3200">
              <a:solidFill>
                <a:schemeClr val="lt1"/>
              </a:solidFill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US" sz="3200">
                <a:solidFill>
                  <a:schemeClr val="lt1"/>
                </a:solidFill>
              </a:rPr>
              <a:t>Support healthcare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16630" y="3053715"/>
            <a:ext cx="4784725" cy="443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/>
        </p:nvSpPr>
        <p:spPr>
          <a:xfrm>
            <a:off x="5334000" y="742065"/>
            <a:ext cx="82602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1B29B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Cause of Deaths</a:t>
            </a:r>
            <a:r>
              <a:rPr lang="en-US" sz="7000">
                <a:solidFill>
                  <a:srgbClr val="69F3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7000" b="0" i="0" u="none" strike="noStrike" cap="none">
              <a:solidFill>
                <a:srgbClr val="69F3C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p23"/>
          <p:cNvSpPr/>
          <p:nvPr/>
        </p:nvSpPr>
        <p:spPr>
          <a:xfrm rot="-3280742">
            <a:off x="-5129664" y="-2744597"/>
            <a:ext cx="14341055" cy="9357539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91" name="Google Shape;291;p23"/>
          <p:cNvSpPr/>
          <p:nvPr/>
        </p:nvSpPr>
        <p:spPr>
          <a:xfrm rot="7599151">
            <a:off x="12214224" y="4265864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06" name="Google Shape;306;p23"/>
          <p:cNvSpPr/>
          <p:nvPr/>
        </p:nvSpPr>
        <p:spPr>
          <a:xfrm>
            <a:off x="3" y="15725"/>
            <a:ext cx="3006893" cy="10255561"/>
          </a:xfrm>
          <a:custGeom>
            <a:avLst/>
            <a:gdLst/>
            <a:ahLst/>
            <a:cxnLst/>
            <a:rect l="l" t="t" r="r" b="b"/>
            <a:pathLst>
              <a:path w="7289438" h="10255561" extrusionOk="0">
                <a:moveTo>
                  <a:pt x="0" y="0"/>
                </a:moveTo>
                <a:lnTo>
                  <a:pt x="7289438" y="0"/>
                </a:lnTo>
                <a:lnTo>
                  <a:pt x="7289438" y="10255561"/>
                </a:lnTo>
                <a:lnTo>
                  <a:pt x="0" y="102555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07" name="Google Shape;307;p23"/>
          <p:cNvSpPr txBox="1"/>
          <p:nvPr/>
        </p:nvSpPr>
        <p:spPr>
          <a:xfrm>
            <a:off x="4826000" y="2658110"/>
            <a:ext cx="6830060" cy="358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rgbClr val="38B6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By different kind of diseases</a:t>
            </a:r>
            <a:endParaRPr sz="3600" i="1">
              <a:solidFill>
                <a:srgbClr val="38B6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rgbClr val="38B6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that are spreaded worldwide</a:t>
            </a:r>
            <a:endParaRPr sz="3600" i="1">
              <a:solidFill>
                <a:srgbClr val="38B6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>
                <a:solidFill>
                  <a:srgbClr val="38B6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Most deadly diseases are Cardiovascular,respiratory,infectious(tb,vector borne),cancer,diabeties</a:t>
            </a:r>
            <a:endParaRPr sz="3600" i="1">
              <a:solidFill>
                <a:srgbClr val="38B6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08" name="Google Shape;308;p23" title="File:Number-of-deaths-from-natural-disasters.png - Wikimedia ...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153611" y="2428810"/>
            <a:ext cx="5409224" cy="38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14" name="Google Shape;314;p24"/>
          <p:cNvSpPr/>
          <p:nvPr/>
        </p:nvSpPr>
        <p:spPr>
          <a:xfrm rot="7600168">
            <a:off x="11100743" y="4014963"/>
            <a:ext cx="14364618" cy="9372913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16" name="Google Shape;316;p24"/>
          <p:cNvSpPr/>
          <p:nvPr/>
        </p:nvSpPr>
        <p:spPr>
          <a:xfrm>
            <a:off x="3288694" y="1593750"/>
            <a:ext cx="412750" cy="41274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69F3C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3288689" y="532130"/>
            <a:ext cx="121062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8800">
                <a:solidFill>
                  <a:srgbClr val="1B29B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Preventions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3288396" y="5994649"/>
            <a:ext cx="487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Environmental Factors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569485" y="2629195"/>
            <a:ext cx="29475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Vaccination Programs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0445115" y="2886075"/>
            <a:ext cx="3746500" cy="47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Health Education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10004425" y="5995035"/>
            <a:ext cx="487616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Public Health Policies</a:t>
            </a:r>
            <a:endParaRPr sz="30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9" name="Google Shape;329;p24" title="File:Shots for all, Vaccines keep Airmen healthy 150323-F-IT851 ...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01333" y="3752435"/>
            <a:ext cx="3242950" cy="21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 title="Environmental Factors - Canyonlands National Park (U.S. National ...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1415" y="6864350"/>
            <a:ext cx="3368675" cy="224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 title="Life-changing steps through a life-changing class &gt; Joint Base ...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849610" y="3510280"/>
            <a:ext cx="2937510" cy="233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 title="Education Health Insurance | Please give attribution to 'ccP… | Flickr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849610" y="6804660"/>
            <a:ext cx="2772410" cy="2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 rot="-3278844">
            <a:off x="-7178676" y="-3655386"/>
            <a:ext cx="14357351" cy="936817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345" name="Google Shape;345;p25"/>
          <p:cNvGrpSpPr/>
          <p:nvPr/>
        </p:nvGrpSpPr>
        <p:grpSpPr>
          <a:xfrm>
            <a:off x="3050481" y="3614267"/>
            <a:ext cx="339583" cy="359480"/>
            <a:chOff x="0" y="-47625"/>
            <a:chExt cx="812800" cy="860425"/>
          </a:xfrm>
        </p:grpSpPr>
        <p:sp>
          <p:nvSpPr>
            <p:cNvPr id="346" name="Google Shape;346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7" name="Google Shape;347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3050551" y="4963911"/>
            <a:ext cx="339588" cy="359486"/>
            <a:chOff x="0" y="-47625"/>
            <a:chExt cx="812800" cy="860425"/>
          </a:xfrm>
        </p:grpSpPr>
        <p:sp>
          <p:nvSpPr>
            <p:cNvPr id="349" name="Google Shape;349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50" name="Google Shape;350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51" name="Google Shape;351;p25"/>
          <p:cNvGrpSpPr/>
          <p:nvPr/>
        </p:nvGrpSpPr>
        <p:grpSpPr>
          <a:xfrm>
            <a:off x="9208071" y="3614267"/>
            <a:ext cx="339583" cy="359480"/>
            <a:chOff x="0" y="-47625"/>
            <a:chExt cx="812800" cy="860425"/>
          </a:xfrm>
        </p:grpSpPr>
        <p:sp>
          <p:nvSpPr>
            <p:cNvPr id="352" name="Google Shape;352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53" name="Google Shape;353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54" name="Google Shape;354;p25"/>
          <p:cNvGrpSpPr/>
          <p:nvPr/>
        </p:nvGrpSpPr>
        <p:grpSpPr>
          <a:xfrm>
            <a:off x="9208011" y="4967073"/>
            <a:ext cx="339588" cy="359486"/>
            <a:chOff x="0" y="-47625"/>
            <a:chExt cx="812800" cy="860425"/>
          </a:xfrm>
        </p:grpSpPr>
        <p:sp>
          <p:nvSpPr>
            <p:cNvPr id="355" name="Google Shape;355;p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56" name="Google Shape;356;p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58" name="Google Shape;358;p25"/>
          <p:cNvSpPr txBox="1"/>
          <p:nvPr/>
        </p:nvSpPr>
        <p:spPr>
          <a:xfrm>
            <a:off x="3676015" y="3471545"/>
            <a:ext cx="4072890" cy="601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3000">
                <a:solidFill>
                  <a:srgbClr val="1B29B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Enhanced Quality of Life</a:t>
            </a:r>
            <a:endParaRPr sz="3000" b="0" i="0" u="none" strike="noStrike" cap="none">
              <a:solidFill>
                <a:srgbClr val="1B29B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9701460" y="4831143"/>
            <a:ext cx="4531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3000">
                <a:solidFill>
                  <a:srgbClr val="1B29B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Improved Health Outcomes</a:t>
            </a:r>
            <a:endParaRPr sz="3000" b="0" i="0" u="none" strike="noStrike" cap="none">
              <a:solidFill>
                <a:srgbClr val="1B29B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9904375" y="3427538"/>
            <a:ext cx="4531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3000">
                <a:solidFill>
                  <a:srgbClr val="1B29B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increased life expectancy</a:t>
            </a:r>
            <a:endParaRPr sz="3000" b="0" i="0" u="none" strike="noStrike" cap="none">
              <a:solidFill>
                <a:srgbClr val="1B29B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3675760" y="4831156"/>
            <a:ext cx="45315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 panose="020B0604020202020204"/>
              <a:buNone/>
            </a:pPr>
            <a:r>
              <a:rPr lang="en-US" sz="3000">
                <a:solidFill>
                  <a:srgbClr val="1B29B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Personal Empowerment</a:t>
            </a:r>
            <a:endParaRPr sz="3000" b="0" i="0" u="none" strike="noStrike" cap="none">
              <a:solidFill>
                <a:srgbClr val="1B29B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81555" y="1054735"/>
            <a:ext cx="1339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8000">
                <a:solidFill>
                  <a:srgbClr val="002060"/>
                </a:solidFill>
                <a:latin typeface="Montserrat SemiBold" charset="0"/>
                <a:cs typeface="Montserrat SemiBold" charset="0"/>
              </a:rPr>
              <a:t>Advantages of Healthcare</a:t>
            </a:r>
            <a:endParaRPr lang="en-IN" altLang="en-US" sz="8000">
              <a:solidFill>
                <a:srgbClr val="002060"/>
              </a:solidFill>
              <a:latin typeface="Montserrat SemiBold" charset="0"/>
              <a:cs typeface="Montserrat SemiBold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4"/>
          <p:cNvSpPr/>
          <p:nvPr/>
        </p:nvSpPr>
        <p:spPr>
          <a:xfrm rot="-2700000">
            <a:off x="-5543785" y="-3096364"/>
            <a:ext cx="14365335" cy="9373382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651" name="Google Shape;651;p34"/>
          <p:cNvSpPr txBox="1"/>
          <p:nvPr/>
        </p:nvSpPr>
        <p:spPr>
          <a:xfrm>
            <a:off x="4357225" y="661720"/>
            <a:ext cx="881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 panose="020B0604020202020204"/>
              <a:buNone/>
            </a:pPr>
            <a:r>
              <a:rPr lang="en-US" sz="9000" b="1" i="0" u="none" strike="noStrike" cap="none">
                <a:solidFill>
                  <a:srgbClr val="1B29B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Future Scope</a:t>
            </a:r>
            <a:endParaRPr sz="1400" b="0" i="0" u="none" strike="noStrike" cap="none">
              <a:solidFill>
                <a:srgbClr val="1B29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2" name="Google Shape;652;p34"/>
          <p:cNvSpPr/>
          <p:nvPr/>
        </p:nvSpPr>
        <p:spPr>
          <a:xfrm rot="7808129">
            <a:off x="11548609" y="5106408"/>
            <a:ext cx="14366322" cy="9374025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20000"/>
            </a:blip>
            <a:stretch>
              <a:fillRect/>
            </a:stretch>
          </a:blipFill>
          <a:ln>
            <a:noFill/>
          </a:ln>
        </p:spPr>
      </p:sp>
      <p:sp>
        <p:nvSpPr>
          <p:cNvPr id="653" name="Google Shape;653;p34"/>
          <p:cNvSpPr txBox="1"/>
          <p:nvPr/>
        </p:nvSpPr>
        <p:spPr>
          <a:xfrm>
            <a:off x="8815705" y="3952875"/>
            <a:ext cx="7296150" cy="20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sz="2400" b="0" i="0" u="none" strike="noStrike" cap="none">
                <a:solidFill>
                  <a:schemeClr val="dk1"/>
                </a:solidFill>
                <a:latin typeface="Bahnschrift" panose="020B0502040204020203" charset="0"/>
                <a:ea typeface="Arial" panose="020B0604020202020204"/>
                <a:cs typeface="Bahnschrift" panose="020B0502040204020203" charset="0"/>
                <a:sym typeface="Arial" panose="020B0604020202020204"/>
              </a:rPr>
              <a:t>The future scope of healthcare projects is vast and promising due to ongoing advancements in technology, increased focus on patient-centered care, and evolving healthcare needs worldwide.</a:t>
            </a:r>
            <a:endParaRPr sz="2400" b="0" i="0" u="none" strike="noStrike" cap="none">
              <a:solidFill>
                <a:schemeClr val="dk1"/>
              </a:solidFill>
              <a:latin typeface="Bahnschrift" panose="020B0502040204020203" charset="0"/>
              <a:ea typeface="Arial" panose="020B0604020202020204"/>
              <a:cs typeface="Bahnschrift" panose="020B0502040204020203" charset="0"/>
              <a:sym typeface="Arial" panose="020B0604020202020204"/>
            </a:endParaRPr>
          </a:p>
        </p:txBody>
      </p:sp>
      <p:pic>
        <p:nvPicPr>
          <p:cNvPr id="2" name="Picture 1" descr="futs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3322955"/>
            <a:ext cx="6139180" cy="4604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Presentation</Application>
  <PresentationFormat/>
  <Paragraphs>135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6" baseType="lpstr">
      <vt:lpstr>Arial</vt:lpstr>
      <vt:lpstr>SimSun</vt:lpstr>
      <vt:lpstr>Wingdings</vt:lpstr>
      <vt:lpstr>Arial</vt:lpstr>
      <vt:lpstr>Roboto</vt:lpstr>
      <vt:lpstr>Times New Roman</vt:lpstr>
      <vt:lpstr>Calibri</vt:lpstr>
      <vt:lpstr>Montserrat</vt:lpstr>
      <vt:lpstr>Segoe Print</vt:lpstr>
      <vt:lpstr>Wingdings</vt:lpstr>
      <vt:lpstr>Open Sans</vt:lpstr>
      <vt:lpstr>Montserrat Black</vt:lpstr>
      <vt:lpstr>Montserrat SemiBold</vt:lpstr>
      <vt:lpstr>Montserrat SemiBold</vt:lpstr>
      <vt:lpstr>Bahnschrift</vt:lpstr>
      <vt:lpstr>Raleway</vt:lpstr>
      <vt:lpstr>Kulim Park</vt:lpstr>
      <vt:lpstr>Lato</vt:lpstr>
      <vt:lpstr>Open Sans ExtraBold</vt:lpstr>
      <vt:lpstr>Open Sans SemiBold</vt:lpstr>
      <vt:lpstr>Microsoft YaHei</vt:lpstr>
      <vt:lpstr>Arial Unicode MS</vt:lpstr>
      <vt:lpstr>Calibri</vt:lpstr>
      <vt:lpstr>Arial Black</vt:lpstr>
      <vt:lpstr>Algerian</vt:lpstr>
      <vt:lpstr>Arial Rounded MT Bold</vt:lpstr>
      <vt:lpstr>Bahnschrift SemiCondensed</vt:lpstr>
      <vt:lpstr>Bahnschrift SemiBold SemiConden</vt:lpstr>
      <vt:lpstr>Geometric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Technology</vt:lpstr>
      <vt:lpstr>PowerPoint 演示文稿</vt:lpstr>
      <vt:lpstr>THANKS!</vt:lpstr>
      <vt:lpstr>PowerPoint 演示文稿</vt:lpstr>
      <vt:lpstr>PowerPoint 演示文稿</vt:lpstr>
      <vt:lpstr>PowerPoint 演示文稿</vt:lpstr>
      <vt:lpstr>DFD Diagram of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13</cp:revision>
  <dcterms:created xsi:type="dcterms:W3CDTF">2024-07-16T05:27:00Z</dcterms:created>
  <dcterms:modified xsi:type="dcterms:W3CDTF">2024-07-17T05:36:25Z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5E50CA9195A5490EABA13E917C7BD04D_12</vt:lpwstr>
  </property>
  <property fmtid="{D5CDD505-2E9C-101B-9397-08002B2CF9AE}" pid="3" name="KSOProductBuildVer">
    <vt:lpwstr>1033-12.2.0.17119</vt:lpwstr>
  </property>
</Properties>
</file>