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1" r:id="rId7"/>
    <p:sldId id="267" r:id="rId8"/>
    <p:sldId id="273" r:id="rId9"/>
    <p:sldId id="262" r:id="rId10"/>
    <p:sldId id="265" r:id="rId11"/>
    <p:sldId id="275" r:id="rId12"/>
    <p:sldId id="274" r:id="rId13"/>
    <p:sldId id="281" r:id="rId14"/>
    <p:sldId id="282" r:id="rId15"/>
    <p:sldId id="269" r:id="rId16"/>
    <p:sldId id="270" r:id="rId17"/>
  </p:sldIdLst>
  <p:sldSz cx="18288000" cy="10287000"/>
  <p:notesSz cx="6858000" cy="9144000"/>
  <p:embeddedFontLst>
    <p:embeddedFont>
      <p:font typeface="Calibri" panose="020F0502020204030204"/>
      <p:regular r:id="rId21"/>
    </p:embeddedFont>
    <p:embeddedFont>
      <p:font typeface="Arial Rounded MT Bold" panose="020F0704030504030204" charset="0"/>
      <p:regular r:id="rId22"/>
    </p:embeddedFont>
    <p:embeddedFont>
      <p:font typeface="Bahnschrift" panose="020B0502040204020203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000000"/>
          </p15:clr>
        </p15:guide>
        <p15:guide id="2" pos="2889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92"/>
        <p:guide pos="288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4" name="Google Shape;94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27" name="Google Shape;627;p1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37" name="Google Shape;437;p1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5" name="Google Shape;105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55" name="Google Shape;155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13" name="Google Shape;213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4" name="Google Shape;364;p1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37" name="Google Shape;237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11" name="Google Shape;311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48" name="Google Shape;648;p2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2196756" y="10"/>
            <a:ext cx="6091250" cy="4061141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1196200" y="3550445"/>
            <a:ext cx="164442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1196176" y="5431826"/>
            <a:ext cx="164442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1"/>
          <p:cNvGrpSpPr/>
          <p:nvPr/>
        </p:nvGrpSpPr>
        <p:grpSpPr>
          <a:xfrm>
            <a:off x="12196756" y="10"/>
            <a:ext cx="6091250" cy="4061141"/>
            <a:chOff x="6098378" y="5"/>
            <a:chExt cx="3045625" cy="2030570"/>
          </a:xfrm>
        </p:grpSpPr>
        <p:sp>
          <p:nvSpPr>
            <p:cNvPr id="65" name="Google Shape;65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70" name="Google Shape;70;p11"/>
          <p:cNvSpPr txBox="1"/>
          <p:nvPr>
            <p:ph type="title"/>
          </p:nvPr>
        </p:nvSpPr>
        <p:spPr>
          <a:xfrm>
            <a:off x="980500" y="1052700"/>
            <a:ext cx="11237400" cy="8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>
            <a:off x="9144000" y="-35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4" name="Google Shape;74;p12"/>
          <p:cNvCxnSpPr/>
          <p:nvPr/>
        </p:nvCxnSpPr>
        <p:spPr>
          <a:xfrm>
            <a:off x="10059350" y="8991000"/>
            <a:ext cx="93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2"/>
          <p:cNvSpPr txBox="1"/>
          <p:nvPr>
            <p:ph type="title"/>
          </p:nvPr>
        </p:nvSpPr>
        <p:spPr>
          <a:xfrm>
            <a:off x="531000" y="2302200"/>
            <a:ext cx="8090400" cy="31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76" name="Google Shape;76;p12"/>
          <p:cNvSpPr txBox="1"/>
          <p:nvPr>
            <p:ph type="subTitle" idx="1"/>
          </p:nvPr>
        </p:nvSpPr>
        <p:spPr>
          <a:xfrm>
            <a:off x="531000" y="5538002"/>
            <a:ext cx="8090400" cy="25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p12"/>
          <p:cNvSpPr txBox="1"/>
          <p:nvPr>
            <p:ph type="body" idx="2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  <a:defRPr>
                <a:solidFill>
                  <a:schemeClr val="lt1"/>
                </a:solidFill>
              </a:defRPr>
            </a:lvl1pPr>
            <a:lvl2pPr marL="914400" lvl="1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1371600" lvl="2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828800" lvl="3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2286000" lvl="4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2743200" lvl="5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3200400" lvl="6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3657600" lvl="7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4114800" lvl="8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body" idx="1"/>
          </p:nvPr>
        </p:nvSpPr>
        <p:spPr>
          <a:xfrm>
            <a:off x="639000" y="8461150"/>
            <a:ext cx="11997600" cy="1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81" name="Google Shape;81;p13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4"/>
          <p:cNvGrpSpPr/>
          <p:nvPr/>
        </p:nvGrpSpPr>
        <p:grpSpPr>
          <a:xfrm>
            <a:off x="12196756" y="10"/>
            <a:ext cx="6091250" cy="4061141"/>
            <a:chOff x="6098378" y="5"/>
            <a:chExt cx="3045625" cy="2030570"/>
          </a:xfrm>
        </p:grpSpPr>
        <p:sp>
          <p:nvSpPr>
            <p:cNvPr id="84" name="Google Shape;84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9" name="Google Shape;89;p14"/>
          <p:cNvSpPr txBox="1"/>
          <p:nvPr>
            <p:ph type="title" hasCustomPrompt="1"/>
          </p:nvPr>
        </p:nvSpPr>
        <p:spPr>
          <a:xfrm>
            <a:off x="623400" y="2512100"/>
            <a:ext cx="17041200" cy="4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4"/>
          <p:cNvSpPr txBox="1"/>
          <p:nvPr>
            <p:ph type="body" idx="1"/>
          </p:nvPr>
        </p:nvSpPr>
        <p:spPr>
          <a:xfrm>
            <a:off x="623400" y="6738450"/>
            <a:ext cx="17041200" cy="25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  <a:defRPr>
                <a:solidFill>
                  <a:schemeClr val="lt1"/>
                </a:solidFill>
              </a:defRPr>
            </a:lvl1pPr>
            <a:lvl2pPr marL="914400" lvl="1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1371600" lvl="2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828800" lvl="3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2286000" lvl="4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2743200" lvl="5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3200400" lvl="6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3657600" lvl="7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4114800" lvl="8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7_1_1_1_1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10800000" flipH="1">
            <a:off x="0" y="0"/>
            <a:ext cx="7912800" cy="250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" name="Google Shape;23;p4"/>
          <p:cNvSpPr/>
          <p:nvPr/>
        </p:nvSpPr>
        <p:spPr>
          <a:xfrm rot="-5400000">
            <a:off x="14844000" y="6846000"/>
            <a:ext cx="4380600" cy="2507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1080000" y="982800"/>
            <a:ext cx="16200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ide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5"/>
          <p:cNvGrpSpPr/>
          <p:nvPr/>
        </p:nvGrpSpPr>
        <p:grpSpPr>
          <a:xfrm>
            <a:off x="15274184" y="-1"/>
            <a:ext cx="2404206" cy="10287004"/>
            <a:chOff x="3475252" y="0"/>
            <a:chExt cx="1202103" cy="5143502"/>
          </a:xfrm>
        </p:grpSpPr>
        <p:sp>
          <p:nvSpPr>
            <p:cNvPr id="27" name="Google Shape;27;p5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 panose="020F0502020204030204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 panose="020F0502020204030204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 panose="020F0502020204030204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0" name="Google Shape;30;p5"/>
          <p:cNvSpPr txBox="1"/>
          <p:nvPr>
            <p:ph type="title"/>
          </p:nvPr>
        </p:nvSpPr>
        <p:spPr>
          <a:xfrm>
            <a:off x="1253400" y="1672000"/>
            <a:ext cx="1055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ldNum" idx="12"/>
          </p:nvPr>
        </p:nvSpPr>
        <p:spPr>
          <a:xfrm>
            <a:off x="16808768" y="9347302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23400" y="820000"/>
            <a:ext cx="170412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12196756" y="10"/>
            <a:ext cx="6091250" cy="4061141"/>
            <a:chOff x="6098378" y="5"/>
            <a:chExt cx="3045625" cy="2030570"/>
          </a:xfrm>
        </p:grpSpPr>
        <p:sp>
          <p:nvSpPr>
            <p:cNvPr id="37" name="Google Shape;37;p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" name="Google Shape;38;p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" name="Google Shape;39;p7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" name="Google Shape;40;p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" name="Google Shape;41;p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2" name="Google Shape;42;p7"/>
          <p:cNvSpPr txBox="1"/>
          <p:nvPr>
            <p:ph type="title"/>
          </p:nvPr>
        </p:nvSpPr>
        <p:spPr>
          <a:xfrm>
            <a:off x="1196200" y="4304695"/>
            <a:ext cx="164442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8"/>
          <p:cNvGrpSpPr/>
          <p:nvPr/>
        </p:nvGrpSpPr>
        <p:grpSpPr>
          <a:xfrm>
            <a:off x="0" y="7807338"/>
            <a:ext cx="18288000" cy="2479850"/>
            <a:chOff x="0" y="3903669"/>
            <a:chExt cx="9144000" cy="1239925"/>
          </a:xfrm>
        </p:grpSpPr>
        <p:sp>
          <p:nvSpPr>
            <p:cNvPr id="46" name="Google Shape;46;p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" name="Google Shape;47;p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" name="Google Shape;49;p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1" name="Google Shape;51;p8"/>
          <p:cNvSpPr txBox="1"/>
          <p:nvPr>
            <p:ph type="title"/>
          </p:nvPr>
        </p:nvSpPr>
        <p:spPr>
          <a:xfrm>
            <a:off x="623400" y="820000"/>
            <a:ext cx="170412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body" idx="1"/>
          </p:nvPr>
        </p:nvSpPr>
        <p:spPr>
          <a:xfrm>
            <a:off x="623400" y="2459750"/>
            <a:ext cx="17041200" cy="6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3400" y="820000"/>
            <a:ext cx="170412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body" idx="1"/>
          </p:nvPr>
        </p:nvSpPr>
        <p:spPr>
          <a:xfrm>
            <a:off x="623400" y="2459950"/>
            <a:ext cx="7999800" cy="6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2"/>
          </p:nvPr>
        </p:nvSpPr>
        <p:spPr>
          <a:xfrm>
            <a:off x="9664800" y="2459950"/>
            <a:ext cx="7999800" cy="6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8" name="Google Shape;58;p9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0"/>
          <p:cNvSpPr txBox="1"/>
          <p:nvPr>
            <p:ph type="body" idx="1"/>
          </p:nvPr>
        </p:nvSpPr>
        <p:spPr>
          <a:xfrm>
            <a:off x="623400" y="2931608"/>
            <a:ext cx="5616000" cy="6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2" name="Google Shape;62;p10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20000"/>
            <a:ext cx="170412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623400" y="2459750"/>
            <a:ext cx="17041200" cy="6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" panose="02000000000000000000"/>
              <a:buChar char="●"/>
              <a:defRPr sz="36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○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■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●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○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■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●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○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■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11.xml"/><Relationship Id="rId2" Type="http://schemas.openxmlformats.org/officeDocument/2006/relationships/image" Target="../media/image1.png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1.pn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tags" Target="../tags/tag4.xml"/><Relationship Id="rId7" Type="http://schemas.openxmlformats.org/officeDocument/2006/relationships/image" Target="../media/image9.png"/><Relationship Id="rId6" Type="http://schemas.openxmlformats.org/officeDocument/2006/relationships/tags" Target="../tags/tag3.xml"/><Relationship Id="rId5" Type="http://schemas.openxmlformats.org/officeDocument/2006/relationships/image" Target="../media/image8.jpeg"/><Relationship Id="rId4" Type="http://schemas.openxmlformats.org/officeDocument/2006/relationships/tags" Target="../tags/tag2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rot="7599151">
            <a:off x="11109324" y="401821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97" name="Google Shape;97;p15"/>
          <p:cNvSpPr/>
          <p:nvPr/>
        </p:nvSpPr>
        <p:spPr>
          <a:xfrm rot="-2699999">
            <a:off x="-7863916" y="-453724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98" name="Google Shape;98;p15"/>
          <p:cNvSpPr txBox="1"/>
          <p:nvPr/>
        </p:nvSpPr>
        <p:spPr>
          <a:xfrm>
            <a:off x="1484827" y="2008569"/>
            <a:ext cx="11646000" cy="150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99"/>
              <a:buFont typeface="Arial" panose="020B0604020202020204"/>
              <a:buNone/>
            </a:pPr>
            <a:r>
              <a:rPr lang="en-US" sz="9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Healthcare </a:t>
            </a:r>
            <a:r>
              <a:rPr lang="en-IN" altLang="en-US" sz="9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Analysis </a:t>
            </a:r>
            <a:endParaRPr sz="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287145" y="5264150"/>
            <a:ext cx="12321540" cy="1519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 panose="020B0604020202020204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By: </a:t>
            </a:r>
            <a:r>
              <a:rPr lang="en-US" sz="3800">
                <a:solidFill>
                  <a:schemeClr val="dk1"/>
                </a:solidFill>
              </a:rPr>
              <a:t>Abhishek,</a:t>
            </a:r>
            <a:r>
              <a:rPr lang="en-US" sz="3800">
                <a:solidFill>
                  <a:schemeClr val="dk1"/>
                </a:solidFill>
                <a:sym typeface="+mn-ea"/>
              </a:rPr>
              <a:t>Khushvir</a:t>
            </a:r>
            <a:endParaRPr sz="3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 panose="020B0604020202020204"/>
              <a:buNone/>
            </a:pPr>
            <a:r>
              <a:rPr lang="en-US" sz="3800">
                <a:solidFill>
                  <a:schemeClr val="dk1"/>
                </a:solidFill>
              </a:rPr>
              <a:t>Tania,</a:t>
            </a:r>
            <a:r>
              <a:rPr lang="en-IN" altLang="en-US" sz="3800">
                <a:solidFill>
                  <a:schemeClr val="dk1"/>
                </a:solidFill>
              </a:rPr>
              <a:t>Gurpreet,Manpreet</a:t>
            </a:r>
            <a:endParaRPr sz="3800">
              <a:solidFill>
                <a:schemeClr val="dk1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3608654" y="9245562"/>
            <a:ext cx="306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Stream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8288042" y="9245562"/>
            <a:ext cx="306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Roll No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1615942" y="9116762"/>
            <a:ext cx="306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College Name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t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185" y="4074795"/>
            <a:ext cx="7023100" cy="42284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"/>
          <p:cNvSpPr txBox="1"/>
          <p:nvPr/>
        </p:nvSpPr>
        <p:spPr>
          <a:xfrm>
            <a:off x="3143603" y="494762"/>
            <a:ext cx="108300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 panose="020B0604020202020204"/>
              <a:buNone/>
            </a:pPr>
            <a:r>
              <a:rPr lang="en-US" sz="9000" b="1" i="0" u="none" strike="noStrike" cap="none">
                <a:solidFill>
                  <a:srgbClr val="1B29B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SCREENSHOTS</a:t>
            </a:r>
            <a:endParaRPr sz="1400" b="0" i="0" u="none" strike="noStrike" cap="none">
              <a:solidFill>
                <a:srgbClr val="1B29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0" name="Google Shape;630;p33"/>
          <p:cNvSpPr/>
          <p:nvPr/>
        </p:nvSpPr>
        <p:spPr>
          <a:xfrm rot="-2699999">
            <a:off x="-5544457" y="-298863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631" name="Google Shape;631;p33"/>
          <p:cNvSpPr/>
          <p:nvPr/>
        </p:nvSpPr>
        <p:spPr>
          <a:xfrm rot="7807243">
            <a:off x="11109324" y="3463818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632" name="Google Shape;632;p33"/>
          <p:cNvGrpSpPr/>
          <p:nvPr/>
        </p:nvGrpSpPr>
        <p:grpSpPr>
          <a:xfrm>
            <a:off x="13775409" y="946006"/>
            <a:ext cx="2728468" cy="2504648"/>
            <a:chOff x="0" y="-47625"/>
            <a:chExt cx="812800" cy="746125"/>
          </a:xfrm>
        </p:grpSpPr>
        <p:sp>
          <p:nvSpPr>
            <p:cNvPr id="633" name="Google Shape;633;p3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34" name="Google Shape;634;p33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35" name="Google Shape;635;p33"/>
          <p:cNvGrpSpPr/>
          <p:nvPr/>
        </p:nvGrpSpPr>
        <p:grpSpPr>
          <a:xfrm>
            <a:off x="1846611" y="1879955"/>
            <a:ext cx="1509689" cy="1385847"/>
            <a:chOff x="0" y="-47625"/>
            <a:chExt cx="812800" cy="746125"/>
          </a:xfrm>
        </p:grpSpPr>
        <p:sp>
          <p:nvSpPr>
            <p:cNvPr id="636" name="Google Shape;636;p3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37" name="Google Shape;637;p33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2" name="Picture 1" descr="newplot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80" y="2732405"/>
            <a:ext cx="14657070" cy="6459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0" name="Google Shape;630;p33"/>
          <p:cNvSpPr/>
          <p:nvPr>
            <p:custDataLst>
              <p:tags r:id="rId1"/>
            </p:custDataLst>
          </p:nvPr>
        </p:nvSpPr>
        <p:spPr>
          <a:xfrm rot="-2699999">
            <a:off x="-5544457" y="-298863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631" name="Google Shape;631;p33"/>
          <p:cNvSpPr/>
          <p:nvPr>
            <p:custDataLst>
              <p:tags r:id="rId3"/>
            </p:custDataLst>
          </p:nvPr>
        </p:nvSpPr>
        <p:spPr>
          <a:xfrm rot="7807243">
            <a:off x="11109324" y="3463818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19999"/>
            </a:blip>
            <a:stretch>
              <a:fillRect/>
            </a:stretch>
          </a:blipFill>
          <a:ln>
            <a:noFill/>
          </a:ln>
        </p:spPr>
      </p:sp>
      <p:pic>
        <p:nvPicPr>
          <p:cNvPr id="2" name="Picture 1" descr="newplot (3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475" y="929640"/>
            <a:ext cx="13595985" cy="93573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0" name="Google Shape;630;p33"/>
          <p:cNvSpPr/>
          <p:nvPr>
            <p:custDataLst>
              <p:tags r:id="rId1"/>
            </p:custDataLst>
          </p:nvPr>
        </p:nvSpPr>
        <p:spPr>
          <a:xfrm rot="-2699999">
            <a:off x="-5544457" y="-298863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631" name="Google Shape;631;p33"/>
          <p:cNvSpPr/>
          <p:nvPr>
            <p:custDataLst>
              <p:tags r:id="rId3"/>
            </p:custDataLst>
          </p:nvPr>
        </p:nvSpPr>
        <p:spPr>
          <a:xfrm rot="7807243">
            <a:off x="11109324" y="3463818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19999"/>
            </a:blip>
            <a:stretch>
              <a:fillRect/>
            </a:stretch>
          </a:blipFill>
          <a:ln>
            <a:noFill/>
          </a:ln>
        </p:spPr>
      </p:sp>
      <p:pic>
        <p:nvPicPr>
          <p:cNvPr id="3" name="Picture 2" descr="newplot (4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99235" y="980440"/>
            <a:ext cx="14533880" cy="87877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"/>
          <p:cNvSpPr/>
          <p:nvPr/>
        </p:nvSpPr>
        <p:spPr>
          <a:xfrm rot="-2699999">
            <a:off x="-5544457" y="-298863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440" name="Google Shape;440;p28"/>
          <p:cNvSpPr txBox="1"/>
          <p:nvPr/>
        </p:nvSpPr>
        <p:spPr>
          <a:xfrm>
            <a:off x="6562095" y="1160780"/>
            <a:ext cx="105156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 panose="020B0604020202020204"/>
              <a:buNone/>
            </a:pPr>
            <a:r>
              <a:rPr lang="en-US" sz="10000" b="1" i="0" u="none" strike="noStrike" cap="none">
                <a:solidFill>
                  <a:srgbClr val="1B29B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CONCLUSION</a:t>
            </a:r>
            <a:endParaRPr sz="10000" b="0" i="0" u="none" strike="noStrike" cap="none">
              <a:solidFill>
                <a:srgbClr val="1B29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1" name="Google Shape;441;p28"/>
          <p:cNvSpPr/>
          <p:nvPr/>
        </p:nvSpPr>
        <p:spPr>
          <a:xfrm rot="7807243">
            <a:off x="11558860" y="5109908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pic>
        <p:nvPicPr>
          <p:cNvPr id="443" name="Google Shape;443;p28" title="Checklist | Public domain vectors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80615" y="1500505"/>
            <a:ext cx="3869055" cy="423037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8"/>
          <p:cNvSpPr txBox="1"/>
          <p:nvPr/>
        </p:nvSpPr>
        <p:spPr>
          <a:xfrm>
            <a:off x="2885440" y="6861810"/>
            <a:ext cx="13258800" cy="1445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/>
              <a:t>Acknowledgments:</a:t>
            </a:r>
            <a:r>
              <a:rPr lang="en-US" sz="3600" i="1"/>
              <a:t> Acknowledge the contributions of team members who supported the project.</a:t>
            </a:r>
            <a:endParaRPr sz="3600" i="1">
              <a:solidFill>
                <a:schemeClr val="dk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37095" y="3455035"/>
            <a:ext cx="9840595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marR="0" lvl="0" indent="-5143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AutoNum type="arabicPeriod"/>
            </a:pPr>
            <a:r>
              <a:rPr lang="en-US" sz="3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Impact on Patient Care</a:t>
            </a:r>
            <a:endParaRPr lang="en-US" sz="32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514350" marR="0" lvl="0" indent="-5143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AutoNum type="arabicPeriod"/>
            </a:pPr>
            <a:r>
              <a:rPr lang="en-US" sz="3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Technological Advancements</a:t>
            </a:r>
            <a:endParaRPr lang="en-US" sz="32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514350" marR="0" lvl="0" indent="-5143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AutoNum type="arabicPeriod"/>
            </a:pPr>
            <a:r>
              <a:rPr lang="en-IN" altLang="en-US" sz="3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Improved disease prediction and Diagnosis</a:t>
            </a:r>
            <a:endParaRPr lang="en-US" sz="32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514350" indent="-514350" algn="l">
              <a:buAutoNum type="arabicPeriod"/>
            </a:pPr>
            <a:endParaRPr lang="en-US"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/>
          <p:nvPr>
            <p:ph type="sldNum" idx="12"/>
          </p:nvPr>
        </p:nvSpPr>
        <p:spPr>
          <a:xfrm>
            <a:off x="13106400" y="12712700"/>
            <a:ext cx="42672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0" name="Google Shape;450;p29"/>
          <p:cNvSpPr txBox="1"/>
          <p:nvPr>
            <p:ph type="ctrTitle" idx="4294967295"/>
          </p:nvPr>
        </p:nvSpPr>
        <p:spPr>
          <a:xfrm>
            <a:off x="4800300" y="2596200"/>
            <a:ext cx="8687400" cy="1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Roboto" panose="02000000000000000000"/>
              <a:buNone/>
            </a:pPr>
            <a:r>
              <a:rPr lang="en-US" sz="144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THANKS!</a:t>
            </a:r>
            <a:endParaRPr sz="14400" b="0" i="0" u="none" strike="noStrike" cap="none">
              <a:solidFill>
                <a:schemeClr val="dk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51" name="Google Shape;451;p29"/>
          <p:cNvSpPr txBox="1"/>
          <p:nvPr>
            <p:ph type="subTitle" idx="4294967295"/>
          </p:nvPr>
        </p:nvSpPr>
        <p:spPr>
          <a:xfrm>
            <a:off x="5867400" y="4596021"/>
            <a:ext cx="8687400" cy="1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 fontScale="700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1000"/>
              <a:buFont typeface="Roboto" panose="02000000000000000000"/>
              <a:buNone/>
            </a:pPr>
            <a:r>
              <a:rPr lang="en-US" sz="72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Any questions?</a:t>
            </a:r>
            <a:endParaRPr sz="7200" b="0" i="0" u="none" strike="noStrike" cap="none">
              <a:solidFill>
                <a:schemeClr val="accen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Clr>
                <a:schemeClr val="dk2"/>
              </a:buClr>
              <a:buSzPct val="143000"/>
              <a:buFont typeface="Roboto" panose="02000000000000000000"/>
              <a:buNone/>
            </a:pPr>
            <a:endParaRPr sz="3600" b="0" i="0" u="none" strike="noStrike" cap="none">
              <a:solidFill>
                <a:schemeClr val="dk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52" name="Google Shape;452;p29"/>
          <p:cNvSpPr/>
          <p:nvPr/>
        </p:nvSpPr>
        <p:spPr>
          <a:xfrm rot="-2700000">
            <a:off x="-5623274" y="-3534624"/>
            <a:ext cx="14365335" cy="937338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20000"/>
            </a:blip>
            <a:stretch>
              <a:fillRect/>
            </a:stretch>
          </a:blipFill>
          <a:ln>
            <a:noFill/>
          </a:ln>
        </p:spPr>
      </p:sp>
      <p:sp>
        <p:nvSpPr>
          <p:cNvPr id="453" name="Google Shape;453;p29"/>
          <p:cNvSpPr/>
          <p:nvPr/>
        </p:nvSpPr>
        <p:spPr>
          <a:xfrm rot="7808129">
            <a:off x="9428484" y="3523782"/>
            <a:ext cx="14366322" cy="9374025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20000"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 rot="7807243">
            <a:off x="10832503" y="289855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08" name="Google Shape;108;p16"/>
          <p:cNvSpPr/>
          <p:nvPr/>
        </p:nvSpPr>
        <p:spPr>
          <a:xfrm rot="-3278844">
            <a:off x="-7178676" y="-49888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09" name="Google Shape;109;p16"/>
          <p:cNvSpPr txBox="1"/>
          <p:nvPr/>
        </p:nvSpPr>
        <p:spPr>
          <a:xfrm>
            <a:off x="2403000" y="527350"/>
            <a:ext cx="85389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 panose="020B0604020202020204"/>
              <a:buNone/>
            </a:pPr>
            <a:r>
              <a:rPr lang="en-US" sz="7000" b="1" i="0" u="none" strike="noStrike" cap="none">
                <a:solidFill>
                  <a:srgbClr val="407FDE"/>
                </a:solidFill>
                <a:latin typeface="Montserrat"/>
                <a:ea typeface="Montserrat"/>
                <a:cs typeface="Montserrat"/>
                <a:sym typeface="Montserrat"/>
              </a:rPr>
              <a:t>Company </a:t>
            </a:r>
            <a:endParaRPr sz="7000" b="1" i="0" u="none" strike="noStrike" cap="none">
              <a:solidFill>
                <a:srgbClr val="407FD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 panose="020B0604020202020204"/>
              <a:buNone/>
            </a:pPr>
            <a:r>
              <a:rPr lang="en-US" sz="7000" b="1" i="0" u="none" strike="noStrike" cap="none">
                <a:solidFill>
                  <a:srgbClr val="407FDE"/>
                </a:solidFill>
                <a:latin typeface="Montserrat"/>
                <a:ea typeface="Montserrat"/>
                <a:cs typeface="Montserrat"/>
                <a:sym typeface="Montserrat"/>
              </a:rPr>
              <a:t>Profile</a:t>
            </a:r>
            <a:r>
              <a:rPr lang="en-US" sz="7000" b="1" i="0" u="none" strike="noStrike" cap="none">
                <a:solidFill>
                  <a:srgbClr val="69F3C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186825" y="3564650"/>
            <a:ext cx="6625500" cy="80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937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 panose="020B0604020202020204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Certification: ISO 9001:2015 Certified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Specializations:</a:t>
            </a:r>
            <a:endParaRPr sz="26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Web Development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Mobile Application Development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Custom Software Development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UI/UX Design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Hosting Services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Digital Marketing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endParaRPr sz="2600" b="0" i="0" u="none" strike="noStrike" cap="none">
              <a:solidFill>
                <a:srgbClr val="FFFFFF"/>
              </a:solidFill>
              <a:highlight>
                <a:srgbClr val="142CA8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2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9116675" y="3564650"/>
            <a:ext cx="8797200" cy="6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Services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Advanced IT solutions supporting the entire business 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Consulting to system development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Deployment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Quality Assurance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- 24x7 Support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Headquarters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Jalandhar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Branch Office: 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Hoshiarpur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2325" y="1008917"/>
            <a:ext cx="8538900" cy="1888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 rot="-3278844">
            <a:off x="-7178676" y="-49888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8" name="Google Shape;158;p18"/>
          <p:cNvSpPr txBox="1"/>
          <p:nvPr/>
        </p:nvSpPr>
        <p:spPr>
          <a:xfrm>
            <a:off x="882491" y="526065"/>
            <a:ext cx="100650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 panose="020B0604020202020204"/>
              <a:buNone/>
            </a:pPr>
            <a:r>
              <a:rPr lang="en-US" sz="9000" b="1" i="0" u="none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Table of Content</a:t>
            </a:r>
            <a:endParaRPr sz="1400" b="0" i="0" u="none" strike="noStrike" cap="none">
              <a:solidFill>
                <a:srgbClr val="0000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1496941" y="2926426"/>
            <a:ext cx="5141400" cy="560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Explanation </a:t>
            </a:r>
            <a:endParaRPr lang="en-US" sz="27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US" sz="2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Technology Used </a:t>
            </a:r>
            <a:endParaRPr lang="en-US" sz="27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IN" altLang="en-US" sz="2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preprocessing</a:t>
            </a:r>
            <a:endParaRPr sz="27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US" sz="2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Objectives</a:t>
            </a:r>
            <a:r>
              <a:rPr 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US" sz="27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IN" alt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Preventions</a:t>
            </a:r>
            <a:endParaRPr sz="27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IN" alt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Future scope</a:t>
            </a:r>
            <a:endParaRPr lang="en-IN" altLang="en-US" sz="27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IN" alt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Screenshots</a:t>
            </a:r>
            <a:endParaRPr sz="27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lang="en-US" sz="27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Thankyou </a:t>
            </a:r>
            <a:endParaRPr sz="4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8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pic>
        <p:nvPicPr>
          <p:cNvPr id="210" name="Google Shape;210;p19" title="Digital healthcare vector - Healthcare - FREE-VECTORS.NET"/>
          <p:cNvPicPr preferRelativeResize="0"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851355" y="1108561"/>
            <a:ext cx="4720324" cy="3540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/>
          <p:nvPr/>
        </p:nvSpPr>
        <p:spPr>
          <a:xfrm rot="-2699999">
            <a:off x="-6254673" y="-381402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216" name="Google Shape;216;p20"/>
          <p:cNvSpPr txBox="1"/>
          <p:nvPr/>
        </p:nvSpPr>
        <p:spPr>
          <a:xfrm>
            <a:off x="8748335" y="3716598"/>
            <a:ext cx="7444200" cy="2493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000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●"/>
            </a:pPr>
            <a:r>
              <a:rPr 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Here we </a:t>
            </a:r>
            <a:r>
              <a:rPr lang="en-IN" alt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will </a:t>
            </a:r>
            <a:r>
              <a:rPr 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discuss</a:t>
            </a:r>
            <a:r>
              <a:rPr lang="en-IN" alt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about health diseases</a:t>
            </a:r>
            <a:r>
              <a:rPr lang="en-IN" alt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other causes of deaths</a:t>
            </a:r>
            <a:r>
              <a:rPr 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we will figure out how to focus on prevention.</a:t>
            </a:r>
            <a:endParaRPr sz="35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1" name="Google Shape;231;p20"/>
          <p:cNvGrpSpPr/>
          <p:nvPr/>
        </p:nvGrpSpPr>
        <p:grpSpPr>
          <a:xfrm rot="5400000">
            <a:off x="4671790" y="3655300"/>
            <a:ext cx="265996" cy="6732946"/>
            <a:chOff x="0" y="-47625"/>
            <a:chExt cx="70057" cy="1773286"/>
          </a:xfrm>
        </p:grpSpPr>
        <p:sp>
          <p:nvSpPr>
            <p:cNvPr id="232" name="Google Shape;232;p20"/>
            <p:cNvSpPr/>
            <p:nvPr/>
          </p:nvSpPr>
          <p:spPr>
            <a:xfrm>
              <a:off x="0" y="0"/>
              <a:ext cx="70057" cy="1725661"/>
            </a:xfrm>
            <a:custGeom>
              <a:avLst/>
              <a:gdLst/>
              <a:ahLst/>
              <a:cxnLst/>
              <a:rect l="l" t="t" r="r" b="b"/>
              <a:pathLst>
                <a:path w="70057" h="1725661" extrusionOk="0">
                  <a:moveTo>
                    <a:pt x="0" y="0"/>
                  </a:moveTo>
                  <a:lnTo>
                    <a:pt x="70057" y="0"/>
                  </a:lnTo>
                  <a:lnTo>
                    <a:pt x="70057" y="1725661"/>
                  </a:lnTo>
                  <a:lnTo>
                    <a:pt x="0" y="1725661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</p:sp>
        <p:sp>
          <p:nvSpPr>
            <p:cNvPr id="233" name="Google Shape;233;p20"/>
            <p:cNvSpPr txBox="1"/>
            <p:nvPr/>
          </p:nvSpPr>
          <p:spPr>
            <a:xfrm>
              <a:off x="0" y="-47625"/>
              <a:ext cx="70057" cy="177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234" name="Google Shape;234;p20" title="Health Education | Free SV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770042" y="2735201"/>
            <a:ext cx="4069437" cy="40694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349750" y="598170"/>
            <a:ext cx="10206355" cy="1229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7200" b="1">
                <a:solidFill>
                  <a:srgbClr val="1B29B2"/>
                </a:solidFill>
                <a:latin typeface="Montserrat"/>
                <a:ea typeface="Montserrat"/>
                <a:cs typeface="Montserrat"/>
                <a:sym typeface="Montserrat"/>
              </a:rPr>
              <a:t>Project Explanation</a:t>
            </a:r>
            <a:endParaRPr lang="en-US"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6"/>
          <p:cNvGrpSpPr/>
          <p:nvPr/>
        </p:nvGrpSpPr>
        <p:grpSpPr>
          <a:xfrm>
            <a:off x="10274794" y="2408652"/>
            <a:ext cx="1544574" cy="1544574"/>
            <a:chOff x="0" y="0"/>
            <a:chExt cx="812800" cy="812800"/>
          </a:xfrm>
        </p:grpSpPr>
        <p:sp>
          <p:nvSpPr>
            <p:cNvPr id="383" name="Google Shape;383;p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4" name="Google Shape;384;p2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85" name="Google Shape;385;p26"/>
          <p:cNvSpPr txBox="1"/>
          <p:nvPr/>
        </p:nvSpPr>
        <p:spPr>
          <a:xfrm>
            <a:off x="4312920" y="398780"/>
            <a:ext cx="11500485" cy="147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 panose="020B0604020202020204"/>
              <a:buNone/>
            </a:pPr>
            <a:r>
              <a:rPr lang="en-US" sz="8000" b="1" i="0" u="none" strike="noStrike" cap="none">
                <a:solidFill>
                  <a:srgbClr val="1B29B2"/>
                </a:solidFill>
                <a:latin typeface="Montserrat"/>
                <a:ea typeface="Montserrat"/>
                <a:cs typeface="Montserrat"/>
                <a:sym typeface="Montserrat"/>
              </a:rPr>
              <a:t>Technolo</a:t>
            </a:r>
            <a:r>
              <a:rPr lang="en-IN" altLang="en-US" sz="8000" b="1" i="0" u="none" strike="noStrike" cap="none">
                <a:solidFill>
                  <a:srgbClr val="1B29B2"/>
                </a:solidFill>
                <a:latin typeface="Montserrat"/>
                <a:ea typeface="Montserrat"/>
                <a:cs typeface="Montserrat"/>
                <a:sym typeface="Montserrat"/>
              </a:rPr>
              <a:t>gy used</a:t>
            </a:r>
            <a:endParaRPr lang="en-IN" altLang="en-US" sz="8000" b="1" i="0" u="none" strike="noStrike" cap="none">
              <a:solidFill>
                <a:srgbClr val="1B29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26"/>
          <p:cNvSpPr/>
          <p:nvPr/>
        </p:nvSpPr>
        <p:spPr>
          <a:xfrm rot="-8100000">
            <a:off x="-6811884" y="756140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387" name="Google Shape;387;p26"/>
          <p:cNvSpPr/>
          <p:nvPr/>
        </p:nvSpPr>
        <p:spPr>
          <a:xfrm rot="7600168">
            <a:off x="6563853" y="5748660"/>
            <a:ext cx="14364618" cy="9372913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Text Box 1"/>
          <p:cNvSpPr txBox="1"/>
          <p:nvPr/>
        </p:nvSpPr>
        <p:spPr>
          <a:xfrm>
            <a:off x="2178685" y="2207895"/>
            <a:ext cx="38258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Arial Rounded MT Bold" panose="020F0704030504030204" charset="0"/>
                <a:cs typeface="Arial Rounded MT Bold" panose="020F0704030504030204" charset="0"/>
              </a:rPr>
              <a:t>For frontend</a:t>
            </a:r>
            <a:endParaRPr lang="en-IN" altLang="en-US" sz="44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932160" y="2207895"/>
            <a:ext cx="5434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Arial Rounded MT Bold" panose="020F0704030504030204" charset="0"/>
                <a:cs typeface="Arial Rounded MT Bold" panose="020F0704030504030204" charset="0"/>
              </a:rPr>
              <a:t>For backend</a:t>
            </a:r>
            <a:endParaRPr lang="en-IN" altLang="en-US" sz="44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4" name="Picture 3" descr="py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335" y="3429000"/>
            <a:ext cx="1543050" cy="1714500"/>
          </a:xfrm>
          <a:prstGeom prst="rect">
            <a:avLst/>
          </a:prstGeom>
        </p:spPr>
      </p:pic>
      <p:pic>
        <p:nvPicPr>
          <p:cNvPr id="5" name="Picture 4" descr="st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090" y="6102350"/>
            <a:ext cx="3834765" cy="1596390"/>
          </a:xfrm>
          <a:prstGeom prst="rect">
            <a:avLst/>
          </a:prstGeom>
        </p:spPr>
      </p:pic>
      <p:pic>
        <p:nvPicPr>
          <p:cNvPr id="6" name="Picture 5"/>
          <p:cNvPicPr/>
          <p:nvPr>
            <p:custDataLst>
              <p:tags r:id="rId4"/>
            </p:custDataLst>
          </p:nvPr>
        </p:nvPicPr>
        <p:blipFill>
          <a:blip r:embed="rId5"/>
        </p:blipFill>
        <p:spPr>
          <a:xfrm>
            <a:off x="2045335" y="5143500"/>
            <a:ext cx="4580890" cy="1339215"/>
          </a:xfrm>
          <a:prstGeom prst="rect">
            <a:avLst/>
          </a:prstGeom>
        </p:spPr>
      </p:pic>
      <p:pic>
        <p:nvPicPr>
          <p:cNvPr id="8" name="Picture 7"/>
          <p:cNvPicPr/>
          <p:nvPr>
            <p:custDataLst>
              <p:tags r:id="rId6"/>
            </p:custDataLst>
          </p:nvPr>
        </p:nvPicPr>
        <p:blipFill>
          <a:blip r:embed="rId7"/>
        </p:blipFill>
        <p:spPr>
          <a:xfrm>
            <a:off x="3588385" y="3194050"/>
            <a:ext cx="2744470" cy="2185035"/>
          </a:xfrm>
          <a:prstGeom prst="rect">
            <a:avLst/>
          </a:prstGeom>
        </p:spPr>
      </p:pic>
      <p:pic>
        <p:nvPicPr>
          <p:cNvPr id="10" name="Picture 9"/>
          <p:cNvPicPr/>
          <p:nvPr>
            <p:custDataLst>
              <p:tags r:id="rId8"/>
            </p:custDataLst>
          </p:nvPr>
        </p:nvPicPr>
        <p:blipFill>
          <a:blip r:embed="rId9"/>
        </p:blipFill>
        <p:spPr>
          <a:xfrm>
            <a:off x="9109075" y="3747135"/>
            <a:ext cx="6532245" cy="2355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2"/>
          <p:cNvSpPr txBox="1"/>
          <p:nvPr>
            <p:ph type="title"/>
          </p:nvPr>
        </p:nvSpPr>
        <p:spPr>
          <a:xfrm>
            <a:off x="5818505" y="811530"/>
            <a:ext cx="7045325" cy="114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IN" altLang="en-US"/>
              <a:t> Data Preprocessing</a:t>
            </a:r>
            <a:endParaRPr lang="en-IN" altLang="en-US"/>
          </a:p>
        </p:txBody>
      </p:sp>
      <p:sp>
        <p:nvSpPr>
          <p:cNvPr id="3" name="Oval 2"/>
          <p:cNvSpPr/>
          <p:nvPr/>
        </p:nvSpPr>
        <p:spPr>
          <a:xfrm>
            <a:off x="6452235" y="3140710"/>
            <a:ext cx="2691130" cy="215582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677660" y="3696335"/>
            <a:ext cx="2300605" cy="1198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>
                <a:solidFill>
                  <a:schemeClr val="bg1"/>
                </a:solidFill>
              </a:rPr>
              <a:t>Data integration</a:t>
            </a:r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>
            <p:custDataLst>
              <p:tags r:id="rId1"/>
            </p:custDataLst>
          </p:nvPr>
        </p:nvSpPr>
        <p:spPr>
          <a:xfrm>
            <a:off x="9824720" y="4222750"/>
            <a:ext cx="3270885" cy="288671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998075" y="5106670"/>
            <a:ext cx="25749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chemeClr val="bg1"/>
                </a:solidFill>
              </a:rPr>
              <a:t>Data </a:t>
            </a:r>
            <a:r>
              <a:rPr lang="en-IN" altLang="en-US" sz="2400">
                <a:solidFill>
                  <a:schemeClr val="bg1"/>
                </a:solidFill>
                <a:sym typeface="+mn-ea"/>
              </a:rPr>
              <a:t>understanding</a:t>
            </a:r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>
            <p:custDataLst>
              <p:tags r:id="rId2"/>
            </p:custDataLst>
          </p:nvPr>
        </p:nvSpPr>
        <p:spPr>
          <a:xfrm>
            <a:off x="12863830" y="6059805"/>
            <a:ext cx="2691130" cy="215582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>
            <p:custDataLst>
              <p:tags r:id="rId3"/>
            </p:custDataLst>
          </p:nvPr>
        </p:nvSpPr>
        <p:spPr>
          <a:xfrm>
            <a:off x="8367395" y="7701915"/>
            <a:ext cx="2691130" cy="215582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400">
                <a:solidFill>
                  <a:schemeClr val="bg1"/>
                </a:solidFill>
                <a:sym typeface="+mn-ea"/>
              </a:rPr>
              <a:t>Data visualization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13411200" y="6569710"/>
            <a:ext cx="16916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chemeClr val="bg1"/>
                </a:solidFill>
              </a:rPr>
              <a:t>Data analyze</a:t>
            </a:r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4200" y="2592070"/>
            <a:ext cx="2697480" cy="24384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703320" y="3003550"/>
            <a:ext cx="17678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solidFill>
                  <a:schemeClr val="bg1"/>
                </a:solidFill>
              </a:rPr>
              <a:t>Data collection</a:t>
            </a:r>
            <a:endParaRPr lang="en-IN" altLang="en-US" sz="280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85815" y="3696335"/>
            <a:ext cx="502920" cy="243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>
            <p:custDataLst>
              <p:tags r:id="rId4"/>
            </p:custDataLst>
          </p:nvPr>
        </p:nvCxnSpPr>
        <p:spPr>
          <a:xfrm>
            <a:off x="9098280" y="4641850"/>
            <a:ext cx="762000" cy="365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>
            <p:custDataLst>
              <p:tags r:id="rId5"/>
            </p:custDataLst>
          </p:nvPr>
        </p:nvCxnSpPr>
        <p:spPr>
          <a:xfrm>
            <a:off x="12821285" y="6379210"/>
            <a:ext cx="27432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866120" y="7766050"/>
            <a:ext cx="2179320" cy="845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/>
          <p:nvPr/>
        </p:nvSpPr>
        <p:spPr>
          <a:xfrm rot="-8100000">
            <a:off x="-5222807" y="-1257698"/>
            <a:ext cx="14365335" cy="937338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240" name="Google Shape;240;p21"/>
          <p:cNvSpPr/>
          <p:nvPr/>
        </p:nvSpPr>
        <p:spPr>
          <a:xfrm>
            <a:off x="10017850" y="972125"/>
            <a:ext cx="8123581" cy="7787122"/>
          </a:xfrm>
          <a:custGeom>
            <a:avLst/>
            <a:gdLst/>
            <a:ahLst/>
            <a:cxnLst/>
            <a:rect l="l" t="t" r="r" b="b"/>
            <a:pathLst>
              <a:path w="1100011" h="1012959" extrusionOk="0">
                <a:moveTo>
                  <a:pt x="0" y="0"/>
                </a:moveTo>
                <a:lnTo>
                  <a:pt x="1100011" y="0"/>
                </a:lnTo>
                <a:lnTo>
                  <a:pt x="1100011" y="1012959"/>
                </a:lnTo>
                <a:lnTo>
                  <a:pt x="0" y="1012959"/>
                </a:lnTo>
                <a:close/>
              </a:path>
            </a:pathLst>
          </a:custGeom>
          <a:solidFill>
            <a:srgbClr val="F35391"/>
          </a:solidFill>
          <a:ln>
            <a:noFill/>
          </a:ln>
        </p:spPr>
      </p:sp>
      <p:sp>
        <p:nvSpPr>
          <p:cNvPr id="241" name="Google Shape;241;p21"/>
          <p:cNvSpPr txBox="1"/>
          <p:nvPr/>
        </p:nvSpPr>
        <p:spPr>
          <a:xfrm>
            <a:off x="3516900" y="1772438"/>
            <a:ext cx="576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 panose="020B0604020202020204"/>
              <a:buNone/>
            </a:pPr>
            <a:r>
              <a:rPr lang="en-US" sz="4800" b="1">
                <a:solidFill>
                  <a:srgbClr val="1B29B2"/>
                </a:solidFill>
                <a:latin typeface="Montserrat"/>
                <a:ea typeface="Montserrat"/>
                <a:cs typeface="Montserrat"/>
                <a:sym typeface="Montserrat"/>
              </a:rPr>
              <a:t>Main Objectives</a:t>
            </a:r>
            <a:endParaRPr sz="4800" b="0" i="0" u="none" strike="noStrike" cap="none">
              <a:solidFill>
                <a:srgbClr val="1B29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8248800" y="2338054"/>
            <a:ext cx="5258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10749475" y="2388138"/>
            <a:ext cx="6422100" cy="49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 panose="020B0604020202020204"/>
              <a:buChar char="●"/>
            </a:pPr>
            <a:r>
              <a:rPr lang="en-US" sz="3200">
                <a:solidFill>
                  <a:schemeClr val="lt1"/>
                </a:solidFill>
                <a:latin typeface="Arial Rounded MT Bold" panose="020F0704030504030204" charset="0"/>
                <a:cs typeface="Arial Rounded MT Bold" panose="020F0704030504030204" charset="0"/>
              </a:rPr>
              <a:t>Improve patient outcomes</a:t>
            </a:r>
            <a:endParaRPr sz="3200">
              <a:solidFill>
                <a:schemeClr val="lt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200">
                <a:solidFill>
                  <a:schemeClr val="lt1"/>
                </a:solidFill>
                <a:latin typeface="Arial Rounded MT Bold" panose="020F0704030504030204" charset="0"/>
                <a:cs typeface="Arial Rounded MT Bold" panose="020F0704030504030204" charset="0"/>
              </a:rPr>
              <a:t>Increase accessibility</a:t>
            </a:r>
            <a:endParaRPr sz="3200">
              <a:solidFill>
                <a:schemeClr val="lt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200">
                <a:solidFill>
                  <a:schemeClr val="lt1"/>
                </a:solidFill>
                <a:latin typeface="Arial Rounded MT Bold" panose="020F0704030504030204" charset="0"/>
                <a:cs typeface="Arial Rounded MT Bold" panose="020F0704030504030204" charset="0"/>
              </a:rPr>
              <a:t>Health Promotion and Disease Prevention</a:t>
            </a:r>
            <a:endParaRPr lang="en-US" sz="3200">
              <a:solidFill>
                <a:schemeClr val="lt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200">
                <a:solidFill>
                  <a:schemeClr val="lt1"/>
                </a:solidFill>
                <a:latin typeface="Arial Rounded MT Bold" panose="020F0704030504030204" charset="0"/>
                <a:cs typeface="Arial Rounded MT Bold" panose="020F0704030504030204" charset="0"/>
              </a:rPr>
              <a:t>Support healthcare</a:t>
            </a:r>
            <a:endParaRPr sz="3200">
              <a:solidFill>
                <a:schemeClr val="lt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244" name="Google Shape;244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16630" y="3053715"/>
            <a:ext cx="4784725" cy="4430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/>
          <p:nvPr/>
        </p:nvSpPr>
        <p:spPr>
          <a:xfrm rot="-3278844">
            <a:off x="-7178676" y="-36553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314" name="Google Shape;314;p24"/>
          <p:cNvSpPr/>
          <p:nvPr/>
        </p:nvSpPr>
        <p:spPr>
          <a:xfrm rot="7600168">
            <a:off x="11100743" y="4014963"/>
            <a:ext cx="14364618" cy="9372913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316" name="Google Shape;316;p24"/>
          <p:cNvSpPr/>
          <p:nvPr/>
        </p:nvSpPr>
        <p:spPr>
          <a:xfrm>
            <a:off x="3288694" y="1593750"/>
            <a:ext cx="412750" cy="412748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solidFill>
            <a:srgbClr val="69F3C2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3288689" y="532130"/>
            <a:ext cx="121062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 panose="020B0604020202020204"/>
              <a:buNone/>
            </a:pPr>
            <a:r>
              <a:rPr lang="en-US" sz="8800">
                <a:solidFill>
                  <a:srgbClr val="1B29B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Preventions</a:t>
            </a:r>
            <a:endParaRPr sz="1400" b="0" i="0" u="none" strike="noStrike" cap="none">
              <a:solidFill>
                <a:srgbClr val="1B29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3288396" y="5994649"/>
            <a:ext cx="48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Environmental Factors</a:t>
            </a:r>
            <a:endParaRPr sz="3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3569485" y="2629195"/>
            <a:ext cx="29475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Vaccination Programs</a:t>
            </a:r>
            <a:endParaRPr sz="3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10445115" y="2886075"/>
            <a:ext cx="3746500" cy="478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Health Education</a:t>
            </a:r>
            <a:endParaRPr sz="3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10004425" y="5995035"/>
            <a:ext cx="4876165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 Health Policies</a:t>
            </a:r>
            <a:endParaRPr sz="3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9" name="Google Shape;329;p24" title="File:Shots for all, Vaccines keep Airmen healthy 150323-F-IT851 ...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701333" y="3752435"/>
            <a:ext cx="3242950" cy="211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4" title="Environmental Factors - Canyonlands National Park (U.S. National ...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01415" y="6864350"/>
            <a:ext cx="3368675" cy="2247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4" title="Life-changing steps through a life-changing class &gt; Joint Base ...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849610" y="3510280"/>
            <a:ext cx="2937510" cy="233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4" title="Education Health Insurance | Please give attribution to 'ccP… | Flickr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0849610" y="6804660"/>
            <a:ext cx="2772410" cy="24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4"/>
          <p:cNvSpPr/>
          <p:nvPr/>
        </p:nvSpPr>
        <p:spPr>
          <a:xfrm rot="-2700000">
            <a:off x="-5543785" y="-3096364"/>
            <a:ext cx="14365335" cy="937338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20000"/>
            </a:blip>
            <a:stretch>
              <a:fillRect/>
            </a:stretch>
          </a:blipFill>
          <a:ln>
            <a:noFill/>
          </a:ln>
        </p:spPr>
      </p:sp>
      <p:sp>
        <p:nvSpPr>
          <p:cNvPr id="651" name="Google Shape;651;p34"/>
          <p:cNvSpPr txBox="1"/>
          <p:nvPr/>
        </p:nvSpPr>
        <p:spPr>
          <a:xfrm>
            <a:off x="4357225" y="661720"/>
            <a:ext cx="88137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 panose="020B0604020202020204"/>
              <a:buNone/>
            </a:pPr>
            <a:r>
              <a:rPr lang="en-US" sz="9000" b="1" i="0" u="none" strike="noStrike" cap="none">
                <a:solidFill>
                  <a:srgbClr val="1B29B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Future Scope</a:t>
            </a:r>
            <a:endParaRPr sz="1400" b="0" i="0" u="none" strike="noStrike" cap="none">
              <a:solidFill>
                <a:srgbClr val="1B29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2" name="Google Shape;652;p34"/>
          <p:cNvSpPr/>
          <p:nvPr/>
        </p:nvSpPr>
        <p:spPr>
          <a:xfrm rot="7808129">
            <a:off x="11548609" y="5106408"/>
            <a:ext cx="14366322" cy="9374025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20000"/>
            </a:blip>
            <a:stretch>
              <a:fillRect/>
            </a:stretch>
          </a:blipFill>
          <a:ln>
            <a:noFill/>
          </a:ln>
        </p:spPr>
      </p:sp>
      <p:sp>
        <p:nvSpPr>
          <p:cNvPr id="653" name="Google Shape;653;p34"/>
          <p:cNvSpPr txBox="1"/>
          <p:nvPr/>
        </p:nvSpPr>
        <p:spPr>
          <a:xfrm>
            <a:off x="8815705" y="3952875"/>
            <a:ext cx="7296150" cy="206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r>
              <a:rPr sz="2400" b="0" i="0" u="none" strike="noStrike" cap="none">
                <a:solidFill>
                  <a:schemeClr val="dk1"/>
                </a:solidFill>
                <a:latin typeface="Bahnschrift" panose="020B0502040204020203" charset="0"/>
                <a:ea typeface="Arial" panose="020B0604020202020204"/>
                <a:cs typeface="Bahnschrift" panose="020B0502040204020203" charset="0"/>
                <a:sym typeface="Arial" panose="020B0604020202020204"/>
              </a:rPr>
              <a:t>The future scope of healthcare projects is vast and promising due to ongoing advancements in technology, increased focus on patient-centered care, and evolving healthcare needs worldwide.</a:t>
            </a:r>
            <a:endParaRPr sz="2400" b="0" i="0" u="none" strike="noStrike" cap="none">
              <a:solidFill>
                <a:schemeClr val="dk1"/>
              </a:solidFill>
              <a:latin typeface="Bahnschrift" panose="020B0502040204020203" charset="0"/>
              <a:ea typeface="Arial" panose="020B0604020202020204"/>
              <a:cs typeface="Bahnschrift" panose="020B0502040204020203" charset="0"/>
              <a:sym typeface="Arial" panose="020B0604020202020204"/>
            </a:endParaRPr>
          </a:p>
        </p:txBody>
      </p:sp>
      <p:pic>
        <p:nvPicPr>
          <p:cNvPr id="2" name="Picture 1" descr="futs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80" y="3322955"/>
            <a:ext cx="6139180" cy="46043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1544</Words>
  <Application>WPS Presentation</Application>
  <PresentationFormat/>
  <Paragraphs>112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6" baseType="lpstr">
      <vt:lpstr>Arial</vt:lpstr>
      <vt:lpstr>SimSun</vt:lpstr>
      <vt:lpstr>Wingdings</vt:lpstr>
      <vt:lpstr>Arial</vt:lpstr>
      <vt:lpstr>Roboto</vt:lpstr>
      <vt:lpstr>Times New Roman</vt:lpstr>
      <vt:lpstr>Calibri</vt:lpstr>
      <vt:lpstr>Montserrat</vt:lpstr>
      <vt:lpstr>Segoe Print</vt:lpstr>
      <vt:lpstr>Wingdings</vt:lpstr>
      <vt:lpstr>Open Sans</vt:lpstr>
      <vt:lpstr>Arial Rounded MT Bold</vt:lpstr>
      <vt:lpstr>Montserrat SemiBold</vt:lpstr>
      <vt:lpstr>Montserrat Black</vt:lpstr>
      <vt:lpstr>Bahnschrift</vt:lpstr>
      <vt:lpstr>Lato</vt:lpstr>
      <vt:lpstr>Open Sans ExtraBold</vt:lpstr>
      <vt:lpstr>Open Sans SemiBold</vt:lpstr>
      <vt:lpstr>Microsoft YaHei</vt:lpstr>
      <vt:lpstr>Arial Unicode MS</vt:lpstr>
      <vt:lpstr>Calibri</vt:lpstr>
      <vt:lpstr>Geometric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Data Preprocessing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30</cp:revision>
  <dcterms:created xsi:type="dcterms:W3CDTF">2024-07-16T05:27:00Z</dcterms:created>
  <dcterms:modified xsi:type="dcterms:W3CDTF">2024-07-18T17:43:11Z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651457AECCDB41B69B10A50E6D00D47E_13</vt:lpwstr>
  </property>
  <property fmtid="{D5CDD505-2E9C-101B-9397-08002B2CF9AE}" pid="3" name="KSOProductBuildVer">
    <vt:lpwstr>1033-12.2.0.17119</vt:lpwstr>
  </property>
</Properties>
</file>