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OldStandardTT-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622a09f3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622a09f3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622a09f3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622a09f3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622a09f3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622a09f3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622a09f3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622a09f3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622a09f3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622a09f3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cdminix/us-drought-meteorological-data?select=soil_data.csv"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Drought </a:t>
            </a:r>
            <a:r>
              <a:rPr lang="en">
                <a:latin typeface="Oswald"/>
                <a:ea typeface="Oswald"/>
                <a:cs typeface="Oswald"/>
                <a:sym typeface="Oswald"/>
              </a:rPr>
              <a:t>Predictions</a:t>
            </a:r>
            <a:r>
              <a:rPr lang="en">
                <a:latin typeface="Oswald"/>
                <a:ea typeface="Oswald"/>
                <a:cs typeface="Oswald"/>
                <a:sym typeface="Oswald"/>
              </a:rPr>
              <a:t> Using Weather and Soil Data</a:t>
            </a:r>
            <a:endParaRPr>
              <a:latin typeface="Oswald"/>
              <a:ea typeface="Oswald"/>
              <a:cs typeface="Oswald"/>
              <a:sym typeface="Oswald"/>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Tania Ommer</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688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THE DATA</a:t>
            </a:r>
            <a:endParaRPr>
              <a:latin typeface="Oswald"/>
              <a:ea typeface="Oswald"/>
              <a:cs typeface="Oswald"/>
              <a:sym typeface="Oswald"/>
            </a:endParaRPr>
          </a:p>
        </p:txBody>
      </p:sp>
      <p:sp>
        <p:nvSpPr>
          <p:cNvPr id="66" name="Google Shape;66;p14"/>
          <p:cNvSpPr txBox="1"/>
          <p:nvPr>
            <p:ph idx="1" type="body"/>
          </p:nvPr>
        </p:nvSpPr>
        <p:spPr>
          <a:xfrm>
            <a:off x="311700" y="10954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29" u="sng">
                <a:latin typeface="Oswald"/>
                <a:ea typeface="Oswald"/>
                <a:cs typeface="Oswald"/>
                <a:sym typeface="Oswald"/>
              </a:rPr>
              <a:t>Description:</a:t>
            </a:r>
            <a:r>
              <a:rPr lang="en" sz="1729">
                <a:latin typeface="Oswald"/>
                <a:ea typeface="Oswald"/>
                <a:cs typeface="Oswald"/>
                <a:sym typeface="Oswald"/>
              </a:rPr>
              <a:t> </a:t>
            </a:r>
            <a:endParaRPr sz="1729">
              <a:latin typeface="Oswald"/>
              <a:ea typeface="Oswald"/>
              <a:cs typeface="Oswald"/>
              <a:sym typeface="Oswald"/>
            </a:endParaRPr>
          </a:p>
          <a:p>
            <a:pPr indent="0" lvl="0" marL="0" rtl="0" algn="l">
              <a:lnSpc>
                <a:spcPct val="95000"/>
              </a:lnSpc>
              <a:spcBef>
                <a:spcPts val="0"/>
              </a:spcBef>
              <a:spcAft>
                <a:spcPts val="0"/>
              </a:spcAft>
              <a:buSzPts val="935"/>
              <a:buNone/>
            </a:pPr>
            <a:r>
              <a:rPr lang="en" sz="1729">
                <a:latin typeface="Oswald"/>
                <a:ea typeface="Oswald"/>
                <a:cs typeface="Oswald"/>
                <a:sym typeface="Oswald"/>
              </a:rPr>
              <a:t>This dataset predicts possible droughts in the US using previous drought monitoring data and measurements. It aims to predict droughts using </a:t>
            </a:r>
            <a:r>
              <a:rPr lang="en" sz="1729">
                <a:latin typeface="Oswald"/>
                <a:ea typeface="Oswald"/>
                <a:cs typeface="Oswald"/>
                <a:sym typeface="Oswald"/>
              </a:rPr>
              <a:t>only</a:t>
            </a:r>
            <a:r>
              <a:rPr lang="en" sz="1729">
                <a:latin typeface="Oswald"/>
                <a:ea typeface="Oswald"/>
                <a:cs typeface="Oswald"/>
                <a:sym typeface="Oswald"/>
              </a:rPr>
              <a:t> US </a:t>
            </a:r>
            <a:r>
              <a:rPr lang="en" sz="1729">
                <a:latin typeface="Oswald"/>
                <a:ea typeface="Oswald"/>
                <a:cs typeface="Oswald"/>
                <a:sym typeface="Oswald"/>
              </a:rPr>
              <a:t>meteorological</a:t>
            </a:r>
            <a:r>
              <a:rPr lang="en" sz="1729">
                <a:latin typeface="Oswald"/>
                <a:ea typeface="Oswald"/>
                <a:cs typeface="Oswald"/>
                <a:sym typeface="Oswald"/>
              </a:rPr>
              <a:t> data, in attempt to generalize </a:t>
            </a:r>
            <a:r>
              <a:rPr lang="en" sz="1729">
                <a:latin typeface="Oswald"/>
                <a:ea typeface="Oswald"/>
                <a:cs typeface="Oswald"/>
                <a:sym typeface="Oswald"/>
              </a:rPr>
              <a:t>predictions</a:t>
            </a:r>
            <a:r>
              <a:rPr lang="en" sz="1729">
                <a:latin typeface="Oswald"/>
                <a:ea typeface="Oswald"/>
                <a:cs typeface="Oswald"/>
                <a:sym typeface="Oswald"/>
              </a:rPr>
              <a:t> to other areas of the world. It utilizes six different levels of drought to classify each entry, along with </a:t>
            </a:r>
            <a:r>
              <a:rPr lang="en" sz="1729">
                <a:latin typeface="Oswald"/>
                <a:ea typeface="Oswald"/>
                <a:cs typeface="Oswald"/>
                <a:sym typeface="Oswald"/>
              </a:rPr>
              <a:t>meteorological</a:t>
            </a:r>
            <a:r>
              <a:rPr lang="en" sz="1729">
                <a:latin typeface="Oswald"/>
                <a:ea typeface="Oswald"/>
                <a:cs typeface="Oswald"/>
                <a:sym typeface="Oswald"/>
              </a:rPr>
              <a:t> indicators to accompany each point.</a:t>
            </a:r>
            <a:endParaRPr sz="1729">
              <a:latin typeface="Oswald"/>
              <a:ea typeface="Oswald"/>
              <a:cs typeface="Oswald"/>
              <a:sym typeface="Oswald"/>
            </a:endParaRPr>
          </a:p>
          <a:p>
            <a:pPr indent="0" lvl="0" marL="0" rtl="0" algn="l">
              <a:lnSpc>
                <a:spcPct val="95000"/>
              </a:lnSpc>
              <a:spcBef>
                <a:spcPts val="1000"/>
              </a:spcBef>
              <a:spcAft>
                <a:spcPts val="0"/>
              </a:spcAft>
              <a:buSzPts val="935"/>
              <a:buNone/>
            </a:pPr>
            <a:r>
              <a:t/>
            </a:r>
            <a:endParaRPr sz="100">
              <a:latin typeface="Oswald"/>
              <a:ea typeface="Oswald"/>
              <a:cs typeface="Oswald"/>
              <a:sym typeface="Oswald"/>
            </a:endParaRPr>
          </a:p>
          <a:p>
            <a:pPr indent="0" lvl="0" marL="0" rtl="0" algn="l">
              <a:lnSpc>
                <a:spcPct val="95000"/>
              </a:lnSpc>
              <a:spcBef>
                <a:spcPts val="1000"/>
              </a:spcBef>
              <a:spcAft>
                <a:spcPts val="0"/>
              </a:spcAft>
              <a:buSzPts val="935"/>
              <a:buNone/>
            </a:pPr>
            <a:r>
              <a:rPr lang="en" sz="1729" u="sng">
                <a:latin typeface="Oswald"/>
                <a:ea typeface="Oswald"/>
                <a:cs typeface="Oswald"/>
                <a:sym typeface="Oswald"/>
              </a:rPr>
              <a:t>Attributes:</a:t>
            </a:r>
            <a:r>
              <a:rPr lang="en" sz="1729">
                <a:latin typeface="Oswald"/>
                <a:ea typeface="Oswald"/>
                <a:cs typeface="Oswald"/>
                <a:sym typeface="Oswald"/>
              </a:rPr>
              <a:t> </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US county FIPS code</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Latitude</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Longitude</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Median Elevation (meters)</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Slope of land</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Land Type (water bodies, grass/woodland, forest land)</a:t>
            </a:r>
            <a:endParaRPr sz="1729">
              <a:latin typeface="Oswald"/>
              <a:ea typeface="Oswald"/>
              <a:cs typeface="Oswald"/>
              <a:sym typeface="Oswald"/>
            </a:endParaRPr>
          </a:p>
          <a:p>
            <a:pPr indent="-338455" lvl="0" marL="457200" rtl="0" algn="l">
              <a:lnSpc>
                <a:spcPct val="95000"/>
              </a:lnSpc>
              <a:spcBef>
                <a:spcPts val="0"/>
              </a:spcBef>
              <a:spcAft>
                <a:spcPts val="0"/>
              </a:spcAft>
              <a:buSzPts val="1730"/>
              <a:buFont typeface="Oswald"/>
              <a:buChar char="-"/>
            </a:pPr>
            <a:r>
              <a:rPr lang="en" sz="1729">
                <a:latin typeface="Oswald"/>
                <a:ea typeface="Oswald"/>
                <a:cs typeface="Oswald"/>
                <a:sym typeface="Oswald"/>
              </a:rPr>
              <a:t>Land Conditions (nutrient availability, rooting conditions, </a:t>
            </a:r>
            <a:r>
              <a:rPr lang="en" sz="1729">
                <a:latin typeface="Oswald"/>
                <a:ea typeface="Oswald"/>
                <a:cs typeface="Oswald"/>
                <a:sym typeface="Oswald"/>
              </a:rPr>
              <a:t>toxicity)</a:t>
            </a:r>
            <a:endParaRPr sz="1729">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593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THE DATA (CONT.)</a:t>
            </a:r>
            <a:endParaRPr>
              <a:latin typeface="Oswald"/>
              <a:ea typeface="Oswald"/>
              <a:cs typeface="Oswald"/>
              <a:sym typeface="Oswald"/>
            </a:endParaRPr>
          </a:p>
        </p:txBody>
      </p:sp>
      <p:sp>
        <p:nvSpPr>
          <p:cNvPr id="72" name="Google Shape;72;p15"/>
          <p:cNvSpPr txBox="1"/>
          <p:nvPr>
            <p:ph idx="1" type="body"/>
          </p:nvPr>
        </p:nvSpPr>
        <p:spPr>
          <a:xfrm>
            <a:off x="-22550" y="4752800"/>
            <a:ext cx="8240100" cy="367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u="sng">
                <a:solidFill>
                  <a:schemeClr val="hlink"/>
                </a:solidFill>
                <a:latin typeface="Oswald"/>
                <a:ea typeface="Oswald"/>
                <a:cs typeface="Oswald"/>
                <a:sym typeface="Oswald"/>
                <a:hlinkClick r:id="rId3"/>
              </a:rPr>
              <a:t>https://www.kaggle.com/datasets/cdminix/us-drought-meteorological-data?select=soil_data.csv</a:t>
            </a:r>
            <a:endParaRPr>
              <a:latin typeface="Oswald"/>
              <a:ea typeface="Oswald"/>
              <a:cs typeface="Oswald"/>
              <a:sym typeface="Oswald"/>
            </a:endParaRPr>
          </a:p>
        </p:txBody>
      </p:sp>
      <p:pic>
        <p:nvPicPr>
          <p:cNvPr id="73" name="Google Shape;73;p15"/>
          <p:cNvPicPr preferRelativeResize="0"/>
          <p:nvPr/>
        </p:nvPicPr>
        <p:blipFill>
          <a:blip r:embed="rId4">
            <a:alphaModFix/>
          </a:blip>
          <a:stretch>
            <a:fillRect/>
          </a:stretch>
        </p:blipFill>
        <p:spPr>
          <a:xfrm>
            <a:off x="175188" y="882600"/>
            <a:ext cx="8793626" cy="369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THE DATA (CONT.)</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swald"/>
              <a:buChar char="●"/>
            </a:pPr>
            <a:r>
              <a:rPr lang="en">
                <a:latin typeface="Oswald"/>
                <a:ea typeface="Oswald"/>
                <a:cs typeface="Oswald"/>
                <a:sym typeface="Oswald"/>
              </a:rPr>
              <a:t>For each US county, the dataset shows various indicators and attributes of the land that help to predict future drought conditions. Information such as the land type, elevation and slope levels, cultivated land levels, root conditions, and workability are provided for each listed county. </a:t>
            </a:r>
            <a:endParaRPr>
              <a:latin typeface="Oswald"/>
              <a:ea typeface="Oswald"/>
              <a:cs typeface="Oswald"/>
              <a:sym typeface="Oswald"/>
            </a:endParaRPr>
          </a:p>
          <a:p>
            <a:pPr indent="-342900" lvl="0" marL="457200" rtl="0" algn="l">
              <a:spcBef>
                <a:spcPts val="1000"/>
              </a:spcBef>
              <a:spcAft>
                <a:spcPts val="0"/>
              </a:spcAft>
              <a:buSzPts val="1800"/>
              <a:buFont typeface="Oswald"/>
              <a:buChar char="●"/>
            </a:pPr>
            <a:r>
              <a:rPr lang="en" u="sng">
                <a:latin typeface="Oswald"/>
                <a:ea typeface="Oswald"/>
                <a:cs typeface="Oswald"/>
                <a:sym typeface="Oswald"/>
              </a:rPr>
              <a:t>Full list of factors for each county:</a:t>
            </a:r>
            <a:endParaRPr u="sng">
              <a:latin typeface="Oswald"/>
              <a:ea typeface="Oswald"/>
              <a:cs typeface="Oswald"/>
              <a:sym typeface="Oswald"/>
            </a:endParaRPr>
          </a:p>
          <a:p>
            <a:pPr indent="0" lvl="0" marL="457200" rtl="0" algn="l">
              <a:spcBef>
                <a:spcPts val="0"/>
              </a:spcBef>
              <a:spcAft>
                <a:spcPts val="1200"/>
              </a:spcAft>
              <a:buNone/>
            </a:pPr>
            <a:r>
              <a:rPr lang="en">
                <a:latin typeface="Oswald"/>
                <a:ea typeface="Oswald"/>
                <a:cs typeface="Oswald"/>
                <a:sym typeface="Oswald"/>
              </a:rPr>
              <a:t>for each Latitude, longitude, median elevation in meters, 8 slope levels, directional slope aspects (N, S E, W), land conditions(mapped water bodies, sparsely vegetated, urban, grass/woodland), cultivation land levels, nutrient availability, rooting conditions, oxygen available to roots, excess salts, toxicity, workability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HOW CAN WE USE THIS DATA?</a:t>
            </a:r>
            <a:endParaRPr>
              <a:latin typeface="Oswald"/>
              <a:ea typeface="Oswald"/>
              <a:cs typeface="Oswald"/>
              <a:sym typeface="Oswald"/>
            </a:endParaRPr>
          </a:p>
        </p:txBody>
      </p:sp>
      <p:sp>
        <p:nvSpPr>
          <p:cNvPr id="85" name="Google Shape;85;p17"/>
          <p:cNvSpPr txBox="1"/>
          <p:nvPr>
            <p:ph idx="1" type="body"/>
          </p:nvPr>
        </p:nvSpPr>
        <p:spPr>
          <a:xfrm>
            <a:off x="83100" y="1171600"/>
            <a:ext cx="5382600" cy="3639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Oswald"/>
              <a:buChar char="●"/>
            </a:pPr>
            <a:r>
              <a:rPr lang="en">
                <a:latin typeface="Oswald"/>
                <a:ea typeface="Oswald"/>
                <a:cs typeface="Oswald"/>
                <a:sym typeface="Oswald"/>
              </a:rPr>
              <a:t>We can use this dataset to study the different </a:t>
            </a:r>
            <a:r>
              <a:rPr lang="en">
                <a:latin typeface="Oswald"/>
                <a:ea typeface="Oswald"/>
                <a:cs typeface="Oswald"/>
                <a:sym typeface="Oswald"/>
              </a:rPr>
              <a:t>meteorological</a:t>
            </a:r>
            <a:r>
              <a:rPr lang="en">
                <a:latin typeface="Oswald"/>
                <a:ea typeface="Oswald"/>
                <a:cs typeface="Oswald"/>
                <a:sym typeface="Oswald"/>
              </a:rPr>
              <a:t> factors of each US county and how that has impacted drought conditions in the area.</a:t>
            </a:r>
            <a:endParaRPr>
              <a:latin typeface="Oswald"/>
              <a:ea typeface="Oswald"/>
              <a:cs typeface="Oswald"/>
              <a:sym typeface="Oswald"/>
            </a:endParaRPr>
          </a:p>
          <a:p>
            <a:pPr indent="-334327" lvl="0" marL="457200" rtl="0" algn="l">
              <a:spcBef>
                <a:spcPts val="0"/>
              </a:spcBef>
              <a:spcAft>
                <a:spcPts val="0"/>
              </a:spcAft>
              <a:buSzPct val="100000"/>
              <a:buFont typeface="Oswald"/>
              <a:buChar char="●"/>
            </a:pPr>
            <a:r>
              <a:rPr lang="en">
                <a:latin typeface="Oswald"/>
                <a:ea typeface="Oswald"/>
                <a:cs typeface="Oswald"/>
                <a:sym typeface="Oswald"/>
              </a:rPr>
              <a:t>Through this </a:t>
            </a:r>
            <a:r>
              <a:rPr lang="en">
                <a:latin typeface="Oswald"/>
                <a:ea typeface="Oswald"/>
                <a:cs typeface="Oswald"/>
                <a:sym typeface="Oswald"/>
              </a:rPr>
              <a:t>information</a:t>
            </a:r>
            <a:r>
              <a:rPr lang="en">
                <a:latin typeface="Oswald"/>
                <a:ea typeface="Oswald"/>
                <a:cs typeface="Oswald"/>
                <a:sym typeface="Oswald"/>
              </a:rPr>
              <a:t>, we can make potential </a:t>
            </a:r>
            <a:r>
              <a:rPr lang="en">
                <a:latin typeface="Oswald"/>
                <a:ea typeface="Oswald"/>
                <a:cs typeface="Oswald"/>
                <a:sym typeface="Oswald"/>
              </a:rPr>
              <a:t>predictions</a:t>
            </a:r>
            <a:r>
              <a:rPr lang="en">
                <a:latin typeface="Oswald"/>
                <a:ea typeface="Oswald"/>
                <a:cs typeface="Oswald"/>
                <a:sym typeface="Oswald"/>
              </a:rPr>
              <a:t> of drought conditions in these counties for the future.</a:t>
            </a:r>
            <a:endParaRPr>
              <a:latin typeface="Oswald"/>
              <a:ea typeface="Oswald"/>
              <a:cs typeface="Oswald"/>
              <a:sym typeface="Oswald"/>
            </a:endParaRPr>
          </a:p>
          <a:p>
            <a:pPr indent="-334327" lvl="0" marL="457200" rtl="0" algn="l">
              <a:spcBef>
                <a:spcPts val="0"/>
              </a:spcBef>
              <a:spcAft>
                <a:spcPts val="0"/>
              </a:spcAft>
              <a:buSzPct val="100000"/>
              <a:buFont typeface="Oswald"/>
              <a:buChar char="●"/>
            </a:pPr>
            <a:r>
              <a:rPr lang="en">
                <a:latin typeface="Oswald"/>
                <a:ea typeface="Oswald"/>
                <a:cs typeface="Oswald"/>
                <a:sym typeface="Oswald"/>
              </a:rPr>
              <a:t>This information can teach researchers more about what land conditions contribute to different drought levels, like the six classifications used in the dataset.</a:t>
            </a:r>
            <a:endParaRPr>
              <a:latin typeface="Oswald"/>
              <a:ea typeface="Oswald"/>
              <a:cs typeface="Oswald"/>
              <a:sym typeface="Oswald"/>
            </a:endParaRPr>
          </a:p>
          <a:p>
            <a:pPr indent="-310832" lvl="1" marL="914400" rtl="0" algn="l">
              <a:spcBef>
                <a:spcPts val="0"/>
              </a:spcBef>
              <a:spcAft>
                <a:spcPts val="0"/>
              </a:spcAft>
              <a:buSzPct val="100000"/>
              <a:buFont typeface="Oswald"/>
              <a:buChar char="○"/>
            </a:pPr>
            <a:r>
              <a:rPr lang="en">
                <a:latin typeface="Oswald"/>
                <a:ea typeface="Oswald"/>
                <a:cs typeface="Oswald"/>
                <a:sym typeface="Oswald"/>
              </a:rPr>
              <a:t>No drought, D0 - </a:t>
            </a:r>
            <a:r>
              <a:rPr lang="en">
                <a:latin typeface="Oswald"/>
                <a:ea typeface="Oswald"/>
                <a:cs typeface="Oswald"/>
                <a:sym typeface="Oswald"/>
              </a:rPr>
              <a:t>abnormally</a:t>
            </a:r>
            <a:r>
              <a:rPr lang="en">
                <a:latin typeface="Oswald"/>
                <a:ea typeface="Oswald"/>
                <a:cs typeface="Oswald"/>
                <a:sym typeface="Oswald"/>
              </a:rPr>
              <a:t> dry, D1- moderate </a:t>
            </a:r>
            <a:r>
              <a:rPr lang="en">
                <a:latin typeface="Oswald"/>
                <a:ea typeface="Oswald"/>
                <a:cs typeface="Oswald"/>
                <a:sym typeface="Oswald"/>
              </a:rPr>
              <a:t>doubt</a:t>
            </a:r>
            <a:r>
              <a:rPr lang="en">
                <a:latin typeface="Oswald"/>
                <a:ea typeface="Oswald"/>
                <a:cs typeface="Oswald"/>
                <a:sym typeface="Oswald"/>
              </a:rPr>
              <a:t>, D2 - severe drought, D3 - extreme drought, D4 - exceptional drought</a:t>
            </a:r>
            <a:endParaRPr>
              <a:latin typeface="Oswald"/>
              <a:ea typeface="Oswald"/>
              <a:cs typeface="Oswald"/>
              <a:sym typeface="Oswald"/>
            </a:endParaRPr>
          </a:p>
          <a:p>
            <a:pPr indent="-334327" lvl="0" marL="457200" rtl="0" algn="l">
              <a:spcBef>
                <a:spcPts val="0"/>
              </a:spcBef>
              <a:spcAft>
                <a:spcPts val="0"/>
              </a:spcAft>
              <a:buSzPct val="100000"/>
              <a:buFont typeface="Oswald"/>
              <a:buChar char="●"/>
            </a:pPr>
            <a:r>
              <a:rPr lang="en">
                <a:latin typeface="Oswald"/>
                <a:ea typeface="Oswald"/>
                <a:cs typeface="Oswald"/>
                <a:sym typeface="Oswald"/>
              </a:rPr>
              <a:t>Further study could allow for researchers to apply these </a:t>
            </a:r>
            <a:r>
              <a:rPr lang="en">
                <a:latin typeface="Oswald"/>
                <a:ea typeface="Oswald"/>
                <a:cs typeface="Oswald"/>
                <a:sym typeface="Oswald"/>
              </a:rPr>
              <a:t>predictions to regions outside of the US, with the hope of generalizing drought conditions and data.</a:t>
            </a:r>
            <a:endParaRPr>
              <a:latin typeface="Oswald"/>
              <a:ea typeface="Oswald"/>
              <a:cs typeface="Oswald"/>
              <a:sym typeface="Oswald"/>
            </a:endParaRPr>
          </a:p>
        </p:txBody>
      </p:sp>
      <p:pic>
        <p:nvPicPr>
          <p:cNvPr id="86" name="Google Shape;86;p17"/>
          <p:cNvPicPr preferRelativeResize="0"/>
          <p:nvPr/>
        </p:nvPicPr>
        <p:blipFill rotWithShape="1">
          <a:blip r:embed="rId3">
            <a:alphaModFix/>
          </a:blip>
          <a:srcRect b="3175" l="3967" r="11250" t="0"/>
          <a:stretch/>
        </p:blipFill>
        <p:spPr>
          <a:xfrm>
            <a:off x="5651000" y="1395025"/>
            <a:ext cx="3181299" cy="2353450"/>
          </a:xfrm>
          <a:prstGeom prst="rect">
            <a:avLst/>
          </a:prstGeom>
          <a:noFill/>
          <a:ln>
            <a:noFill/>
          </a:ln>
        </p:spPr>
      </p:pic>
      <p:sp>
        <p:nvSpPr>
          <p:cNvPr id="87" name="Google Shape;87;p17"/>
          <p:cNvSpPr txBox="1"/>
          <p:nvPr/>
        </p:nvSpPr>
        <p:spPr>
          <a:xfrm>
            <a:off x="5773900" y="3672275"/>
            <a:ext cx="2899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Shows frequency of counties for each drought level from the dataset</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WHY IS THIS DATA INTERESTING?</a:t>
            </a:r>
            <a:endParaRPr>
              <a:latin typeface="Oswald"/>
              <a:ea typeface="Oswald"/>
              <a:cs typeface="Oswald"/>
              <a:sym typeface="Oswald"/>
            </a:endParaRPr>
          </a:p>
        </p:txBody>
      </p:sp>
      <p:sp>
        <p:nvSpPr>
          <p:cNvPr id="93" name="Google Shape;93;p18"/>
          <p:cNvSpPr txBox="1"/>
          <p:nvPr>
            <p:ph idx="1" type="body"/>
          </p:nvPr>
        </p:nvSpPr>
        <p:spPr>
          <a:xfrm>
            <a:off x="155850" y="881575"/>
            <a:ext cx="8832300" cy="36543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Font typeface="Oswald"/>
              <a:buChar char="●"/>
            </a:pPr>
            <a:r>
              <a:rPr lang="en" sz="1600">
                <a:latin typeface="Oswald"/>
                <a:ea typeface="Oswald"/>
                <a:cs typeface="Oswald"/>
                <a:sym typeface="Oswald"/>
              </a:rPr>
              <a:t>The drought conditions and the </a:t>
            </a:r>
            <a:r>
              <a:rPr lang="en" sz="1600">
                <a:latin typeface="Oswald"/>
                <a:ea typeface="Oswald"/>
                <a:cs typeface="Oswald"/>
                <a:sym typeface="Oswald"/>
              </a:rPr>
              <a:t>meteorological</a:t>
            </a:r>
            <a:r>
              <a:rPr lang="en" sz="1600">
                <a:latin typeface="Oswald"/>
                <a:ea typeface="Oswald"/>
                <a:cs typeface="Oswald"/>
                <a:sym typeface="Oswald"/>
              </a:rPr>
              <a:t> indicators present in this dataset are interesting because they can contribute to larger issues such as global warming and climate change discussions.</a:t>
            </a:r>
            <a:endParaRPr sz="1600">
              <a:latin typeface="Oswald"/>
              <a:ea typeface="Oswald"/>
              <a:cs typeface="Oswald"/>
              <a:sym typeface="Oswald"/>
            </a:endParaRPr>
          </a:p>
          <a:p>
            <a:pPr indent="-330200" lvl="1" marL="914400" rtl="0" algn="l">
              <a:lnSpc>
                <a:spcPct val="105000"/>
              </a:lnSpc>
              <a:spcBef>
                <a:spcPts val="1000"/>
              </a:spcBef>
              <a:spcAft>
                <a:spcPts val="0"/>
              </a:spcAft>
              <a:buSzPts val="1600"/>
              <a:buFont typeface="Oswald"/>
              <a:buChar char="○"/>
            </a:pPr>
            <a:r>
              <a:rPr lang="en" sz="1600">
                <a:latin typeface="Oswald"/>
                <a:ea typeface="Oswald"/>
                <a:cs typeface="Oswald"/>
                <a:sym typeface="Oswald"/>
              </a:rPr>
              <a:t>Attributes like land type and cultivation levels illustrate the differences in each US county’s geography and how such conditions ultimately lead to low surface water levels and dry conditions.</a:t>
            </a:r>
            <a:endParaRPr sz="1600">
              <a:latin typeface="Oswald"/>
              <a:ea typeface="Oswald"/>
              <a:cs typeface="Oswald"/>
              <a:sym typeface="Oswald"/>
            </a:endParaRPr>
          </a:p>
          <a:p>
            <a:pPr indent="-330200" lvl="1" marL="914400" rtl="0" algn="l">
              <a:lnSpc>
                <a:spcPct val="105000"/>
              </a:lnSpc>
              <a:spcBef>
                <a:spcPts val="1000"/>
              </a:spcBef>
              <a:spcAft>
                <a:spcPts val="0"/>
              </a:spcAft>
              <a:buSzPts val="1600"/>
              <a:buFont typeface="Oswald"/>
              <a:buChar char="○"/>
            </a:pPr>
            <a:r>
              <a:rPr lang="en" sz="1600">
                <a:latin typeface="Oswald"/>
                <a:ea typeface="Oswald"/>
                <a:cs typeface="Oswald"/>
                <a:sym typeface="Oswald"/>
              </a:rPr>
              <a:t>How do certain drought conditions contribute to rising temperatures and </a:t>
            </a:r>
            <a:r>
              <a:rPr lang="en" sz="1600">
                <a:latin typeface="Oswald"/>
                <a:ea typeface="Oswald"/>
                <a:cs typeface="Oswald"/>
                <a:sym typeface="Oswald"/>
              </a:rPr>
              <a:t>global</a:t>
            </a:r>
            <a:r>
              <a:rPr lang="en" sz="1600">
                <a:latin typeface="Oswald"/>
                <a:ea typeface="Oswald"/>
                <a:cs typeface="Oswald"/>
                <a:sym typeface="Oswald"/>
              </a:rPr>
              <a:t> warming?</a:t>
            </a:r>
            <a:endParaRPr sz="1600">
              <a:latin typeface="Oswald"/>
              <a:ea typeface="Oswald"/>
              <a:cs typeface="Oswald"/>
              <a:sym typeface="Oswald"/>
            </a:endParaRPr>
          </a:p>
          <a:p>
            <a:pPr indent="0" lvl="0" marL="914400" rtl="0" algn="l">
              <a:lnSpc>
                <a:spcPct val="105000"/>
              </a:lnSpc>
              <a:spcBef>
                <a:spcPts val="0"/>
              </a:spcBef>
              <a:spcAft>
                <a:spcPts val="0"/>
              </a:spcAft>
              <a:buSzPts val="1018"/>
              <a:buNone/>
            </a:pPr>
            <a:r>
              <a:rPr lang="en" sz="1600">
                <a:solidFill>
                  <a:srgbClr val="999999"/>
                </a:solidFill>
                <a:latin typeface="Oswald"/>
                <a:ea typeface="Oswald"/>
                <a:cs typeface="Oswald"/>
                <a:sym typeface="Oswald"/>
              </a:rPr>
              <a:t>Increased temperatures enhance </a:t>
            </a:r>
            <a:r>
              <a:rPr lang="en" sz="1600">
                <a:solidFill>
                  <a:srgbClr val="999999"/>
                </a:solidFill>
                <a:latin typeface="Oswald"/>
                <a:ea typeface="Oswald"/>
                <a:cs typeface="Oswald"/>
                <a:sym typeface="Oswald"/>
              </a:rPr>
              <a:t>evaporation</a:t>
            </a:r>
            <a:r>
              <a:rPr lang="en" sz="1600">
                <a:solidFill>
                  <a:srgbClr val="999999"/>
                </a:solidFill>
                <a:latin typeface="Oswald"/>
                <a:ea typeface="Oswald"/>
                <a:cs typeface="Oswald"/>
                <a:sym typeface="Oswald"/>
              </a:rPr>
              <a:t> and dry out soil due to the loss of surface water. This </a:t>
            </a:r>
            <a:r>
              <a:rPr lang="en" sz="1600">
                <a:solidFill>
                  <a:srgbClr val="999999"/>
                </a:solidFill>
                <a:latin typeface="Oswald"/>
                <a:ea typeface="Oswald"/>
                <a:cs typeface="Oswald"/>
                <a:sym typeface="Oswald"/>
              </a:rPr>
              <a:t>results</a:t>
            </a:r>
            <a:r>
              <a:rPr lang="en" sz="1600">
                <a:solidFill>
                  <a:srgbClr val="999999"/>
                </a:solidFill>
                <a:latin typeface="Oswald"/>
                <a:ea typeface="Oswald"/>
                <a:cs typeface="Oswald"/>
                <a:sym typeface="Oswald"/>
              </a:rPr>
              <a:t> in lower precipitation levels and drought conditions.</a:t>
            </a:r>
            <a:endParaRPr sz="1600">
              <a:latin typeface="Oswald"/>
              <a:ea typeface="Oswald"/>
              <a:cs typeface="Oswald"/>
              <a:sym typeface="Oswald"/>
            </a:endParaRPr>
          </a:p>
          <a:p>
            <a:pPr indent="-330200" lvl="0" marL="457200" rtl="0" algn="l">
              <a:lnSpc>
                <a:spcPct val="105000"/>
              </a:lnSpc>
              <a:spcBef>
                <a:spcPts val="1000"/>
              </a:spcBef>
              <a:spcAft>
                <a:spcPts val="0"/>
              </a:spcAft>
              <a:buSzPts val="1600"/>
              <a:buFont typeface="Oswald"/>
              <a:buChar char="●"/>
            </a:pPr>
            <a:r>
              <a:rPr lang="en" sz="1600">
                <a:latin typeface="Oswald"/>
                <a:ea typeface="Oswald"/>
                <a:cs typeface="Oswald"/>
                <a:sym typeface="Oswald"/>
              </a:rPr>
              <a:t>Additionally, this data is </a:t>
            </a:r>
            <a:r>
              <a:rPr lang="en" sz="1600">
                <a:latin typeface="Oswald"/>
                <a:ea typeface="Oswald"/>
                <a:cs typeface="Oswald"/>
                <a:sym typeface="Oswald"/>
              </a:rPr>
              <a:t>interesting</a:t>
            </a:r>
            <a:r>
              <a:rPr lang="en" sz="1600">
                <a:latin typeface="Oswald"/>
                <a:ea typeface="Oswald"/>
                <a:cs typeface="Oswald"/>
                <a:sym typeface="Oswald"/>
              </a:rPr>
              <a:t> </a:t>
            </a:r>
            <a:r>
              <a:rPr lang="en" sz="1600">
                <a:latin typeface="Oswald"/>
                <a:ea typeface="Oswald"/>
                <a:cs typeface="Oswald"/>
                <a:sym typeface="Oswald"/>
              </a:rPr>
              <a:t>because</a:t>
            </a:r>
            <a:r>
              <a:rPr lang="en" sz="1600">
                <a:latin typeface="Oswald"/>
                <a:ea typeface="Oswald"/>
                <a:cs typeface="Oswald"/>
                <a:sym typeface="Oswald"/>
              </a:rPr>
              <a:t> it has a social impact on </a:t>
            </a:r>
            <a:r>
              <a:rPr lang="en" sz="1600">
                <a:latin typeface="Oswald"/>
                <a:ea typeface="Oswald"/>
                <a:cs typeface="Oswald"/>
                <a:sym typeface="Oswald"/>
              </a:rPr>
              <a:t>society</a:t>
            </a:r>
            <a:r>
              <a:rPr lang="en" sz="1600">
                <a:latin typeface="Oswald"/>
                <a:ea typeface="Oswald"/>
                <a:cs typeface="Oswald"/>
                <a:sym typeface="Oswald"/>
              </a:rPr>
              <a:t>. Droughts can have serious impacts on citizens and their safety.</a:t>
            </a:r>
            <a:endParaRPr sz="1600">
              <a:latin typeface="Oswald"/>
              <a:ea typeface="Oswald"/>
              <a:cs typeface="Oswald"/>
              <a:sym typeface="Oswald"/>
            </a:endParaRPr>
          </a:p>
          <a:p>
            <a:pPr indent="-330200" lvl="1" marL="914400" rtl="0" algn="l">
              <a:lnSpc>
                <a:spcPct val="105000"/>
              </a:lnSpc>
              <a:spcBef>
                <a:spcPts val="1000"/>
              </a:spcBef>
              <a:spcAft>
                <a:spcPts val="0"/>
              </a:spcAft>
              <a:buSzPts val="1600"/>
              <a:buFont typeface="Oswald"/>
              <a:buChar char="○"/>
            </a:pPr>
            <a:r>
              <a:rPr lang="en" sz="1600">
                <a:latin typeface="Oswald"/>
                <a:ea typeface="Oswald"/>
                <a:cs typeface="Oswald"/>
                <a:sym typeface="Oswald"/>
              </a:rPr>
              <a:t>What are the social impacts of droughts?</a:t>
            </a:r>
            <a:endParaRPr sz="1600">
              <a:latin typeface="Oswald"/>
              <a:ea typeface="Oswald"/>
              <a:cs typeface="Oswald"/>
              <a:sym typeface="Oswald"/>
            </a:endParaRPr>
          </a:p>
          <a:p>
            <a:pPr indent="0" lvl="0" marL="914400" rtl="0" algn="l">
              <a:lnSpc>
                <a:spcPct val="105000"/>
              </a:lnSpc>
              <a:spcBef>
                <a:spcPts val="0"/>
              </a:spcBef>
              <a:spcAft>
                <a:spcPts val="0"/>
              </a:spcAft>
              <a:buSzPts val="1018"/>
              <a:buNone/>
            </a:pPr>
            <a:r>
              <a:rPr lang="en" sz="1600">
                <a:solidFill>
                  <a:srgbClr val="999999"/>
                </a:solidFill>
                <a:latin typeface="Oswald"/>
                <a:ea typeface="Oswald"/>
                <a:cs typeface="Oswald"/>
                <a:sym typeface="Oswald"/>
              </a:rPr>
              <a:t>Droughts</a:t>
            </a:r>
            <a:r>
              <a:rPr lang="en" sz="1600">
                <a:solidFill>
                  <a:srgbClr val="999999"/>
                </a:solidFill>
                <a:latin typeface="Oswald"/>
                <a:ea typeface="Oswald"/>
                <a:cs typeface="Oswald"/>
                <a:sym typeface="Oswald"/>
              </a:rPr>
              <a:t> can cause loss of income, employment, agricultural production, and potentially poverty. </a:t>
            </a:r>
            <a:r>
              <a:rPr lang="en" sz="1600">
                <a:solidFill>
                  <a:srgbClr val="999999"/>
                </a:solidFill>
                <a:latin typeface="Oswald"/>
                <a:ea typeface="Oswald"/>
                <a:cs typeface="Oswald"/>
                <a:sym typeface="Oswald"/>
              </a:rPr>
              <a:t>Understanding this data and establishing potential drought predictions can benefit civilians and maintain public safety in the future.</a:t>
            </a:r>
            <a:endParaRPr sz="1600">
              <a:solidFill>
                <a:srgbClr val="999999"/>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