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0e44a78c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0e44a78c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0e44a78c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0e44a78c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0e44a78c2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0e44a78c2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0e44a78c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0e44a78c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0e44a78c2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0e44a78c2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rgbClr val="45818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782625"/>
            <a:ext cx="63315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and Posterior Beliefs using the Data101 Survey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Tania Ommer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11700" y="260125"/>
            <a:ext cx="85206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 u="sng">
                <a:solidFill>
                  <a:schemeClr val="lt1"/>
                </a:solidFill>
              </a:rPr>
              <a:t>Prior:</a:t>
            </a:r>
            <a:r>
              <a:rPr lang="en" sz="2000">
                <a:solidFill>
                  <a:schemeClr val="lt1"/>
                </a:solidFill>
              </a:rPr>
              <a:t> What is the probability that a Data 101 participant has an Iphone vs. an A</a:t>
            </a:r>
            <a:r>
              <a:rPr lang="en" sz="2000">
                <a:solidFill>
                  <a:schemeClr val="lt1"/>
                </a:solidFill>
              </a:rPr>
              <a:t>ndroid</a:t>
            </a:r>
            <a:r>
              <a:rPr lang="en" sz="2000">
                <a:solidFill>
                  <a:schemeClr val="lt1"/>
                </a:solidFill>
              </a:rPr>
              <a:t>?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401250" y="3567200"/>
            <a:ext cx="83415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Without any other information, there is a 81.43% chance that the participant has an Iphone, and a 18.57% chace they have an Android.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P(Iphone) = 0.8142857 = 81.43%			P(Android) = 0.1857143 = 18.57%</a:t>
            </a:r>
            <a:endParaRPr b="1" sz="1600">
              <a:solidFill>
                <a:schemeClr val="lt1"/>
              </a:solidFill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b="7952" l="0" r="0" t="0"/>
          <a:stretch/>
        </p:blipFill>
        <p:spPr>
          <a:xfrm>
            <a:off x="722825" y="1231398"/>
            <a:ext cx="4456875" cy="8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 rotWithShape="1">
          <a:blip r:embed="rId4">
            <a:alphaModFix/>
          </a:blip>
          <a:srcRect b="6864" l="0" r="0" t="0"/>
          <a:stretch/>
        </p:blipFill>
        <p:spPr>
          <a:xfrm>
            <a:off x="1119288" y="2301625"/>
            <a:ext cx="6905424" cy="9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5501050" y="1286725"/>
            <a:ext cx="3116400" cy="692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Without any other information, I know that a Data101 participant is significantly more likely (81.43%) to have an Iphone over an Android.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117150" y="114050"/>
            <a:ext cx="89097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 u="sng">
                <a:solidFill>
                  <a:schemeClr val="lt1"/>
                </a:solidFill>
              </a:rPr>
              <a:t>Posterior:</a:t>
            </a:r>
            <a:r>
              <a:rPr lang="en" sz="1400">
                <a:solidFill>
                  <a:schemeClr val="lt1"/>
                </a:solidFill>
              </a:rPr>
              <a:t> What if I know that the participant has previously made a phone call using a rotary phone?</a:t>
            </a:r>
            <a:endParaRPr sz="1400" u="sng">
              <a:solidFill>
                <a:schemeClr val="lt1"/>
              </a:solidFill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117163" y="2041275"/>
            <a:ext cx="8909700" cy="30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07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20"/>
              <a:buChar char="●"/>
            </a:pPr>
            <a:r>
              <a:rPr b="1" lang="en" sz="1220">
                <a:solidFill>
                  <a:schemeClr val="lt1"/>
                </a:solidFill>
              </a:rPr>
              <a:t>P(UsedRotaryPhone)</a:t>
            </a:r>
            <a:r>
              <a:rPr lang="en" sz="1220">
                <a:solidFill>
                  <a:schemeClr val="lt1"/>
                </a:solidFill>
              </a:rPr>
              <a:t> = (16+6)/140 = 22/140 = </a:t>
            </a:r>
            <a:r>
              <a:rPr b="1" lang="en" sz="1220">
                <a:solidFill>
                  <a:schemeClr val="lt1"/>
                </a:solidFill>
              </a:rPr>
              <a:t>0.15714 = 15.71%</a:t>
            </a:r>
            <a:endParaRPr b="1" sz="1220">
              <a:solidFill>
                <a:schemeClr val="lt1"/>
              </a:solidFill>
            </a:endParaRPr>
          </a:p>
          <a:p>
            <a:pPr indent="-30607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20"/>
              <a:buChar char="●"/>
            </a:pPr>
            <a:r>
              <a:rPr b="1" lang="en" sz="1220">
                <a:solidFill>
                  <a:schemeClr val="lt1"/>
                </a:solidFill>
              </a:rPr>
              <a:t>P(</a:t>
            </a:r>
            <a:r>
              <a:rPr b="1" lang="en" sz="1220">
                <a:solidFill>
                  <a:schemeClr val="lt1"/>
                </a:solidFill>
              </a:rPr>
              <a:t>UsedRotaryPhone </a:t>
            </a:r>
            <a:r>
              <a:rPr b="1" lang="en" sz="1220">
                <a:solidFill>
                  <a:schemeClr val="lt1"/>
                </a:solidFill>
              </a:rPr>
              <a:t>| Iphone)</a:t>
            </a:r>
            <a:r>
              <a:rPr lang="en" sz="1220">
                <a:solidFill>
                  <a:schemeClr val="lt1"/>
                </a:solidFill>
              </a:rPr>
              <a:t> = 16/114 = </a:t>
            </a:r>
            <a:r>
              <a:rPr b="1" lang="en" sz="1220">
                <a:solidFill>
                  <a:schemeClr val="lt1"/>
                </a:solidFill>
              </a:rPr>
              <a:t>0.14035 = 14.04%</a:t>
            </a:r>
            <a:r>
              <a:rPr lang="en" sz="1220">
                <a:solidFill>
                  <a:schemeClr val="lt1"/>
                </a:solidFill>
              </a:rPr>
              <a:t>		</a:t>
            </a:r>
            <a:endParaRPr sz="1220">
              <a:solidFill>
                <a:schemeClr val="lt1"/>
              </a:solidFill>
            </a:endParaRPr>
          </a:p>
          <a:p>
            <a:pPr indent="-30607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20"/>
              <a:buChar char="●"/>
            </a:pPr>
            <a:r>
              <a:rPr b="1" lang="en" sz="1220">
                <a:solidFill>
                  <a:schemeClr val="lt1"/>
                </a:solidFill>
              </a:rPr>
              <a:t>P(</a:t>
            </a:r>
            <a:r>
              <a:rPr b="1" lang="en" sz="1220">
                <a:solidFill>
                  <a:schemeClr val="lt1"/>
                </a:solidFill>
              </a:rPr>
              <a:t>UsedRotaryPhone </a:t>
            </a:r>
            <a:r>
              <a:rPr b="1" lang="en" sz="1220">
                <a:solidFill>
                  <a:schemeClr val="lt1"/>
                </a:solidFill>
              </a:rPr>
              <a:t>| Android)</a:t>
            </a:r>
            <a:r>
              <a:rPr lang="en" sz="1220">
                <a:solidFill>
                  <a:schemeClr val="lt1"/>
                </a:solidFill>
              </a:rPr>
              <a:t> = 6/26 = </a:t>
            </a:r>
            <a:r>
              <a:rPr b="1" lang="en" sz="1220">
                <a:solidFill>
                  <a:schemeClr val="lt1"/>
                </a:solidFill>
              </a:rPr>
              <a:t>0.23077 = 23.08%</a:t>
            </a:r>
            <a:endParaRPr b="1" sz="1220">
              <a:solidFill>
                <a:schemeClr val="lt1"/>
              </a:solidFill>
            </a:endParaRPr>
          </a:p>
          <a:p>
            <a:pPr indent="-30607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20"/>
              <a:buChar char="●"/>
            </a:pPr>
            <a:r>
              <a:rPr b="1" lang="en" sz="1220">
                <a:solidFill>
                  <a:schemeClr val="lt1"/>
                </a:solidFill>
                <a:highlight>
                  <a:srgbClr val="E06666"/>
                </a:highlight>
              </a:rPr>
              <a:t>P(Iphone | </a:t>
            </a:r>
            <a:r>
              <a:rPr b="1" lang="en" sz="1220">
                <a:solidFill>
                  <a:schemeClr val="lt1"/>
                </a:solidFill>
                <a:highlight>
                  <a:srgbClr val="E06666"/>
                </a:highlight>
              </a:rPr>
              <a:t>UsedRotaryPhone</a:t>
            </a:r>
            <a:r>
              <a:rPr b="1" lang="en" sz="1220">
                <a:solidFill>
                  <a:schemeClr val="lt1"/>
                </a:solidFill>
                <a:highlight>
                  <a:srgbClr val="E06666"/>
                </a:highlight>
              </a:rPr>
              <a:t>)</a:t>
            </a:r>
            <a:r>
              <a:rPr b="1" lang="en" sz="1220">
                <a:solidFill>
                  <a:schemeClr val="lt1"/>
                </a:solidFill>
              </a:rPr>
              <a:t> </a:t>
            </a:r>
            <a:r>
              <a:rPr lang="en" sz="1220">
                <a:solidFill>
                  <a:schemeClr val="lt1"/>
                </a:solidFill>
              </a:rPr>
              <a:t>= </a:t>
            </a:r>
            <a:r>
              <a:rPr lang="en" sz="1220">
                <a:solidFill>
                  <a:schemeClr val="lt1"/>
                </a:solidFill>
              </a:rPr>
              <a:t>P(UsedRotaryPhone | Iphone) </a:t>
            </a:r>
            <a:r>
              <a:rPr lang="en" sz="1220">
                <a:solidFill>
                  <a:schemeClr val="lt1"/>
                </a:solidFill>
              </a:rPr>
              <a:t>) * P(Iphone) / P(</a:t>
            </a:r>
            <a:r>
              <a:rPr lang="en" sz="1220">
                <a:solidFill>
                  <a:schemeClr val="lt1"/>
                </a:solidFill>
              </a:rPr>
              <a:t>UsedRotaryPhone</a:t>
            </a:r>
            <a:r>
              <a:rPr lang="en" sz="1220">
                <a:solidFill>
                  <a:schemeClr val="lt1"/>
                </a:solidFill>
              </a:rPr>
              <a:t>) </a:t>
            </a:r>
            <a:endParaRPr sz="1220">
              <a:solidFill>
                <a:schemeClr val="lt1"/>
              </a:solidFill>
            </a:endParaRPr>
          </a:p>
          <a:p>
            <a:pPr indent="0" lvl="0" marL="18288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20">
                <a:solidFill>
                  <a:schemeClr val="lt1"/>
                </a:solidFill>
              </a:rPr>
              <a:t>                         = </a:t>
            </a:r>
            <a:r>
              <a:rPr lang="en" sz="1220">
                <a:solidFill>
                  <a:schemeClr val="lt1"/>
                </a:solidFill>
              </a:rPr>
              <a:t>0.14035</a:t>
            </a:r>
            <a:r>
              <a:rPr lang="en" sz="1220">
                <a:solidFill>
                  <a:schemeClr val="lt1"/>
                </a:solidFill>
              </a:rPr>
              <a:t> * </a:t>
            </a:r>
            <a:r>
              <a:rPr lang="en" sz="1220">
                <a:solidFill>
                  <a:schemeClr val="lt1"/>
                </a:solidFill>
              </a:rPr>
              <a:t>0.8142857</a:t>
            </a:r>
            <a:r>
              <a:rPr lang="en" sz="1220">
                <a:solidFill>
                  <a:schemeClr val="lt1"/>
                </a:solidFill>
              </a:rPr>
              <a:t> / </a:t>
            </a:r>
            <a:r>
              <a:rPr lang="en" sz="1220">
                <a:solidFill>
                  <a:schemeClr val="lt1"/>
                </a:solidFill>
              </a:rPr>
              <a:t>0.15714</a:t>
            </a:r>
            <a:r>
              <a:rPr lang="en" sz="1220">
                <a:solidFill>
                  <a:schemeClr val="lt1"/>
                </a:solidFill>
              </a:rPr>
              <a:t> = </a:t>
            </a:r>
            <a:r>
              <a:rPr b="1" lang="en" sz="1220">
                <a:solidFill>
                  <a:schemeClr val="lt1"/>
                </a:solidFill>
              </a:rPr>
              <a:t>0.72728 = 72.73%</a:t>
            </a:r>
            <a:endParaRPr b="1" sz="1220">
              <a:solidFill>
                <a:schemeClr val="lt1"/>
              </a:solidFill>
            </a:endParaRPr>
          </a:p>
          <a:p>
            <a:pPr indent="-30607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20"/>
              <a:buChar char="●"/>
            </a:pPr>
            <a:r>
              <a:rPr b="1" lang="en" sz="1220">
                <a:solidFill>
                  <a:schemeClr val="lt1"/>
                </a:solidFill>
                <a:highlight>
                  <a:srgbClr val="E06666"/>
                </a:highlight>
              </a:rPr>
              <a:t>P(Android | </a:t>
            </a:r>
            <a:r>
              <a:rPr b="1" lang="en" sz="1220">
                <a:solidFill>
                  <a:schemeClr val="lt1"/>
                </a:solidFill>
                <a:highlight>
                  <a:srgbClr val="E06666"/>
                </a:highlight>
              </a:rPr>
              <a:t>UsedRotaryPhone</a:t>
            </a:r>
            <a:r>
              <a:rPr b="1" lang="en" sz="1220">
                <a:solidFill>
                  <a:schemeClr val="lt1"/>
                </a:solidFill>
                <a:highlight>
                  <a:srgbClr val="E06666"/>
                </a:highlight>
              </a:rPr>
              <a:t>)</a:t>
            </a:r>
            <a:r>
              <a:rPr lang="en" sz="1220">
                <a:solidFill>
                  <a:schemeClr val="lt1"/>
                </a:solidFill>
              </a:rPr>
              <a:t> = P(</a:t>
            </a:r>
            <a:r>
              <a:rPr lang="en" sz="1220">
                <a:solidFill>
                  <a:schemeClr val="lt1"/>
                </a:solidFill>
              </a:rPr>
              <a:t>UsedRotaryPhone </a:t>
            </a:r>
            <a:r>
              <a:rPr lang="en" sz="1220">
                <a:solidFill>
                  <a:schemeClr val="lt1"/>
                </a:solidFill>
              </a:rPr>
              <a:t>| </a:t>
            </a:r>
            <a:r>
              <a:rPr lang="en" sz="1220">
                <a:solidFill>
                  <a:schemeClr val="lt1"/>
                </a:solidFill>
              </a:rPr>
              <a:t>Android</a:t>
            </a:r>
            <a:r>
              <a:rPr lang="en" sz="1220">
                <a:solidFill>
                  <a:schemeClr val="lt1"/>
                </a:solidFill>
              </a:rPr>
              <a:t>) * P(</a:t>
            </a:r>
            <a:r>
              <a:rPr lang="en" sz="1220">
                <a:solidFill>
                  <a:schemeClr val="lt1"/>
                </a:solidFill>
              </a:rPr>
              <a:t>Android</a:t>
            </a:r>
            <a:r>
              <a:rPr lang="en" sz="1220">
                <a:solidFill>
                  <a:schemeClr val="lt1"/>
                </a:solidFill>
              </a:rPr>
              <a:t>) / P(</a:t>
            </a:r>
            <a:r>
              <a:rPr lang="en" sz="1220">
                <a:solidFill>
                  <a:schemeClr val="lt1"/>
                </a:solidFill>
              </a:rPr>
              <a:t>UsedRotaryPhone</a:t>
            </a:r>
            <a:r>
              <a:rPr lang="en" sz="1220">
                <a:solidFill>
                  <a:schemeClr val="lt1"/>
                </a:solidFill>
              </a:rPr>
              <a:t>) </a:t>
            </a:r>
            <a:endParaRPr sz="1220">
              <a:solidFill>
                <a:schemeClr val="lt1"/>
              </a:solidFill>
            </a:endParaRPr>
          </a:p>
          <a:p>
            <a:pPr indent="0" lvl="0" marL="18288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20">
                <a:solidFill>
                  <a:schemeClr val="lt1"/>
                </a:solidFill>
              </a:rPr>
              <a:t>                            = </a:t>
            </a:r>
            <a:r>
              <a:rPr lang="en" sz="1220">
                <a:solidFill>
                  <a:schemeClr val="lt1"/>
                </a:solidFill>
              </a:rPr>
              <a:t>0.23077</a:t>
            </a:r>
            <a:r>
              <a:rPr lang="en" sz="1220">
                <a:solidFill>
                  <a:schemeClr val="lt1"/>
                </a:solidFill>
              </a:rPr>
              <a:t> * </a:t>
            </a:r>
            <a:r>
              <a:rPr lang="en" sz="1220">
                <a:solidFill>
                  <a:schemeClr val="lt1"/>
                </a:solidFill>
              </a:rPr>
              <a:t>0.1857143</a:t>
            </a:r>
            <a:r>
              <a:rPr lang="en" sz="1220">
                <a:solidFill>
                  <a:schemeClr val="lt1"/>
                </a:solidFill>
              </a:rPr>
              <a:t> / </a:t>
            </a:r>
            <a:r>
              <a:rPr lang="en" sz="1220">
                <a:solidFill>
                  <a:schemeClr val="lt1"/>
                </a:solidFill>
              </a:rPr>
              <a:t>0.15714 </a:t>
            </a:r>
            <a:r>
              <a:rPr lang="en" sz="1220">
                <a:solidFill>
                  <a:schemeClr val="lt1"/>
                </a:solidFill>
              </a:rPr>
              <a:t>= </a:t>
            </a:r>
            <a:r>
              <a:rPr b="1" lang="en" sz="1220">
                <a:solidFill>
                  <a:schemeClr val="lt1"/>
                </a:solidFill>
              </a:rPr>
              <a:t>0.27273 = 27.27%</a:t>
            </a:r>
            <a:endParaRPr b="1" sz="1220">
              <a:solidFill>
                <a:schemeClr val="lt1"/>
              </a:solidFill>
            </a:endParaRPr>
          </a:p>
          <a:p>
            <a:pPr indent="-30607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20"/>
              <a:buChar char="●"/>
            </a:pPr>
            <a:r>
              <a:rPr lang="en" sz="1220" u="sng">
                <a:solidFill>
                  <a:schemeClr val="lt1"/>
                </a:solidFill>
              </a:rPr>
              <a:t>Support</a:t>
            </a:r>
            <a:r>
              <a:rPr lang="en" sz="1220">
                <a:solidFill>
                  <a:schemeClr val="lt1"/>
                </a:solidFill>
              </a:rPr>
              <a:t> </a:t>
            </a:r>
            <a:r>
              <a:rPr b="1" lang="en" sz="1220">
                <a:solidFill>
                  <a:schemeClr val="lt1"/>
                </a:solidFill>
              </a:rPr>
              <a:t>P(</a:t>
            </a:r>
            <a:r>
              <a:rPr b="1" lang="en" sz="1220">
                <a:solidFill>
                  <a:schemeClr val="lt1"/>
                </a:solidFill>
              </a:rPr>
              <a:t>Iphone </a:t>
            </a:r>
            <a:r>
              <a:rPr b="1" lang="en" sz="1220">
                <a:solidFill>
                  <a:schemeClr val="lt1"/>
                </a:solidFill>
              </a:rPr>
              <a:t>| </a:t>
            </a:r>
            <a:r>
              <a:rPr b="1" lang="en" sz="1220">
                <a:solidFill>
                  <a:schemeClr val="lt1"/>
                </a:solidFill>
              </a:rPr>
              <a:t>UsedRotaryPhone</a:t>
            </a:r>
            <a:r>
              <a:rPr b="1" lang="en" sz="1220">
                <a:solidFill>
                  <a:schemeClr val="lt1"/>
                </a:solidFill>
              </a:rPr>
              <a:t>)</a:t>
            </a:r>
            <a:r>
              <a:rPr lang="en" sz="1220">
                <a:solidFill>
                  <a:schemeClr val="lt1"/>
                </a:solidFill>
              </a:rPr>
              <a:t> = Percentage of participants who have used a rotary phone AND have an </a:t>
            </a:r>
            <a:r>
              <a:rPr lang="en" sz="1220">
                <a:solidFill>
                  <a:schemeClr val="lt1"/>
                </a:solidFill>
              </a:rPr>
              <a:t>Iphone</a:t>
            </a:r>
            <a:r>
              <a:rPr lang="en" sz="1220">
                <a:solidFill>
                  <a:schemeClr val="lt1"/>
                </a:solidFill>
              </a:rPr>
              <a:t> </a:t>
            </a:r>
            <a:endParaRPr sz="1220">
              <a:solidFill>
                <a:schemeClr val="lt1"/>
              </a:solidFill>
            </a:endParaRPr>
          </a:p>
          <a:p>
            <a:pPr indent="0" lvl="0" marL="2743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20">
                <a:solidFill>
                  <a:schemeClr val="lt1"/>
                </a:solidFill>
              </a:rPr>
              <a:t>        = 16/140 = </a:t>
            </a:r>
            <a:r>
              <a:rPr b="1" lang="en" sz="1220">
                <a:solidFill>
                  <a:schemeClr val="lt1"/>
                </a:solidFill>
              </a:rPr>
              <a:t>0.114286 = 11.43%</a:t>
            </a:r>
            <a:endParaRPr b="1" sz="1220">
              <a:solidFill>
                <a:schemeClr val="lt1"/>
              </a:solidFill>
            </a:endParaRPr>
          </a:p>
          <a:p>
            <a:pPr indent="-30607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20"/>
              <a:buChar char="●"/>
            </a:pPr>
            <a:r>
              <a:rPr lang="en" sz="1220" u="sng">
                <a:solidFill>
                  <a:schemeClr val="lt1"/>
                </a:solidFill>
              </a:rPr>
              <a:t>Support</a:t>
            </a:r>
            <a:r>
              <a:rPr lang="en" sz="1220">
                <a:solidFill>
                  <a:schemeClr val="lt1"/>
                </a:solidFill>
              </a:rPr>
              <a:t> </a:t>
            </a:r>
            <a:r>
              <a:rPr b="1" lang="en" sz="1220">
                <a:solidFill>
                  <a:schemeClr val="lt1"/>
                </a:solidFill>
              </a:rPr>
              <a:t>P(</a:t>
            </a:r>
            <a:r>
              <a:rPr b="1" lang="en" sz="1220">
                <a:solidFill>
                  <a:schemeClr val="lt1"/>
                </a:solidFill>
              </a:rPr>
              <a:t>Android </a:t>
            </a:r>
            <a:r>
              <a:rPr b="1" lang="en" sz="1220">
                <a:solidFill>
                  <a:schemeClr val="lt1"/>
                </a:solidFill>
              </a:rPr>
              <a:t>| </a:t>
            </a:r>
            <a:r>
              <a:rPr b="1" lang="en" sz="1220">
                <a:solidFill>
                  <a:schemeClr val="lt1"/>
                </a:solidFill>
              </a:rPr>
              <a:t>UsedRotaryPhone</a:t>
            </a:r>
            <a:r>
              <a:rPr b="1" lang="en" sz="1220">
                <a:solidFill>
                  <a:schemeClr val="lt1"/>
                </a:solidFill>
              </a:rPr>
              <a:t>) </a:t>
            </a:r>
            <a:r>
              <a:rPr lang="en" sz="1220">
                <a:solidFill>
                  <a:schemeClr val="lt1"/>
                </a:solidFill>
              </a:rPr>
              <a:t>= Percentage of participants who </a:t>
            </a:r>
            <a:r>
              <a:rPr lang="en" sz="1220">
                <a:solidFill>
                  <a:schemeClr val="lt1"/>
                </a:solidFill>
              </a:rPr>
              <a:t>have used a rotary phone </a:t>
            </a:r>
            <a:r>
              <a:rPr lang="en" sz="1220">
                <a:solidFill>
                  <a:schemeClr val="lt1"/>
                </a:solidFill>
              </a:rPr>
              <a:t>AND have an </a:t>
            </a:r>
            <a:r>
              <a:rPr lang="en" sz="1220">
                <a:solidFill>
                  <a:schemeClr val="lt1"/>
                </a:solidFill>
              </a:rPr>
              <a:t>Android</a:t>
            </a:r>
            <a:r>
              <a:rPr lang="en" sz="1220">
                <a:solidFill>
                  <a:schemeClr val="lt1"/>
                </a:solidFill>
              </a:rPr>
              <a:t> </a:t>
            </a:r>
            <a:endParaRPr sz="1220">
              <a:solidFill>
                <a:schemeClr val="lt1"/>
              </a:solidFill>
            </a:endParaRPr>
          </a:p>
          <a:p>
            <a:pPr indent="0" lvl="0" marL="274320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20">
                <a:solidFill>
                  <a:schemeClr val="lt1"/>
                </a:solidFill>
              </a:rPr>
              <a:t> </a:t>
            </a:r>
            <a:r>
              <a:rPr lang="en" sz="1220">
                <a:solidFill>
                  <a:schemeClr val="lt1"/>
                </a:solidFill>
              </a:rPr>
              <a:t> </a:t>
            </a:r>
            <a:r>
              <a:rPr lang="en" sz="1220">
                <a:solidFill>
                  <a:schemeClr val="lt1"/>
                </a:solidFill>
              </a:rPr>
              <a:t>         = 6/140 = </a:t>
            </a:r>
            <a:r>
              <a:rPr b="1" lang="en" sz="1220">
                <a:solidFill>
                  <a:schemeClr val="lt1"/>
                </a:solidFill>
              </a:rPr>
              <a:t>0.042857 = 4.29%</a:t>
            </a:r>
            <a:endParaRPr b="1" sz="1220">
              <a:solidFill>
                <a:schemeClr val="lt1"/>
              </a:solidFill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 b="4333" l="0" r="0" t="0"/>
          <a:stretch/>
        </p:blipFill>
        <p:spPr>
          <a:xfrm>
            <a:off x="2229138" y="521050"/>
            <a:ext cx="4685725" cy="5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149" y="1185750"/>
            <a:ext cx="7193724" cy="7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5511475" y="2176900"/>
            <a:ext cx="3356700" cy="692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I know that the Data101 participant can use a rotary phone, then they are significantly more likely (72.73%) to have an Iphone over an Android.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117150" y="1634450"/>
            <a:ext cx="8909700" cy="3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07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20"/>
              <a:buChar char="●"/>
            </a:pPr>
            <a:r>
              <a:rPr b="1" lang="en" sz="1220">
                <a:solidFill>
                  <a:schemeClr val="lt1"/>
                </a:solidFill>
              </a:rPr>
              <a:t>P(</a:t>
            </a:r>
            <a:r>
              <a:rPr b="1" lang="en" sz="1220">
                <a:solidFill>
                  <a:schemeClr val="lt1"/>
                </a:solidFill>
              </a:rPr>
              <a:t>UsedRotaryPhone</a:t>
            </a:r>
            <a:r>
              <a:rPr b="1" lang="en" sz="1220">
                <a:solidFill>
                  <a:schemeClr val="lt1"/>
                </a:solidFill>
              </a:rPr>
              <a:t>+Right) </a:t>
            </a:r>
            <a:r>
              <a:rPr lang="en" sz="1220">
                <a:solidFill>
                  <a:schemeClr val="lt1"/>
                </a:solidFill>
              </a:rPr>
              <a:t>= (15+6)/140 = 21/140 = </a:t>
            </a:r>
            <a:r>
              <a:rPr b="1" lang="en" sz="1220">
                <a:solidFill>
                  <a:schemeClr val="lt1"/>
                </a:solidFill>
              </a:rPr>
              <a:t>0.15 = 15% </a:t>
            </a:r>
            <a:endParaRPr b="1" sz="1220">
              <a:solidFill>
                <a:schemeClr val="lt1"/>
              </a:solidFill>
            </a:endParaRPr>
          </a:p>
          <a:p>
            <a:pPr indent="-30607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20"/>
              <a:buChar char="●"/>
            </a:pPr>
            <a:r>
              <a:rPr b="1" lang="en" sz="1220">
                <a:solidFill>
                  <a:schemeClr val="lt1"/>
                </a:solidFill>
              </a:rPr>
              <a:t>P(</a:t>
            </a:r>
            <a:r>
              <a:rPr b="1" lang="en" sz="1220">
                <a:solidFill>
                  <a:schemeClr val="lt1"/>
                </a:solidFill>
              </a:rPr>
              <a:t>UsedRotaryPhone+Right </a:t>
            </a:r>
            <a:r>
              <a:rPr b="1" lang="en" sz="1220">
                <a:solidFill>
                  <a:schemeClr val="lt1"/>
                </a:solidFill>
              </a:rPr>
              <a:t>| Iphone) </a:t>
            </a:r>
            <a:r>
              <a:rPr lang="en" sz="1220">
                <a:solidFill>
                  <a:schemeClr val="lt1"/>
                </a:solidFill>
              </a:rPr>
              <a:t>= 15/114 =</a:t>
            </a:r>
            <a:r>
              <a:rPr b="1" lang="en" sz="1220">
                <a:solidFill>
                  <a:schemeClr val="lt1"/>
                </a:solidFill>
              </a:rPr>
              <a:t> 0.13158 = 13.16%</a:t>
            </a:r>
            <a:endParaRPr b="1" sz="1220">
              <a:solidFill>
                <a:schemeClr val="lt1"/>
              </a:solidFill>
            </a:endParaRPr>
          </a:p>
          <a:p>
            <a:pPr indent="-30607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20"/>
              <a:buChar char="●"/>
            </a:pPr>
            <a:r>
              <a:rPr b="1" lang="en" sz="1220">
                <a:solidFill>
                  <a:schemeClr val="lt1"/>
                </a:solidFill>
              </a:rPr>
              <a:t>P(</a:t>
            </a:r>
            <a:r>
              <a:rPr b="1" lang="en" sz="1220">
                <a:solidFill>
                  <a:schemeClr val="lt1"/>
                </a:solidFill>
              </a:rPr>
              <a:t>UsedRotaryPhone+Right</a:t>
            </a:r>
            <a:r>
              <a:rPr b="1" lang="en" sz="1220">
                <a:solidFill>
                  <a:schemeClr val="lt1"/>
                </a:solidFill>
              </a:rPr>
              <a:t> |Android) </a:t>
            </a:r>
            <a:r>
              <a:rPr lang="en" sz="1220">
                <a:solidFill>
                  <a:schemeClr val="lt1"/>
                </a:solidFill>
              </a:rPr>
              <a:t>= 6/26 = </a:t>
            </a:r>
            <a:r>
              <a:rPr b="1" lang="en" sz="1220">
                <a:solidFill>
                  <a:schemeClr val="lt1"/>
                </a:solidFill>
              </a:rPr>
              <a:t>0.23077 = 23.08%</a:t>
            </a:r>
            <a:endParaRPr b="1" sz="1220">
              <a:solidFill>
                <a:schemeClr val="lt1"/>
              </a:solidFill>
            </a:endParaRPr>
          </a:p>
          <a:p>
            <a:pPr indent="-30607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20"/>
              <a:buChar char="●"/>
            </a:pPr>
            <a:r>
              <a:rPr b="1" lang="en" sz="1220">
                <a:solidFill>
                  <a:schemeClr val="lt1"/>
                </a:solidFill>
                <a:highlight>
                  <a:srgbClr val="E06666"/>
                </a:highlight>
              </a:rPr>
              <a:t>P(Iphone | </a:t>
            </a:r>
            <a:r>
              <a:rPr b="1" lang="en" sz="1220">
                <a:solidFill>
                  <a:schemeClr val="lt1"/>
                </a:solidFill>
                <a:highlight>
                  <a:srgbClr val="E06666"/>
                </a:highlight>
              </a:rPr>
              <a:t>UsedRotaryPhone+Right</a:t>
            </a:r>
            <a:r>
              <a:rPr b="1" lang="en" sz="1220">
                <a:solidFill>
                  <a:schemeClr val="lt1"/>
                </a:solidFill>
                <a:highlight>
                  <a:srgbClr val="E06666"/>
                </a:highlight>
              </a:rPr>
              <a:t>)</a:t>
            </a:r>
            <a:r>
              <a:rPr lang="en" sz="1220">
                <a:solidFill>
                  <a:schemeClr val="lt1"/>
                </a:solidFill>
              </a:rPr>
              <a:t> = P(</a:t>
            </a:r>
            <a:r>
              <a:rPr lang="en" sz="1220">
                <a:solidFill>
                  <a:schemeClr val="lt1"/>
                </a:solidFill>
              </a:rPr>
              <a:t>UsedRotaryPhone+Right </a:t>
            </a:r>
            <a:r>
              <a:rPr lang="en" sz="1220">
                <a:solidFill>
                  <a:schemeClr val="lt1"/>
                </a:solidFill>
              </a:rPr>
              <a:t>| Iphone) * P(Iphone) / P(</a:t>
            </a:r>
            <a:r>
              <a:rPr lang="en" sz="1220">
                <a:solidFill>
                  <a:schemeClr val="lt1"/>
                </a:solidFill>
              </a:rPr>
              <a:t>UsedRotaryPhone+Right</a:t>
            </a:r>
            <a:r>
              <a:rPr lang="en" sz="1220">
                <a:solidFill>
                  <a:schemeClr val="lt1"/>
                </a:solidFill>
              </a:rPr>
              <a:t>) </a:t>
            </a:r>
            <a:endParaRPr sz="1220">
              <a:solidFill>
                <a:schemeClr val="lt1"/>
              </a:solidFill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20">
                <a:solidFill>
                  <a:schemeClr val="lt1"/>
                </a:solidFill>
              </a:rPr>
              <a:t>       = 0.13158  * 0.8142857/ 0.15 =</a:t>
            </a:r>
            <a:r>
              <a:rPr b="1" lang="en" sz="1220">
                <a:solidFill>
                  <a:schemeClr val="lt1"/>
                </a:solidFill>
              </a:rPr>
              <a:t> 0.71429 = 71.43%</a:t>
            </a:r>
            <a:endParaRPr b="1" sz="1220">
              <a:solidFill>
                <a:schemeClr val="lt1"/>
              </a:solidFill>
            </a:endParaRPr>
          </a:p>
          <a:p>
            <a:pPr indent="-30607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20"/>
              <a:buChar char="●"/>
            </a:pPr>
            <a:r>
              <a:rPr b="1" lang="en" sz="1220">
                <a:solidFill>
                  <a:schemeClr val="lt1"/>
                </a:solidFill>
                <a:highlight>
                  <a:srgbClr val="E06666"/>
                </a:highlight>
              </a:rPr>
              <a:t>P(Android | </a:t>
            </a:r>
            <a:r>
              <a:rPr b="1" lang="en" sz="1220">
                <a:solidFill>
                  <a:schemeClr val="lt1"/>
                </a:solidFill>
                <a:highlight>
                  <a:srgbClr val="E06666"/>
                </a:highlight>
              </a:rPr>
              <a:t>UsedRotaryPhone+Right</a:t>
            </a:r>
            <a:r>
              <a:rPr b="1" lang="en" sz="1220">
                <a:solidFill>
                  <a:schemeClr val="lt1"/>
                </a:solidFill>
                <a:highlight>
                  <a:srgbClr val="E06666"/>
                </a:highlight>
              </a:rPr>
              <a:t>)</a:t>
            </a:r>
            <a:r>
              <a:rPr b="1" lang="en" sz="1220">
                <a:solidFill>
                  <a:schemeClr val="lt1"/>
                </a:solidFill>
              </a:rPr>
              <a:t> </a:t>
            </a:r>
            <a:r>
              <a:rPr lang="en" sz="1220">
                <a:solidFill>
                  <a:schemeClr val="lt1"/>
                </a:solidFill>
              </a:rPr>
              <a:t>= P(</a:t>
            </a:r>
            <a:r>
              <a:rPr lang="en" sz="1220">
                <a:solidFill>
                  <a:schemeClr val="lt1"/>
                </a:solidFill>
              </a:rPr>
              <a:t>UsedRotaryPhone+Right</a:t>
            </a:r>
            <a:r>
              <a:rPr lang="en" sz="1220">
                <a:solidFill>
                  <a:schemeClr val="lt1"/>
                </a:solidFill>
              </a:rPr>
              <a:t> | Android) * P(Android) / P(</a:t>
            </a:r>
            <a:r>
              <a:rPr lang="en" sz="1220">
                <a:solidFill>
                  <a:schemeClr val="lt1"/>
                </a:solidFill>
              </a:rPr>
              <a:t>UsedRotaryPhone+Right</a:t>
            </a:r>
            <a:r>
              <a:rPr lang="en" sz="1220">
                <a:solidFill>
                  <a:schemeClr val="lt1"/>
                </a:solidFill>
              </a:rPr>
              <a:t>) </a:t>
            </a:r>
            <a:endParaRPr sz="1220">
              <a:solidFill>
                <a:schemeClr val="lt1"/>
              </a:solidFill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20">
                <a:solidFill>
                  <a:schemeClr val="lt1"/>
                </a:solidFill>
              </a:rPr>
              <a:t>       </a:t>
            </a:r>
            <a:r>
              <a:rPr lang="en" sz="1220">
                <a:solidFill>
                  <a:schemeClr val="lt1"/>
                </a:solidFill>
              </a:rPr>
              <a:t> </a:t>
            </a:r>
            <a:r>
              <a:rPr lang="en" sz="1220">
                <a:solidFill>
                  <a:schemeClr val="lt1"/>
                </a:solidFill>
              </a:rPr>
              <a:t> = 0.23077 * 0.1857143 / 0.15 =</a:t>
            </a:r>
            <a:r>
              <a:rPr b="1" lang="en" sz="1220">
                <a:solidFill>
                  <a:schemeClr val="lt1"/>
                </a:solidFill>
              </a:rPr>
              <a:t> 0.28572 = 28.57%</a:t>
            </a:r>
            <a:endParaRPr b="1" sz="1220">
              <a:solidFill>
                <a:schemeClr val="lt1"/>
              </a:solidFill>
            </a:endParaRPr>
          </a:p>
          <a:p>
            <a:pPr indent="-30607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20"/>
              <a:buChar char="●"/>
            </a:pPr>
            <a:r>
              <a:rPr lang="en" sz="1220" u="sng">
                <a:solidFill>
                  <a:schemeClr val="lt1"/>
                </a:solidFill>
              </a:rPr>
              <a:t>Support</a:t>
            </a:r>
            <a:r>
              <a:rPr lang="en" sz="1220">
                <a:solidFill>
                  <a:schemeClr val="lt1"/>
                </a:solidFill>
              </a:rPr>
              <a:t> </a:t>
            </a:r>
            <a:r>
              <a:rPr b="1" lang="en" sz="1220">
                <a:solidFill>
                  <a:schemeClr val="lt1"/>
                </a:solidFill>
              </a:rPr>
              <a:t>P(Vanilla|CanRollTongue+Cooler)</a:t>
            </a:r>
            <a:r>
              <a:rPr lang="en" sz="1220">
                <a:solidFill>
                  <a:schemeClr val="lt1"/>
                </a:solidFill>
              </a:rPr>
              <a:t> = Percentage of participants who have used a rotary phone, are right handed, AND have an Iphone = 15/140 = </a:t>
            </a:r>
            <a:r>
              <a:rPr b="1" lang="en" sz="1220">
                <a:solidFill>
                  <a:schemeClr val="lt1"/>
                </a:solidFill>
              </a:rPr>
              <a:t>0.10714 = 10.71%</a:t>
            </a:r>
            <a:endParaRPr b="1" sz="1220">
              <a:solidFill>
                <a:schemeClr val="lt1"/>
              </a:solidFill>
            </a:endParaRPr>
          </a:p>
          <a:p>
            <a:pPr indent="-30607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20"/>
              <a:buChar char="●"/>
            </a:pPr>
            <a:r>
              <a:rPr lang="en" sz="1220" u="sng">
                <a:solidFill>
                  <a:schemeClr val="lt1"/>
                </a:solidFill>
              </a:rPr>
              <a:t>Support</a:t>
            </a:r>
            <a:r>
              <a:rPr b="1" lang="en" sz="1220">
                <a:solidFill>
                  <a:schemeClr val="lt1"/>
                </a:solidFill>
              </a:rPr>
              <a:t> P(Chocolate|CanRollTongue+Cooler) </a:t>
            </a:r>
            <a:r>
              <a:rPr lang="en" sz="1220">
                <a:solidFill>
                  <a:schemeClr val="lt1"/>
                </a:solidFill>
              </a:rPr>
              <a:t>= Percentage of participants who have </a:t>
            </a:r>
            <a:r>
              <a:rPr lang="en" sz="1220">
                <a:solidFill>
                  <a:schemeClr val="lt1"/>
                </a:solidFill>
              </a:rPr>
              <a:t>used a rotary phone, are right handed, AND have an Android</a:t>
            </a:r>
            <a:r>
              <a:rPr lang="en" sz="1220">
                <a:solidFill>
                  <a:schemeClr val="lt1"/>
                </a:solidFill>
              </a:rPr>
              <a:t> = 6/140 =</a:t>
            </a:r>
            <a:r>
              <a:rPr b="1" lang="en" sz="1220">
                <a:solidFill>
                  <a:schemeClr val="lt1"/>
                </a:solidFill>
              </a:rPr>
              <a:t> 0.04286 = 4.29%</a:t>
            </a:r>
            <a:endParaRPr b="1" sz="1220">
              <a:solidFill>
                <a:schemeClr val="lt1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500650" y="1678675"/>
            <a:ext cx="3356700" cy="8619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I know that the Data101 participant can use a rotary phone and are right handed, then they are significantly more likely (71.43%) to have an Iphone over an Android.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117150" y="114050"/>
            <a:ext cx="89097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 u="sng">
                <a:solidFill>
                  <a:schemeClr val="lt1"/>
                </a:solidFill>
              </a:rPr>
              <a:t>Posterior:</a:t>
            </a:r>
            <a:r>
              <a:rPr lang="en" sz="1400">
                <a:solidFill>
                  <a:schemeClr val="lt1"/>
                </a:solidFill>
              </a:rPr>
              <a:t> What if I know that the participant has previously made a phone call using a rotary phone and is right handed? (2 pieces of evidence)</a:t>
            </a:r>
            <a:endParaRPr sz="1400" u="sng">
              <a:solidFill>
                <a:schemeClr val="lt1"/>
              </a:solidFill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5633" l="0" r="2047" t="0"/>
          <a:stretch/>
        </p:blipFill>
        <p:spPr>
          <a:xfrm>
            <a:off x="643050" y="651850"/>
            <a:ext cx="7857925" cy="9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117150" y="37850"/>
            <a:ext cx="89097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 u="sng">
                <a:solidFill>
                  <a:schemeClr val="lt1"/>
                </a:solidFill>
              </a:rPr>
              <a:t>Posterior:</a:t>
            </a:r>
            <a:r>
              <a:rPr lang="en" sz="1400">
                <a:solidFill>
                  <a:schemeClr val="lt1"/>
                </a:solidFill>
              </a:rPr>
              <a:t> What if I know that the participant has seen swirly floaters when they look at the sky ( count people that </a:t>
            </a:r>
            <a:r>
              <a:rPr lang="en" sz="1400">
                <a:solidFill>
                  <a:schemeClr val="lt1"/>
                </a:solidFill>
              </a:rPr>
              <a:t>responded</a:t>
            </a:r>
            <a:r>
              <a:rPr lang="en" sz="1400">
                <a:solidFill>
                  <a:schemeClr val="lt1"/>
                </a:solidFill>
              </a:rPr>
              <a:t> with </a:t>
            </a:r>
            <a:r>
              <a:rPr lang="en" sz="1400">
                <a:solidFill>
                  <a:schemeClr val="lt1"/>
                </a:solidFill>
              </a:rPr>
              <a:t>occasionally</a:t>
            </a:r>
            <a:r>
              <a:rPr lang="en" sz="1400">
                <a:solidFill>
                  <a:schemeClr val="lt1"/>
                </a:solidFill>
              </a:rPr>
              <a:t> and constantly?</a:t>
            </a:r>
            <a:endParaRPr sz="1400" u="sng">
              <a:solidFill>
                <a:schemeClr val="lt1"/>
              </a:solidFill>
            </a:endParaRPr>
          </a:p>
        </p:txBody>
      </p:sp>
      <p:sp>
        <p:nvSpPr>
          <p:cNvPr id="105" name="Google Shape;105;p17"/>
          <p:cNvSpPr txBox="1"/>
          <p:nvPr>
            <p:ph idx="4294967295" type="body"/>
          </p:nvPr>
        </p:nvSpPr>
        <p:spPr>
          <a:xfrm>
            <a:off x="117175" y="2240175"/>
            <a:ext cx="8909700" cy="28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972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"/>
              <a:buChar char="●"/>
            </a:pPr>
            <a:r>
              <a:rPr b="1" lang="en" sz="1120">
                <a:solidFill>
                  <a:schemeClr val="lt1"/>
                </a:solidFill>
              </a:rPr>
              <a:t>P(SeenFloaters)</a:t>
            </a:r>
            <a:r>
              <a:rPr lang="en" sz="1120">
                <a:solidFill>
                  <a:schemeClr val="lt1"/>
                </a:solidFill>
              </a:rPr>
              <a:t> = (4+25+13+51)/140 = 93/140 = </a:t>
            </a:r>
            <a:r>
              <a:rPr b="1" lang="en" sz="1120">
                <a:solidFill>
                  <a:schemeClr val="lt1"/>
                </a:solidFill>
              </a:rPr>
              <a:t>0.6642857 = 66.43%</a:t>
            </a:r>
            <a:endParaRPr b="1" sz="1120">
              <a:solidFill>
                <a:schemeClr val="lt1"/>
              </a:solidFill>
            </a:endParaRPr>
          </a:p>
          <a:p>
            <a:pPr indent="-29972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Char char="●"/>
            </a:pPr>
            <a:r>
              <a:rPr b="1" lang="en" sz="1120">
                <a:solidFill>
                  <a:schemeClr val="lt1"/>
                </a:solidFill>
              </a:rPr>
              <a:t>P(</a:t>
            </a:r>
            <a:r>
              <a:rPr b="1" lang="en" sz="1120">
                <a:solidFill>
                  <a:schemeClr val="lt1"/>
                </a:solidFill>
              </a:rPr>
              <a:t>SeenFloaters</a:t>
            </a:r>
            <a:r>
              <a:rPr b="1" lang="en" sz="1120">
                <a:solidFill>
                  <a:schemeClr val="lt1"/>
                </a:solidFill>
              </a:rPr>
              <a:t> | Iphone)</a:t>
            </a:r>
            <a:r>
              <a:rPr lang="en" sz="1120">
                <a:solidFill>
                  <a:schemeClr val="lt1"/>
                </a:solidFill>
              </a:rPr>
              <a:t> = (25+51)/114 = 76/114 = </a:t>
            </a:r>
            <a:r>
              <a:rPr b="1" lang="en" sz="1120">
                <a:solidFill>
                  <a:schemeClr val="lt1"/>
                </a:solidFill>
              </a:rPr>
              <a:t>0.66667 = 66.67%</a:t>
            </a:r>
            <a:r>
              <a:rPr lang="en" sz="1120">
                <a:solidFill>
                  <a:schemeClr val="lt1"/>
                </a:solidFill>
              </a:rPr>
              <a:t>		</a:t>
            </a:r>
            <a:endParaRPr sz="1120">
              <a:solidFill>
                <a:schemeClr val="lt1"/>
              </a:solidFill>
            </a:endParaRPr>
          </a:p>
          <a:p>
            <a:pPr indent="-29972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Char char="●"/>
            </a:pPr>
            <a:r>
              <a:rPr b="1" lang="en" sz="1120">
                <a:solidFill>
                  <a:schemeClr val="lt1"/>
                </a:solidFill>
              </a:rPr>
              <a:t>P(</a:t>
            </a:r>
            <a:r>
              <a:rPr b="1" lang="en" sz="1120">
                <a:solidFill>
                  <a:schemeClr val="lt1"/>
                </a:solidFill>
              </a:rPr>
              <a:t>SeenFloaters</a:t>
            </a:r>
            <a:r>
              <a:rPr b="1" lang="en" sz="1120">
                <a:solidFill>
                  <a:schemeClr val="lt1"/>
                </a:solidFill>
              </a:rPr>
              <a:t> | Android)</a:t>
            </a:r>
            <a:r>
              <a:rPr lang="en" sz="1120">
                <a:solidFill>
                  <a:schemeClr val="lt1"/>
                </a:solidFill>
              </a:rPr>
              <a:t> = (4+13)/26 = 17/26 = </a:t>
            </a:r>
            <a:r>
              <a:rPr b="1" lang="en" sz="1120">
                <a:solidFill>
                  <a:schemeClr val="lt1"/>
                </a:solidFill>
              </a:rPr>
              <a:t>0.653846 = 65.38%</a:t>
            </a:r>
            <a:endParaRPr b="1" sz="1120">
              <a:solidFill>
                <a:schemeClr val="lt1"/>
              </a:solidFill>
            </a:endParaRPr>
          </a:p>
          <a:p>
            <a:pPr indent="-29972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Char char="●"/>
            </a:pPr>
            <a:r>
              <a:rPr b="1" lang="en" sz="1120">
                <a:solidFill>
                  <a:schemeClr val="lt1"/>
                </a:solidFill>
                <a:highlight>
                  <a:srgbClr val="E06666"/>
                </a:highlight>
              </a:rPr>
              <a:t>P(Iphone | </a:t>
            </a:r>
            <a:r>
              <a:rPr b="1" lang="en" sz="1120">
                <a:solidFill>
                  <a:schemeClr val="lt1"/>
                </a:solidFill>
                <a:highlight>
                  <a:srgbClr val="E06666"/>
                </a:highlight>
              </a:rPr>
              <a:t>SeenFloaters</a:t>
            </a:r>
            <a:r>
              <a:rPr b="1" lang="en" sz="1120">
                <a:solidFill>
                  <a:schemeClr val="lt1"/>
                </a:solidFill>
                <a:highlight>
                  <a:srgbClr val="E06666"/>
                </a:highlight>
              </a:rPr>
              <a:t>) </a:t>
            </a:r>
            <a:r>
              <a:rPr lang="en" sz="1120">
                <a:solidFill>
                  <a:schemeClr val="lt1"/>
                </a:solidFill>
              </a:rPr>
              <a:t>= P(</a:t>
            </a:r>
            <a:r>
              <a:rPr lang="en" sz="1120">
                <a:solidFill>
                  <a:schemeClr val="lt1"/>
                </a:solidFill>
              </a:rPr>
              <a:t>SeenFloaters</a:t>
            </a:r>
            <a:r>
              <a:rPr lang="en" sz="1120">
                <a:solidFill>
                  <a:schemeClr val="lt1"/>
                </a:solidFill>
              </a:rPr>
              <a:t> | Iphone) ) * P(Iphone) / P(</a:t>
            </a:r>
            <a:r>
              <a:rPr lang="en" sz="1120">
                <a:solidFill>
                  <a:schemeClr val="lt1"/>
                </a:solidFill>
              </a:rPr>
              <a:t>SeenFloaters</a:t>
            </a:r>
            <a:r>
              <a:rPr lang="en" sz="1120">
                <a:solidFill>
                  <a:schemeClr val="lt1"/>
                </a:solidFill>
              </a:rPr>
              <a:t>) </a:t>
            </a:r>
            <a:endParaRPr sz="1120">
              <a:solidFill>
                <a:schemeClr val="lt1"/>
              </a:solidFill>
            </a:endParaRPr>
          </a:p>
          <a:p>
            <a:pPr indent="0" lvl="0" marL="18288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20">
                <a:solidFill>
                  <a:schemeClr val="lt1"/>
                </a:solidFill>
              </a:rPr>
              <a:t>                         = </a:t>
            </a:r>
            <a:r>
              <a:rPr lang="en" sz="1120">
                <a:solidFill>
                  <a:schemeClr val="lt1"/>
                </a:solidFill>
              </a:rPr>
              <a:t>0.66667</a:t>
            </a:r>
            <a:r>
              <a:rPr lang="en" sz="1120">
                <a:solidFill>
                  <a:schemeClr val="lt1"/>
                </a:solidFill>
              </a:rPr>
              <a:t> * 0.8142857 / </a:t>
            </a:r>
            <a:r>
              <a:rPr lang="en" sz="1120">
                <a:solidFill>
                  <a:schemeClr val="lt1"/>
                </a:solidFill>
              </a:rPr>
              <a:t>0.6642857</a:t>
            </a:r>
            <a:r>
              <a:rPr lang="en" sz="1120">
                <a:solidFill>
                  <a:schemeClr val="lt1"/>
                </a:solidFill>
              </a:rPr>
              <a:t> = </a:t>
            </a:r>
            <a:r>
              <a:rPr b="1" lang="en" sz="1120">
                <a:solidFill>
                  <a:schemeClr val="lt1"/>
                </a:solidFill>
              </a:rPr>
              <a:t>0.81721 = 81.72%</a:t>
            </a:r>
            <a:endParaRPr b="1" sz="1120">
              <a:solidFill>
                <a:schemeClr val="lt1"/>
              </a:solidFill>
            </a:endParaRPr>
          </a:p>
          <a:p>
            <a:pPr indent="-29972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Char char="●"/>
            </a:pPr>
            <a:r>
              <a:rPr b="1" lang="en" sz="1120">
                <a:solidFill>
                  <a:schemeClr val="lt1"/>
                </a:solidFill>
                <a:highlight>
                  <a:srgbClr val="E06666"/>
                </a:highlight>
              </a:rPr>
              <a:t>P(Android | </a:t>
            </a:r>
            <a:r>
              <a:rPr b="1" lang="en" sz="1120">
                <a:solidFill>
                  <a:schemeClr val="lt1"/>
                </a:solidFill>
                <a:highlight>
                  <a:srgbClr val="E06666"/>
                </a:highlight>
              </a:rPr>
              <a:t>SeenFloaters</a:t>
            </a:r>
            <a:r>
              <a:rPr b="1" lang="en" sz="1120">
                <a:solidFill>
                  <a:schemeClr val="lt1"/>
                </a:solidFill>
                <a:highlight>
                  <a:srgbClr val="E06666"/>
                </a:highlight>
              </a:rPr>
              <a:t>)</a:t>
            </a:r>
            <a:r>
              <a:rPr lang="en" sz="1120">
                <a:solidFill>
                  <a:schemeClr val="lt1"/>
                </a:solidFill>
              </a:rPr>
              <a:t> = P(</a:t>
            </a:r>
            <a:r>
              <a:rPr lang="en" sz="1120">
                <a:solidFill>
                  <a:schemeClr val="lt1"/>
                </a:solidFill>
              </a:rPr>
              <a:t>SeenFloaters</a:t>
            </a:r>
            <a:r>
              <a:rPr lang="en" sz="1120">
                <a:solidFill>
                  <a:schemeClr val="lt1"/>
                </a:solidFill>
              </a:rPr>
              <a:t> | Android) * P(Android) / P(</a:t>
            </a:r>
            <a:r>
              <a:rPr lang="en" sz="1120">
                <a:solidFill>
                  <a:schemeClr val="lt1"/>
                </a:solidFill>
              </a:rPr>
              <a:t>SeenFloaters</a:t>
            </a:r>
            <a:r>
              <a:rPr lang="en" sz="1120">
                <a:solidFill>
                  <a:schemeClr val="lt1"/>
                </a:solidFill>
              </a:rPr>
              <a:t>) </a:t>
            </a:r>
            <a:endParaRPr sz="1120">
              <a:solidFill>
                <a:schemeClr val="lt1"/>
              </a:solidFill>
            </a:endParaRPr>
          </a:p>
          <a:p>
            <a:pPr indent="0" lvl="0" marL="18288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20">
                <a:solidFill>
                  <a:schemeClr val="lt1"/>
                </a:solidFill>
              </a:rPr>
              <a:t>                            = </a:t>
            </a:r>
            <a:r>
              <a:rPr lang="en" sz="1120">
                <a:solidFill>
                  <a:schemeClr val="lt1"/>
                </a:solidFill>
              </a:rPr>
              <a:t>0.653846 </a:t>
            </a:r>
            <a:r>
              <a:rPr lang="en" sz="1120">
                <a:solidFill>
                  <a:schemeClr val="lt1"/>
                </a:solidFill>
              </a:rPr>
              <a:t>* 0.1857143 / </a:t>
            </a:r>
            <a:r>
              <a:rPr lang="en" sz="1120">
                <a:solidFill>
                  <a:schemeClr val="lt1"/>
                </a:solidFill>
              </a:rPr>
              <a:t>0.6642857 </a:t>
            </a:r>
            <a:r>
              <a:rPr lang="en" sz="1120">
                <a:solidFill>
                  <a:schemeClr val="lt1"/>
                </a:solidFill>
              </a:rPr>
              <a:t> = </a:t>
            </a:r>
            <a:r>
              <a:rPr b="1" lang="en" sz="1120">
                <a:solidFill>
                  <a:schemeClr val="lt1"/>
                </a:solidFill>
              </a:rPr>
              <a:t>0.182796 = 18.28%</a:t>
            </a:r>
            <a:endParaRPr b="1" sz="1120">
              <a:solidFill>
                <a:schemeClr val="lt1"/>
              </a:solidFill>
            </a:endParaRPr>
          </a:p>
          <a:p>
            <a:pPr indent="-29972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Char char="●"/>
            </a:pPr>
            <a:r>
              <a:rPr lang="en" sz="1120" u="sng">
                <a:solidFill>
                  <a:schemeClr val="lt1"/>
                </a:solidFill>
              </a:rPr>
              <a:t>Support</a:t>
            </a:r>
            <a:r>
              <a:rPr lang="en" sz="1120">
                <a:solidFill>
                  <a:schemeClr val="lt1"/>
                </a:solidFill>
              </a:rPr>
              <a:t> </a:t>
            </a:r>
            <a:r>
              <a:rPr b="1" lang="en" sz="1120">
                <a:solidFill>
                  <a:schemeClr val="lt1"/>
                </a:solidFill>
              </a:rPr>
              <a:t>P</a:t>
            </a:r>
            <a:r>
              <a:rPr b="1" lang="en" sz="1120">
                <a:solidFill>
                  <a:schemeClr val="lt1"/>
                </a:solidFill>
              </a:rPr>
              <a:t>(Iphone | </a:t>
            </a:r>
            <a:r>
              <a:rPr b="1" lang="en" sz="1120">
                <a:solidFill>
                  <a:schemeClr val="lt1"/>
                </a:solidFill>
              </a:rPr>
              <a:t>SeenFloaters</a:t>
            </a:r>
            <a:r>
              <a:rPr b="1" lang="en" sz="1120">
                <a:solidFill>
                  <a:schemeClr val="lt1"/>
                </a:solidFill>
              </a:rPr>
              <a:t>)</a:t>
            </a:r>
            <a:r>
              <a:rPr lang="en" sz="1120">
                <a:solidFill>
                  <a:schemeClr val="lt1"/>
                </a:solidFill>
              </a:rPr>
              <a:t> = Percentage of participants who have seen floaters AND have an Iphone </a:t>
            </a:r>
            <a:endParaRPr sz="1120">
              <a:solidFill>
                <a:schemeClr val="lt1"/>
              </a:solidFill>
            </a:endParaRPr>
          </a:p>
          <a:p>
            <a:pPr indent="0" lvl="0" marL="2743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20">
                <a:solidFill>
                  <a:schemeClr val="lt1"/>
                </a:solidFill>
              </a:rPr>
              <a:t>        = (25+51)/140 = 76/140 =  </a:t>
            </a:r>
            <a:r>
              <a:rPr b="1" lang="en" sz="1120">
                <a:solidFill>
                  <a:schemeClr val="lt1"/>
                </a:solidFill>
              </a:rPr>
              <a:t>0.542857 = 54.29%</a:t>
            </a:r>
            <a:endParaRPr b="1" sz="1120">
              <a:solidFill>
                <a:schemeClr val="lt1"/>
              </a:solidFill>
            </a:endParaRPr>
          </a:p>
          <a:p>
            <a:pPr indent="-29972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Char char="●"/>
            </a:pPr>
            <a:r>
              <a:rPr lang="en" sz="1120" u="sng">
                <a:solidFill>
                  <a:schemeClr val="lt1"/>
                </a:solidFill>
              </a:rPr>
              <a:t>Support</a:t>
            </a:r>
            <a:r>
              <a:rPr lang="en" sz="1120">
                <a:solidFill>
                  <a:schemeClr val="lt1"/>
                </a:solidFill>
              </a:rPr>
              <a:t> </a:t>
            </a:r>
            <a:r>
              <a:rPr b="1" lang="en" sz="1120">
                <a:solidFill>
                  <a:schemeClr val="lt1"/>
                </a:solidFill>
              </a:rPr>
              <a:t>P</a:t>
            </a:r>
            <a:r>
              <a:rPr b="1" lang="en" sz="1120">
                <a:solidFill>
                  <a:schemeClr val="lt1"/>
                </a:solidFill>
              </a:rPr>
              <a:t>(Android | </a:t>
            </a:r>
            <a:r>
              <a:rPr b="1" lang="en" sz="1120">
                <a:solidFill>
                  <a:schemeClr val="lt1"/>
                </a:solidFill>
              </a:rPr>
              <a:t>SeenFloaters</a:t>
            </a:r>
            <a:r>
              <a:rPr b="1" lang="en" sz="1120">
                <a:solidFill>
                  <a:schemeClr val="lt1"/>
                </a:solidFill>
              </a:rPr>
              <a:t>) </a:t>
            </a:r>
            <a:r>
              <a:rPr lang="en" sz="1120">
                <a:solidFill>
                  <a:schemeClr val="lt1"/>
                </a:solidFill>
              </a:rPr>
              <a:t>= Percentage of participants who have seen floaters AND have an Android </a:t>
            </a:r>
            <a:endParaRPr sz="1120">
              <a:solidFill>
                <a:schemeClr val="lt1"/>
              </a:solidFill>
            </a:endParaRPr>
          </a:p>
          <a:p>
            <a:pPr indent="0" lvl="0" marL="274320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20">
                <a:solidFill>
                  <a:schemeClr val="lt1"/>
                </a:solidFill>
              </a:rPr>
              <a:t>           = (4+13)/140 = 17/140 = </a:t>
            </a:r>
            <a:r>
              <a:rPr b="1" lang="en" sz="1120">
                <a:solidFill>
                  <a:schemeClr val="lt1"/>
                </a:solidFill>
              </a:rPr>
              <a:t>0.121429 = 12.14%</a:t>
            </a:r>
            <a:endParaRPr b="1" sz="1120">
              <a:solidFill>
                <a:schemeClr val="lt1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5761875" y="2292350"/>
            <a:ext cx="2918400" cy="8619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I know that the Data101 participant has occasionally/constantly seen floaters, then they are significantly more likely (81.72%) to have an Iphone over an Android.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6550" l="0" r="5615" t="0"/>
          <a:stretch/>
        </p:blipFill>
        <p:spPr>
          <a:xfrm>
            <a:off x="1754637" y="566800"/>
            <a:ext cx="5634720" cy="7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 rotWithShape="1">
          <a:blip r:embed="rId4">
            <a:alphaModFix/>
          </a:blip>
          <a:srcRect b="4662" l="0" r="0" t="0"/>
          <a:stretch/>
        </p:blipFill>
        <p:spPr>
          <a:xfrm>
            <a:off x="589162" y="1373625"/>
            <a:ext cx="7965650" cy="8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03300" y="3353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 can I use this information?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303300" y="1134000"/>
            <a:ext cx="8520600" cy="3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I know information about the Data101 participants, I can use it to determine the that they are most likely to use between Iphones and Androids.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Without prior information, my best bet is that most Data101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participants have Iphones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(81.43%)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I know that the participant has used a rotary phone, then they are more likely to have an Iphone (72.73%)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I know that the participant has used a rotary phone AND are right handed, then they are more likely to have an Iphone (71.43%)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I know that the participants has seen swirly floaters in their vision after looking at the sky, then they are significantly more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likely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to have an Iphone (81.72%)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data can help Data101 professors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determine what resources (such as websites, apps, textbooks, and calculators) they can recommend to their students, depending on if those resources are compatible with an Iphone or Android.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