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03" autoAdjust="0"/>
    <p:restoredTop sz="94660"/>
  </p:normalViewPr>
  <p:slideViewPr>
    <p:cSldViewPr snapToGrid="0">
      <p:cViewPr varScale="1">
        <p:scale>
          <a:sx n="86" d="100"/>
          <a:sy n="86" d="100"/>
        </p:scale>
        <p:origin x="8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7076D5-7F1A-4809-A6DE-9EA46753F0D9}"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7B8BD72C-F2B5-4D52-952F-ADB5F8230392}" type="slidenum">
              <a:rPr lang="en-US" smtClean="0"/>
              <a:t>‹#›</a:t>
            </a:fld>
            <a:endParaRPr lang="en-US"/>
          </a:p>
        </p:txBody>
      </p:sp>
    </p:spTree>
    <p:extLst>
      <p:ext uri="{BB962C8B-B14F-4D97-AF65-F5344CB8AC3E}">
        <p14:creationId xmlns:p14="http://schemas.microsoft.com/office/powerpoint/2010/main" val="225055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7076D5-7F1A-4809-A6DE-9EA46753F0D9}"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7B8BD72C-F2B5-4D52-952F-ADB5F8230392}" type="slidenum">
              <a:rPr lang="en-US" smtClean="0"/>
              <a:t>‹#›</a:t>
            </a:fld>
            <a:endParaRPr lang="en-US"/>
          </a:p>
        </p:txBody>
      </p:sp>
    </p:spTree>
    <p:extLst>
      <p:ext uri="{BB962C8B-B14F-4D97-AF65-F5344CB8AC3E}">
        <p14:creationId xmlns:p14="http://schemas.microsoft.com/office/powerpoint/2010/main" val="2301255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7076D5-7F1A-4809-A6DE-9EA46753F0D9}"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7B8BD72C-F2B5-4D52-952F-ADB5F8230392}" type="slidenum">
              <a:rPr lang="en-US" smtClean="0"/>
              <a:t>‹#›</a:t>
            </a:fld>
            <a:endParaRPr lang="en-US"/>
          </a:p>
        </p:txBody>
      </p:sp>
    </p:spTree>
    <p:extLst>
      <p:ext uri="{BB962C8B-B14F-4D97-AF65-F5344CB8AC3E}">
        <p14:creationId xmlns:p14="http://schemas.microsoft.com/office/powerpoint/2010/main" val="3109627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7076D5-7F1A-4809-A6DE-9EA46753F0D9}"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B8BD72C-F2B5-4D52-952F-ADB5F8230392}"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426787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7076D5-7F1A-4809-A6DE-9EA46753F0D9}"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B8BD72C-F2B5-4D52-952F-ADB5F8230392}" type="slidenum">
              <a:rPr lang="en-US" smtClean="0"/>
              <a:t>‹#›</a:t>
            </a:fld>
            <a:endParaRPr lang="en-US"/>
          </a:p>
        </p:txBody>
      </p:sp>
    </p:spTree>
    <p:extLst>
      <p:ext uri="{BB962C8B-B14F-4D97-AF65-F5344CB8AC3E}">
        <p14:creationId xmlns:p14="http://schemas.microsoft.com/office/powerpoint/2010/main" val="2910239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57076D5-7F1A-4809-A6DE-9EA46753F0D9}" type="datetimeFigureOut">
              <a:rPr lang="en-US" smtClean="0"/>
              <a:t>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8BD72C-F2B5-4D52-952F-ADB5F8230392}" type="slidenum">
              <a:rPr lang="en-US" smtClean="0"/>
              <a:t>‹#›</a:t>
            </a:fld>
            <a:endParaRPr lang="en-US"/>
          </a:p>
        </p:txBody>
      </p:sp>
    </p:spTree>
    <p:extLst>
      <p:ext uri="{BB962C8B-B14F-4D97-AF65-F5344CB8AC3E}">
        <p14:creationId xmlns:p14="http://schemas.microsoft.com/office/powerpoint/2010/main" val="2487350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57076D5-7F1A-4809-A6DE-9EA46753F0D9}" type="datetimeFigureOut">
              <a:rPr lang="en-US" smtClean="0"/>
              <a:t>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8BD72C-F2B5-4D52-952F-ADB5F8230392}" type="slidenum">
              <a:rPr lang="en-US" smtClean="0"/>
              <a:t>‹#›</a:t>
            </a:fld>
            <a:endParaRPr lang="en-US"/>
          </a:p>
        </p:txBody>
      </p:sp>
    </p:spTree>
    <p:extLst>
      <p:ext uri="{BB962C8B-B14F-4D97-AF65-F5344CB8AC3E}">
        <p14:creationId xmlns:p14="http://schemas.microsoft.com/office/powerpoint/2010/main" val="3017629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7076D5-7F1A-4809-A6DE-9EA46753F0D9}"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BD72C-F2B5-4D52-952F-ADB5F8230392}" type="slidenum">
              <a:rPr lang="en-US" smtClean="0"/>
              <a:t>‹#›</a:t>
            </a:fld>
            <a:endParaRPr lang="en-US"/>
          </a:p>
        </p:txBody>
      </p:sp>
    </p:spTree>
    <p:extLst>
      <p:ext uri="{BB962C8B-B14F-4D97-AF65-F5344CB8AC3E}">
        <p14:creationId xmlns:p14="http://schemas.microsoft.com/office/powerpoint/2010/main" val="508880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57076D5-7F1A-4809-A6DE-9EA46753F0D9}" type="datetimeFigureOut">
              <a:rPr lang="en-US" smtClean="0"/>
              <a:t>1/5/2022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B8BD72C-F2B5-4D52-952F-ADB5F8230392}" type="slidenum">
              <a:rPr lang="en-US" smtClean="0"/>
              <a:t>‹#›</a:t>
            </a:fld>
            <a:endParaRPr lang="en-US"/>
          </a:p>
        </p:txBody>
      </p:sp>
    </p:spTree>
    <p:extLst>
      <p:ext uri="{BB962C8B-B14F-4D97-AF65-F5344CB8AC3E}">
        <p14:creationId xmlns:p14="http://schemas.microsoft.com/office/powerpoint/2010/main" val="143743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7076D5-7F1A-4809-A6DE-9EA46753F0D9}"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BD72C-F2B5-4D52-952F-ADB5F8230392}" type="slidenum">
              <a:rPr lang="en-US" smtClean="0"/>
              <a:t>‹#›</a:t>
            </a:fld>
            <a:endParaRPr lang="en-US"/>
          </a:p>
        </p:txBody>
      </p:sp>
    </p:spTree>
    <p:extLst>
      <p:ext uri="{BB962C8B-B14F-4D97-AF65-F5344CB8AC3E}">
        <p14:creationId xmlns:p14="http://schemas.microsoft.com/office/powerpoint/2010/main" val="2161166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7076D5-7F1A-4809-A6DE-9EA46753F0D9}"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7B8BD72C-F2B5-4D52-952F-ADB5F8230392}" type="slidenum">
              <a:rPr lang="en-US" smtClean="0"/>
              <a:t>‹#›</a:t>
            </a:fld>
            <a:endParaRPr lang="en-US"/>
          </a:p>
        </p:txBody>
      </p:sp>
    </p:spTree>
    <p:extLst>
      <p:ext uri="{BB962C8B-B14F-4D97-AF65-F5344CB8AC3E}">
        <p14:creationId xmlns:p14="http://schemas.microsoft.com/office/powerpoint/2010/main" val="2390650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7076D5-7F1A-4809-A6DE-9EA46753F0D9}"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BD72C-F2B5-4D52-952F-ADB5F8230392}" type="slidenum">
              <a:rPr lang="en-US" smtClean="0"/>
              <a:t>‹#›</a:t>
            </a:fld>
            <a:endParaRPr lang="en-US"/>
          </a:p>
        </p:txBody>
      </p:sp>
    </p:spTree>
    <p:extLst>
      <p:ext uri="{BB962C8B-B14F-4D97-AF65-F5344CB8AC3E}">
        <p14:creationId xmlns:p14="http://schemas.microsoft.com/office/powerpoint/2010/main" val="4069758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7076D5-7F1A-4809-A6DE-9EA46753F0D9}" type="datetimeFigureOut">
              <a:rPr lang="en-US" smtClean="0"/>
              <a:t>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8BD72C-F2B5-4D52-952F-ADB5F8230392}" type="slidenum">
              <a:rPr lang="en-US" smtClean="0"/>
              <a:t>‹#›</a:t>
            </a:fld>
            <a:endParaRPr lang="en-US"/>
          </a:p>
        </p:txBody>
      </p:sp>
    </p:spTree>
    <p:extLst>
      <p:ext uri="{BB962C8B-B14F-4D97-AF65-F5344CB8AC3E}">
        <p14:creationId xmlns:p14="http://schemas.microsoft.com/office/powerpoint/2010/main" val="694813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7076D5-7F1A-4809-A6DE-9EA46753F0D9}" type="datetimeFigureOut">
              <a:rPr lang="en-US" smtClean="0"/>
              <a:t>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8BD72C-F2B5-4D52-952F-ADB5F8230392}" type="slidenum">
              <a:rPr lang="en-US" smtClean="0"/>
              <a:t>‹#›</a:t>
            </a:fld>
            <a:endParaRPr lang="en-US"/>
          </a:p>
        </p:txBody>
      </p:sp>
    </p:spTree>
    <p:extLst>
      <p:ext uri="{BB962C8B-B14F-4D97-AF65-F5344CB8AC3E}">
        <p14:creationId xmlns:p14="http://schemas.microsoft.com/office/powerpoint/2010/main" val="693558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57076D5-7F1A-4809-A6DE-9EA46753F0D9}" type="datetimeFigureOut">
              <a:rPr lang="en-US" smtClean="0"/>
              <a:t>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8BD72C-F2B5-4D52-952F-ADB5F8230392}" type="slidenum">
              <a:rPr lang="en-US" smtClean="0"/>
              <a:t>‹#›</a:t>
            </a:fld>
            <a:endParaRPr lang="en-US"/>
          </a:p>
        </p:txBody>
      </p:sp>
    </p:spTree>
    <p:extLst>
      <p:ext uri="{BB962C8B-B14F-4D97-AF65-F5344CB8AC3E}">
        <p14:creationId xmlns:p14="http://schemas.microsoft.com/office/powerpoint/2010/main" val="40221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7076D5-7F1A-4809-A6DE-9EA46753F0D9}"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BD72C-F2B5-4D52-952F-ADB5F8230392}" type="slidenum">
              <a:rPr lang="en-US" smtClean="0"/>
              <a:t>‹#›</a:t>
            </a:fld>
            <a:endParaRPr lang="en-US"/>
          </a:p>
        </p:txBody>
      </p:sp>
    </p:spTree>
    <p:extLst>
      <p:ext uri="{BB962C8B-B14F-4D97-AF65-F5344CB8AC3E}">
        <p14:creationId xmlns:p14="http://schemas.microsoft.com/office/powerpoint/2010/main" val="650403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7076D5-7F1A-4809-A6DE-9EA46753F0D9}"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BD72C-F2B5-4D52-952F-ADB5F8230392}" type="slidenum">
              <a:rPr lang="en-US" smtClean="0"/>
              <a:t>‹#›</a:t>
            </a:fld>
            <a:endParaRPr lang="en-US"/>
          </a:p>
        </p:txBody>
      </p:sp>
    </p:spTree>
    <p:extLst>
      <p:ext uri="{BB962C8B-B14F-4D97-AF65-F5344CB8AC3E}">
        <p14:creationId xmlns:p14="http://schemas.microsoft.com/office/powerpoint/2010/main" val="2279104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57076D5-7F1A-4809-A6DE-9EA46753F0D9}" type="datetimeFigureOut">
              <a:rPr lang="en-US" smtClean="0"/>
              <a:t>1/5/2022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B8BD72C-F2B5-4D52-952F-ADB5F8230392}" type="slidenum">
              <a:rPr lang="en-US" smtClean="0"/>
              <a:t>‹#›</a:t>
            </a:fld>
            <a:endParaRPr lang="en-US"/>
          </a:p>
        </p:txBody>
      </p:sp>
    </p:spTree>
    <p:extLst>
      <p:ext uri="{BB962C8B-B14F-4D97-AF65-F5344CB8AC3E}">
        <p14:creationId xmlns:p14="http://schemas.microsoft.com/office/powerpoint/2010/main" val="2899755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p:txBody>
          <a:bodyPr/>
          <a:lstStyle/>
          <a:p>
            <a:r>
              <a:rPr lang="en-US" dirty="0"/>
              <a:t>Homework Boolean logic 4.8</a:t>
            </a:r>
            <a:endParaRPr lang="ro-RO" dirty="0"/>
          </a:p>
        </p:txBody>
      </p:sp>
      <p:sp>
        <p:nvSpPr>
          <p:cNvPr id="3" name="Subtitlu 2"/>
          <p:cNvSpPr>
            <a:spLocks noGrp="1"/>
          </p:cNvSpPr>
          <p:nvPr>
            <p:ph type="subTitle" idx="1"/>
          </p:nvPr>
        </p:nvSpPr>
        <p:spPr/>
        <p:txBody>
          <a:bodyPr/>
          <a:lstStyle/>
          <a:p>
            <a:r>
              <a:rPr lang="en-US" dirty="0" err="1"/>
              <a:t>Sasaran</a:t>
            </a:r>
            <a:r>
              <a:rPr lang="en-US" dirty="0"/>
              <a:t> </a:t>
            </a:r>
            <a:r>
              <a:rPr lang="en-US" dirty="0" err="1"/>
              <a:t>Tania-Sorana</a:t>
            </a:r>
            <a:endParaRPr lang="ro-RO" dirty="0"/>
          </a:p>
        </p:txBody>
      </p:sp>
    </p:spTree>
    <p:extLst>
      <p:ext uri="{BB962C8B-B14F-4D97-AF65-F5344CB8AC3E}">
        <p14:creationId xmlns:p14="http://schemas.microsoft.com/office/powerpoint/2010/main" val="3195955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dirty="0"/>
              <a:t>Problem statement</a:t>
            </a:r>
            <a:endParaRPr lang="ro-RO" dirty="0"/>
          </a:p>
        </p:txBody>
      </p:sp>
      <mc:AlternateContent xmlns:mc="http://schemas.openxmlformats.org/markup-compatibility/2006" xmlns:a14="http://schemas.microsoft.com/office/drawing/2010/main">
        <mc:Choice Requires="a14">
          <p:sp>
            <p:nvSpPr>
              <p:cNvPr id="3" name="Substituent conținut 2"/>
              <p:cNvSpPr>
                <a:spLocks noGrp="1"/>
              </p:cNvSpPr>
              <p:nvPr>
                <p:ph idx="1"/>
              </p:nvPr>
            </p:nvSpPr>
            <p:spPr>
              <a:xfrm>
                <a:off x="795730" y="2700857"/>
                <a:ext cx="9613861" cy="3599316"/>
              </a:xfrm>
            </p:spPr>
            <p:txBody>
              <a:bodyPr>
                <a:normAutofit/>
              </a:bodyPr>
              <a:lstStyle/>
              <a:p>
                <a:pPr marL="0" indent="0">
                  <a:buNone/>
                </a:pPr>
                <a:r>
                  <a:rPr lang="en-GB" dirty="0"/>
                  <a:t>Simplify the following Boolean functions of 4 variables using Veitch diagrams.</a:t>
                </a:r>
              </a:p>
              <a:p>
                <a:pPr marL="0" indent="0">
                  <a:buNone/>
                </a:pPr>
                <a:endParaRPr lang="en-GB" dirty="0">
                  <a:latin typeface="Book Antiqua" panose="02040602050305030304" pitchFamily="18" charset="0"/>
                  <a:ea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𝑓</m:t>
                          </m:r>
                        </m:e>
                        <m:sub>
                          <m:r>
                            <a:rPr lang="en-US" i="1">
                              <a:solidFill>
                                <a:schemeClr val="tx1"/>
                              </a:solidFill>
                              <a:latin typeface="Cambria Math" panose="02040503050406030204" pitchFamily="18" charset="0"/>
                            </a:rPr>
                            <m:t>8</m:t>
                          </m:r>
                        </m:sub>
                      </m:sSub>
                      <m:d>
                        <m:dPr>
                          <m:ctrlPr>
                            <a:rPr lang="pt-BR" i="1">
                              <a:solidFill>
                                <a:schemeClr val="tx1"/>
                              </a:solidFill>
                              <a:latin typeface="Cambria Math" panose="02040503050406030204" pitchFamily="18" charset="0"/>
                            </a:rPr>
                          </m:ctrlPr>
                        </m:dPr>
                        <m:e>
                          <m:r>
                            <m:rPr>
                              <m:nor/>
                            </m:rPr>
                            <a:rPr lang="en-US" i="1"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x</m:t>
                          </m:r>
                          <m:r>
                            <m:rPr>
                              <m:nor/>
                            </m:rPr>
                            <a:rPr lang="en-US" baseline="-25000"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1</m:t>
                          </m:r>
                          <m:r>
                            <m:rPr>
                              <m:nor/>
                            </m:rPr>
                            <a:rPr lang="en-US" i="1"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m:t>
                          </m:r>
                          <m:r>
                            <m:rPr>
                              <m:nor/>
                            </m:rPr>
                            <a:rPr lang="en-US" i="1"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x</m:t>
                          </m:r>
                          <m:r>
                            <m:rPr>
                              <m:nor/>
                            </m:rPr>
                            <a:rPr lang="en-US" baseline="-25000"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2</m:t>
                          </m:r>
                          <m:r>
                            <m:rPr>
                              <m:nor/>
                            </m:rPr>
                            <a:rPr lang="en-US" i="1"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m:t>
                          </m:r>
                          <m:r>
                            <m:rPr>
                              <m:nor/>
                            </m:rPr>
                            <a:rPr lang="en-US" i="1"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x</m:t>
                          </m:r>
                          <m:r>
                            <m:rPr>
                              <m:nor/>
                            </m:rPr>
                            <a:rPr lang="en-US" baseline="-25000"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3</m:t>
                          </m:r>
                          <m:r>
                            <m:rPr>
                              <m:nor/>
                            </m:rPr>
                            <a:rPr lang="en-US" i="1"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m:t>
                          </m:r>
                          <m:r>
                            <m:rPr>
                              <m:nor/>
                            </m:rPr>
                            <a:rPr lang="en-US" i="1"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x</m:t>
                          </m:r>
                          <m:r>
                            <m:rPr>
                              <m:nor/>
                            </m:rPr>
                            <a:rPr lang="en-US" baseline="-25000"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4</m:t>
                          </m:r>
                        </m:e>
                      </m:d>
                      <m:r>
                        <a:rPr lang="en-US" i="1">
                          <a:solidFill>
                            <a:schemeClr val="tx1"/>
                          </a:solidFill>
                          <a:latin typeface="Cambria Math" panose="02040503050406030204" pitchFamily="18" charset="0"/>
                        </a:rPr>
                        <m:t> </m:t>
                      </m:r>
                      <m:r>
                        <a:rPr lang="pt-BR"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3</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4</m:t>
                          </m:r>
                        </m:sub>
                      </m:sSub>
                      <m:r>
                        <m:rPr>
                          <m:nor/>
                        </m:rPr>
                        <a:rPr lang="en-US">
                          <a:solidFill>
                            <a:schemeClr val="tx1"/>
                          </a:solidFill>
                          <a:latin typeface="Cambria Math" panose="02040503050406030204" pitchFamily="18" charset="0"/>
                        </a:rPr>
                        <m:t> </m:t>
                      </m:r>
                      <m:r>
                        <m:rPr>
                          <m:nor/>
                        </m:rPr>
                        <a:rPr lang="en-US"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 </m:t>
                      </m:r>
                      <m:sSub>
                        <m:sSubPr>
                          <m:ctrlP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accPr>
                            <m:e>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2</m:t>
                          </m:r>
                        </m:sub>
                      </m:sSub>
                      <m:sSub>
                        <m:sSubPr>
                          <m:ctrlP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3</m:t>
                          </m:r>
                        </m:sub>
                      </m:sSub>
                      <m:sSub>
                        <m:sSubPr>
                          <m:ctrlP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accPr>
                            <m:e>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4</m:t>
                          </m:r>
                        </m:sub>
                      </m:sSub>
                      <m:r>
                        <m:rPr>
                          <m:nor/>
                        </m:rPr>
                        <a:rPr lang="en-US"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 </m:t>
                      </m:r>
                      <m:r>
                        <m:rPr>
                          <m:nor/>
                        </m:rPr>
                        <a:rPr lang="en-US"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m:t>
                      </m:r>
                      <m:r>
                        <a:rPr lang="en-US" i="1" dirty="0">
                          <a:solidFill>
                            <a:schemeClr val="tx1"/>
                          </a:solidFill>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 </m:t>
                      </m:r>
                      <m:sSub>
                        <m:sSubPr>
                          <m:ctrlP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accPr>
                            <m:e>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2</m:t>
                          </m:r>
                        </m:sub>
                      </m:sSub>
                      <m:sSub>
                        <m:sSubPr>
                          <m:ctrlP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accPr>
                            <m:e>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3</m:t>
                          </m:r>
                        </m:sub>
                      </m:sSub>
                      <m:sSub>
                        <m:sSubPr>
                          <m:ctrlP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accPr>
                            <m:e>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4</m:t>
                          </m:r>
                        </m:sub>
                      </m:sSub>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 </m:t>
                      </m:r>
                      <m:r>
                        <m:rPr>
                          <m:nor/>
                        </m:rPr>
                        <a:rPr lang="en-US"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m:t>
                      </m:r>
                      <m:r>
                        <a:rPr lang="en-US" i="1" dirty="0">
                          <a:solidFill>
                            <a:schemeClr val="tx1"/>
                          </a:solidFill>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 </m:t>
                      </m:r>
                      <m:sSub>
                        <m:sSubPr>
                          <m:ctrlP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accPr>
                            <m:e>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accPr>
                            <m:e>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3</m:t>
                          </m:r>
                        </m:sub>
                      </m:sSub>
                      <m:r>
                        <m:rPr>
                          <m:nor/>
                        </m:rPr>
                        <a:rPr lang="en-US"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 </m:t>
                      </m:r>
                      <m:r>
                        <m:rPr>
                          <m:nor/>
                        </m:rPr>
                        <a:rPr lang="en-US"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m:t>
                      </m:r>
                      <m:r>
                        <a:rPr lang="en-US" i="1" dirty="0">
                          <a:solidFill>
                            <a:schemeClr val="tx1"/>
                          </a:solidFill>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 </m:t>
                      </m:r>
                      <m:sSub>
                        <m:sSubPr>
                          <m:ctrlP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accPr>
                            <m:e>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4</m:t>
                          </m:r>
                        </m:sub>
                      </m:sSub>
                    </m:oMath>
                  </m:oMathPara>
                </a14:m>
                <a:endParaRPr lang="en-US"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endParaRPr>
              </a:p>
            </p:txBody>
          </p:sp>
        </mc:Choice>
        <mc:Fallback xmlns="">
          <p:sp>
            <p:nvSpPr>
              <p:cNvPr id="3" name="Substituent conținut 2"/>
              <p:cNvSpPr>
                <a:spLocks noGrp="1" noRot="1" noChangeAspect="1" noMove="1" noResize="1" noEditPoints="1" noAdjustHandles="1" noChangeArrowheads="1" noChangeShapeType="1" noTextEdit="1"/>
              </p:cNvSpPr>
              <p:nvPr>
                <p:ph idx="1"/>
              </p:nvPr>
            </p:nvSpPr>
            <p:spPr>
              <a:xfrm>
                <a:off x="795730" y="2700857"/>
                <a:ext cx="9613861" cy="3599316"/>
              </a:xfrm>
              <a:blipFill>
                <a:blip r:embed="rId2"/>
                <a:stretch>
                  <a:fillRect l="-1015" t="-2373"/>
                </a:stretch>
              </a:blipFill>
            </p:spPr>
            <p:txBody>
              <a:bodyPr/>
              <a:lstStyle/>
              <a:p>
                <a:r>
                  <a:rPr lang="en-US">
                    <a:noFill/>
                  </a:rPr>
                  <a:t> </a:t>
                </a:r>
              </a:p>
            </p:txBody>
          </p:sp>
        </mc:Fallback>
      </mc:AlternateContent>
    </p:spTree>
    <p:extLst>
      <p:ext uri="{BB962C8B-B14F-4D97-AF65-F5344CB8AC3E}">
        <p14:creationId xmlns:p14="http://schemas.microsoft.com/office/powerpoint/2010/main" val="4103111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dirty="0"/>
              <a:t>Solution</a:t>
            </a:r>
            <a:endParaRPr lang="ro-RO" dirty="0"/>
          </a:p>
        </p:txBody>
      </p:sp>
      <mc:AlternateContent xmlns:mc="http://schemas.openxmlformats.org/markup-compatibility/2006" xmlns:a14="http://schemas.microsoft.com/office/drawing/2010/main">
        <mc:Choice Requires="a14">
          <p:sp>
            <p:nvSpPr>
              <p:cNvPr id="3" name="Substituent conținut 2"/>
              <p:cNvSpPr>
                <a:spLocks noGrp="1"/>
              </p:cNvSpPr>
              <p:nvPr>
                <p:ph idx="1"/>
              </p:nvPr>
            </p:nvSpPr>
            <p:spPr>
              <a:xfrm>
                <a:off x="477812" y="1994264"/>
                <a:ext cx="11236375" cy="4863736"/>
              </a:xfrm>
            </p:spPr>
            <p:txBody>
              <a:bodyPr>
                <a:normAutofit/>
              </a:bodyPr>
              <a:lstStyle/>
              <a:p>
                <a:r>
                  <a:rPr lang="en-US" dirty="0"/>
                  <a:t>Step 1 Obtain the Disjunctive Canonical Form (DCF):</a:t>
                </a:r>
              </a:p>
              <a:p>
                <a:r>
                  <a:rPr lang="en-US" dirty="0"/>
                  <a:t>DCF = function written as a disjunction of minterms corresponding to the 1 values of the function</a:t>
                </a:r>
              </a:p>
              <a:p>
                <a:r>
                  <a:rPr lang="en-US" dirty="0"/>
                  <a:t>We do so by breaking down each monom into all the minterms that are smaller than it.</a:t>
                </a:r>
              </a:p>
              <a:p>
                <a:r>
                  <a:rPr lang="en-US" dirty="0"/>
                  <a:t>For example: </a:t>
                </a:r>
                <a14:m>
                  <m:oMath xmlns:m="http://schemas.openxmlformats.org/officeDocument/2006/math">
                    <m:sSub>
                      <m:sSubPr>
                        <m:ctrlPr>
                          <a:rPr lang="en-US" i="1" dirty="0" smtClean="0">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a:latin typeface="Cambria Math" panose="02040503050406030204" pitchFamily="18" charset="0"/>
                                <a:cs typeface="Times New Roman" panose="02020603050405020304" pitchFamily="18" charset="0"/>
                                <a:sym typeface="Symbol" panose="05050102010706020507" pitchFamily="18" charset="2"/>
                              </a:rPr>
                            </m:ctrlPr>
                          </m:accPr>
                          <m:e>
                            <m:r>
                              <a:rPr lang="en-US" i="1" dirty="0">
                                <a:latin typeface="Cambria Math" panose="02040503050406030204" pitchFamily="18" charset="0"/>
                                <a:cs typeface="Times New Roman" panose="02020603050405020304" pitchFamily="18" charset="0"/>
                                <a:sym typeface="Symbol" panose="05050102010706020507" pitchFamily="18" charset="2"/>
                              </a:rPr>
                              <m:t>𝑥</m:t>
                            </m:r>
                          </m:e>
                        </m:acc>
                      </m:e>
                      <m:sub>
                        <m:r>
                          <a:rPr lang="en-US" b="0" i="1" dirty="0" smtClean="0">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i="1" dirty="0" smtClean="0">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smtClean="0">
                                <a:latin typeface="Cambria Math" panose="02040503050406030204" pitchFamily="18" charset="0"/>
                                <a:cs typeface="Times New Roman" panose="02020603050405020304" pitchFamily="18" charset="0"/>
                                <a:sym typeface="Symbol" panose="05050102010706020507" pitchFamily="18" charset="2"/>
                              </a:rPr>
                            </m:ctrlPr>
                          </m:accPr>
                          <m:e>
                            <m:r>
                              <a:rPr lang="en-US" b="0" i="1" dirty="0" smtClean="0">
                                <a:latin typeface="Cambria Math" panose="02040503050406030204" pitchFamily="18" charset="0"/>
                                <a:cs typeface="Times New Roman" panose="02020603050405020304" pitchFamily="18" charset="0"/>
                                <a:sym typeface="Symbol" panose="05050102010706020507" pitchFamily="18" charset="2"/>
                              </a:rPr>
                              <m:t>𝑥</m:t>
                            </m:r>
                          </m:e>
                        </m:acc>
                      </m:e>
                      <m:sub>
                        <m:r>
                          <a:rPr lang="en-US" b="0" i="1" dirty="0" smtClean="0">
                            <a:latin typeface="Cambria Math" panose="02040503050406030204" pitchFamily="18" charset="0"/>
                            <a:cs typeface="Times New Roman" panose="02020603050405020304" pitchFamily="18" charset="0"/>
                            <a:sym typeface="Symbol" panose="05050102010706020507" pitchFamily="18" charset="2"/>
                          </a:rPr>
                          <m:t>3</m:t>
                        </m:r>
                      </m:sub>
                    </m:sSub>
                  </m:oMath>
                </a14:m>
                <a:r>
                  <a:rPr lang="en-US" dirty="0">
                    <a:solidFill>
                      <a:srgbClr val="00B050"/>
                    </a:solidFill>
                    <a:ea typeface="Times New Roman" panose="02020603050405020304" pitchFamily="18" charset="0"/>
                    <a:cs typeface="Times New Roman" panose="02020603050405020304" pitchFamily="18" charset="0"/>
                  </a:rPr>
                  <a:t> </a:t>
                </a:r>
                <a:r>
                  <a:rPr lang="en-US" dirty="0">
                    <a:solidFill>
                      <a:prstClr val="white"/>
                    </a:solidFill>
                    <a:ea typeface="Times New Roman" panose="02020603050405020304" pitchFamily="18" charset="0"/>
                    <a:cs typeface="Times New Roman" panose="02020603050405020304" pitchFamily="18" charset="0"/>
                  </a:rPr>
                  <a:t>= </a:t>
                </a:r>
                <a14:m>
                  <m:oMath xmlns:m="http://schemas.openxmlformats.org/officeDocument/2006/math">
                    <m:sSub>
                      <m:sSubPr>
                        <m:ctrlPr>
                          <a:rPr lang="en-US" i="1" dirty="0">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a:latin typeface="Cambria Math" panose="02040503050406030204" pitchFamily="18" charset="0"/>
                                <a:cs typeface="Times New Roman" panose="02020603050405020304" pitchFamily="18" charset="0"/>
                                <a:sym typeface="Symbol" panose="05050102010706020507" pitchFamily="18" charset="2"/>
                              </a:rPr>
                            </m:ctrlPr>
                          </m:accPr>
                          <m:e>
                            <m:r>
                              <a:rPr lang="en-US" i="1" dirty="0">
                                <a:latin typeface="Cambria Math" panose="02040503050406030204" pitchFamily="18" charset="0"/>
                                <a:cs typeface="Times New Roman" panose="02020603050405020304" pitchFamily="18" charset="0"/>
                                <a:sym typeface="Symbol" panose="05050102010706020507" pitchFamily="18" charset="2"/>
                              </a:rPr>
                              <m:t>𝑥</m:t>
                            </m:r>
                          </m:e>
                        </m:acc>
                      </m:e>
                      <m:sub>
                        <m:r>
                          <a:rPr lang="en-US" b="0" i="1" dirty="0" smtClean="0">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i="1" dirty="0">
                            <a:latin typeface="Cambria Math" panose="02040503050406030204" pitchFamily="18" charset="0"/>
                            <a:cs typeface="Times New Roman" panose="02020603050405020304" pitchFamily="18" charset="0"/>
                            <a:sym typeface="Symbol" panose="05050102010706020507" pitchFamily="18" charset="2"/>
                          </a:rPr>
                        </m:ctrlPr>
                      </m:sSubPr>
                      <m:e>
                        <m:r>
                          <a:rPr lang="en-US" i="1" dirty="0">
                            <a:latin typeface="Cambria Math" panose="02040503050406030204" pitchFamily="18" charset="0"/>
                            <a:cs typeface="Times New Roman" panose="02020603050405020304" pitchFamily="18" charset="0"/>
                            <a:sym typeface="Symbol" panose="05050102010706020507" pitchFamily="18" charset="2"/>
                          </a:rPr>
                          <m:t>𝑥</m:t>
                        </m:r>
                      </m:e>
                      <m:sub>
                        <m:r>
                          <a:rPr lang="en-US" i="1" dirty="0">
                            <a:latin typeface="Cambria Math" panose="02040503050406030204" pitchFamily="18" charset="0"/>
                            <a:cs typeface="Times New Roman" panose="02020603050405020304" pitchFamily="18" charset="0"/>
                            <a:sym typeface="Symbol" panose="05050102010706020507" pitchFamily="18" charset="2"/>
                          </a:rPr>
                          <m:t>2</m:t>
                        </m:r>
                      </m:sub>
                    </m:sSub>
                    <m:sSub>
                      <m:sSubPr>
                        <m:ctrlPr>
                          <a:rPr lang="en-US" i="1" dirty="0">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a:latin typeface="Cambria Math" panose="02040503050406030204" pitchFamily="18" charset="0"/>
                                <a:cs typeface="Times New Roman" panose="02020603050405020304" pitchFamily="18" charset="0"/>
                                <a:sym typeface="Symbol" panose="05050102010706020507" pitchFamily="18" charset="2"/>
                              </a:rPr>
                            </m:ctrlPr>
                          </m:accPr>
                          <m:e>
                            <m:r>
                              <a:rPr lang="en-US" i="1" dirty="0">
                                <a:latin typeface="Cambria Math" panose="02040503050406030204" pitchFamily="18" charset="0"/>
                                <a:cs typeface="Times New Roman" panose="02020603050405020304" pitchFamily="18" charset="0"/>
                                <a:sym typeface="Symbol" panose="05050102010706020507" pitchFamily="18" charset="2"/>
                              </a:rPr>
                              <m:t>𝑥</m:t>
                            </m:r>
                          </m:e>
                        </m:acc>
                      </m:e>
                      <m:sub>
                        <m:r>
                          <a:rPr lang="en-US" b="0" i="1" dirty="0" smtClean="0">
                            <a:latin typeface="Cambria Math" panose="02040503050406030204" pitchFamily="18" charset="0"/>
                            <a:cs typeface="Times New Roman" panose="02020603050405020304" pitchFamily="18" charset="0"/>
                            <a:sym typeface="Symbol" panose="05050102010706020507" pitchFamily="18" charset="2"/>
                          </a:rPr>
                          <m:t>3</m:t>
                        </m:r>
                      </m:sub>
                    </m:sSub>
                    <m:sSub>
                      <m:sSubPr>
                        <m:ctrlPr>
                          <a:rPr lang="en-US" i="1" dirty="0">
                            <a:latin typeface="Cambria Math" panose="02040503050406030204" pitchFamily="18" charset="0"/>
                            <a:cs typeface="Times New Roman" panose="02020603050405020304" pitchFamily="18" charset="0"/>
                            <a:sym typeface="Symbol" panose="05050102010706020507" pitchFamily="18" charset="2"/>
                          </a:rPr>
                        </m:ctrlPr>
                      </m:sSubPr>
                      <m:e>
                        <m:r>
                          <a:rPr lang="en-US" i="1" dirty="0">
                            <a:latin typeface="Cambria Math" panose="02040503050406030204" pitchFamily="18" charset="0"/>
                            <a:cs typeface="Times New Roman" panose="02020603050405020304" pitchFamily="18" charset="0"/>
                            <a:sym typeface="Symbol" panose="05050102010706020507" pitchFamily="18" charset="2"/>
                          </a:rPr>
                          <m:t>𝑥</m:t>
                        </m:r>
                      </m:e>
                      <m:sub>
                        <m:r>
                          <a:rPr lang="en-US" i="1" dirty="0">
                            <a:latin typeface="Cambria Math" panose="02040503050406030204" pitchFamily="18" charset="0"/>
                            <a:cs typeface="Times New Roman" panose="02020603050405020304" pitchFamily="18" charset="0"/>
                            <a:sym typeface="Symbol" panose="05050102010706020507" pitchFamily="18" charset="2"/>
                          </a:rPr>
                          <m:t>4</m:t>
                        </m:r>
                      </m:sub>
                    </m:sSub>
                    <m:r>
                      <m:rPr>
                        <m:nor/>
                      </m:rPr>
                      <a:rPr lang="en-US" dirty="0">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m:t>
                    </m:r>
                    <m:r>
                      <a:rPr lang="en-US" b="0" i="1" dirty="0" smtClean="0">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 </m:t>
                    </m:r>
                    <m:sSub>
                      <m:sSubPr>
                        <m:ctrlPr>
                          <a:rPr lang="en-US" i="1" dirty="0">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a:latin typeface="Cambria Math" panose="02040503050406030204" pitchFamily="18" charset="0"/>
                                <a:cs typeface="Times New Roman" panose="02020603050405020304" pitchFamily="18" charset="0"/>
                                <a:sym typeface="Symbol" panose="05050102010706020507" pitchFamily="18" charset="2"/>
                              </a:rPr>
                            </m:ctrlPr>
                          </m:accPr>
                          <m:e>
                            <m:r>
                              <a:rPr lang="en-US" i="1" dirty="0">
                                <a:latin typeface="Cambria Math" panose="02040503050406030204" pitchFamily="18" charset="0"/>
                                <a:cs typeface="Times New Roman" panose="02020603050405020304" pitchFamily="18" charset="0"/>
                                <a:sym typeface="Symbol" panose="05050102010706020507" pitchFamily="18" charset="2"/>
                              </a:rPr>
                              <m:t>𝑥</m:t>
                            </m:r>
                          </m:e>
                        </m:acc>
                      </m:e>
                      <m:sub>
                        <m:r>
                          <a:rPr lang="en-US" i="1" dirty="0">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i="1" dirty="0">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a:latin typeface="Cambria Math" panose="02040503050406030204" pitchFamily="18" charset="0"/>
                                <a:cs typeface="Times New Roman" panose="02020603050405020304" pitchFamily="18" charset="0"/>
                                <a:sym typeface="Symbol" panose="05050102010706020507" pitchFamily="18" charset="2"/>
                              </a:rPr>
                            </m:ctrlPr>
                          </m:accPr>
                          <m:e>
                            <m:r>
                              <a:rPr lang="en-US" i="1" dirty="0">
                                <a:latin typeface="Cambria Math" panose="02040503050406030204" pitchFamily="18" charset="0"/>
                                <a:cs typeface="Times New Roman" panose="02020603050405020304" pitchFamily="18" charset="0"/>
                                <a:sym typeface="Symbol" panose="05050102010706020507" pitchFamily="18" charset="2"/>
                              </a:rPr>
                              <m:t>𝑥</m:t>
                            </m:r>
                          </m:e>
                        </m:acc>
                      </m:e>
                      <m:sub>
                        <m:r>
                          <a:rPr lang="en-US" b="0" i="1" dirty="0" smtClean="0">
                            <a:latin typeface="Cambria Math" panose="02040503050406030204" pitchFamily="18" charset="0"/>
                            <a:cs typeface="Times New Roman" panose="02020603050405020304" pitchFamily="18" charset="0"/>
                            <a:sym typeface="Symbol" panose="05050102010706020507" pitchFamily="18" charset="2"/>
                          </a:rPr>
                          <m:t>2</m:t>
                        </m:r>
                      </m:sub>
                    </m:sSub>
                    <m:sSub>
                      <m:sSubPr>
                        <m:ctrlPr>
                          <a:rPr lang="en-US" i="1" dirty="0">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a:latin typeface="Cambria Math" panose="02040503050406030204" pitchFamily="18" charset="0"/>
                                <a:cs typeface="Times New Roman" panose="02020603050405020304" pitchFamily="18" charset="0"/>
                                <a:sym typeface="Symbol" panose="05050102010706020507" pitchFamily="18" charset="2"/>
                              </a:rPr>
                            </m:ctrlPr>
                          </m:accPr>
                          <m:e>
                            <m:r>
                              <a:rPr lang="en-US" i="1" dirty="0">
                                <a:latin typeface="Cambria Math" panose="02040503050406030204" pitchFamily="18" charset="0"/>
                                <a:cs typeface="Times New Roman" panose="02020603050405020304" pitchFamily="18" charset="0"/>
                                <a:sym typeface="Symbol" panose="05050102010706020507" pitchFamily="18" charset="2"/>
                              </a:rPr>
                              <m:t>𝑥</m:t>
                            </m:r>
                          </m:e>
                        </m:acc>
                      </m:e>
                      <m:sub>
                        <m:r>
                          <a:rPr lang="en-US" i="1" dirty="0">
                            <a:latin typeface="Cambria Math" panose="02040503050406030204" pitchFamily="18" charset="0"/>
                            <a:cs typeface="Times New Roman" panose="02020603050405020304" pitchFamily="18" charset="0"/>
                            <a:sym typeface="Symbol" panose="05050102010706020507" pitchFamily="18" charset="2"/>
                          </a:rPr>
                          <m:t>3</m:t>
                        </m:r>
                      </m:sub>
                    </m:sSub>
                    <m:sSub>
                      <m:sSubPr>
                        <m:ctrlPr>
                          <a:rPr lang="en-US" i="1" dirty="0">
                            <a:latin typeface="Cambria Math" panose="02040503050406030204" pitchFamily="18" charset="0"/>
                            <a:cs typeface="Times New Roman" panose="02020603050405020304" pitchFamily="18" charset="0"/>
                            <a:sym typeface="Symbol" panose="05050102010706020507" pitchFamily="18" charset="2"/>
                          </a:rPr>
                        </m:ctrlPr>
                      </m:sSubPr>
                      <m:e>
                        <m:r>
                          <a:rPr lang="en-US" i="1" dirty="0">
                            <a:latin typeface="Cambria Math" panose="02040503050406030204" pitchFamily="18" charset="0"/>
                            <a:cs typeface="Times New Roman" panose="02020603050405020304" pitchFamily="18" charset="0"/>
                            <a:sym typeface="Symbol" panose="05050102010706020507" pitchFamily="18" charset="2"/>
                          </a:rPr>
                          <m:t>𝑥</m:t>
                        </m:r>
                      </m:e>
                      <m:sub>
                        <m:r>
                          <a:rPr lang="en-US" i="1" dirty="0">
                            <a:latin typeface="Cambria Math" panose="02040503050406030204" pitchFamily="18" charset="0"/>
                            <a:cs typeface="Times New Roman" panose="02020603050405020304" pitchFamily="18" charset="0"/>
                            <a:sym typeface="Symbol" panose="05050102010706020507" pitchFamily="18" charset="2"/>
                          </a:rPr>
                          <m:t>4</m:t>
                        </m:r>
                      </m:sub>
                    </m:sSub>
                    <m:r>
                      <m:rPr>
                        <m:nor/>
                      </m:rPr>
                      <a:rPr lang="en-US" dirty="0">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m:t>
                    </m:r>
                    <m:r>
                      <a:rPr lang="en-US" b="0" i="1" dirty="0" smtClean="0">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 </m:t>
                    </m:r>
                    <m:sSub>
                      <m:sSubPr>
                        <m:ctrlPr>
                          <a:rPr lang="en-US" i="1" dirty="0">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a:latin typeface="Cambria Math" panose="02040503050406030204" pitchFamily="18" charset="0"/>
                                <a:cs typeface="Times New Roman" panose="02020603050405020304" pitchFamily="18" charset="0"/>
                                <a:sym typeface="Symbol" panose="05050102010706020507" pitchFamily="18" charset="2"/>
                              </a:rPr>
                            </m:ctrlPr>
                          </m:accPr>
                          <m:e>
                            <m:r>
                              <a:rPr lang="en-US" i="1" dirty="0">
                                <a:latin typeface="Cambria Math" panose="02040503050406030204" pitchFamily="18" charset="0"/>
                                <a:cs typeface="Times New Roman" panose="02020603050405020304" pitchFamily="18" charset="0"/>
                                <a:sym typeface="Symbol" panose="05050102010706020507" pitchFamily="18" charset="2"/>
                              </a:rPr>
                              <m:t>𝑥</m:t>
                            </m:r>
                          </m:e>
                        </m:acc>
                      </m:e>
                      <m:sub>
                        <m:r>
                          <a:rPr lang="en-US" i="1" dirty="0">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i="1" dirty="0">
                            <a:latin typeface="Cambria Math" panose="02040503050406030204" pitchFamily="18" charset="0"/>
                            <a:cs typeface="Times New Roman" panose="02020603050405020304" pitchFamily="18" charset="0"/>
                            <a:sym typeface="Symbol" panose="05050102010706020507" pitchFamily="18" charset="2"/>
                          </a:rPr>
                        </m:ctrlPr>
                      </m:sSubPr>
                      <m:e>
                        <m:r>
                          <a:rPr lang="en-US" i="1" dirty="0">
                            <a:latin typeface="Cambria Math" panose="02040503050406030204" pitchFamily="18" charset="0"/>
                            <a:cs typeface="Times New Roman" panose="02020603050405020304" pitchFamily="18" charset="0"/>
                            <a:sym typeface="Symbol" panose="05050102010706020507" pitchFamily="18" charset="2"/>
                          </a:rPr>
                          <m:t>𝑥</m:t>
                        </m:r>
                      </m:e>
                      <m:sub>
                        <m:r>
                          <a:rPr lang="en-US" i="1" dirty="0">
                            <a:latin typeface="Cambria Math" panose="02040503050406030204" pitchFamily="18" charset="0"/>
                            <a:cs typeface="Times New Roman" panose="02020603050405020304" pitchFamily="18" charset="0"/>
                            <a:sym typeface="Symbol" panose="05050102010706020507" pitchFamily="18" charset="2"/>
                          </a:rPr>
                          <m:t>2</m:t>
                        </m:r>
                      </m:sub>
                    </m:sSub>
                    <m:sSub>
                      <m:sSubPr>
                        <m:ctrlPr>
                          <a:rPr lang="en-US" i="1" dirty="0">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a:latin typeface="Cambria Math" panose="02040503050406030204" pitchFamily="18" charset="0"/>
                                <a:cs typeface="Times New Roman" panose="02020603050405020304" pitchFamily="18" charset="0"/>
                                <a:sym typeface="Symbol" panose="05050102010706020507" pitchFamily="18" charset="2"/>
                              </a:rPr>
                            </m:ctrlPr>
                          </m:accPr>
                          <m:e>
                            <m:r>
                              <a:rPr lang="en-US" i="1" dirty="0">
                                <a:latin typeface="Cambria Math" panose="02040503050406030204" pitchFamily="18" charset="0"/>
                                <a:cs typeface="Times New Roman" panose="02020603050405020304" pitchFamily="18" charset="0"/>
                                <a:sym typeface="Symbol" panose="05050102010706020507" pitchFamily="18" charset="2"/>
                              </a:rPr>
                              <m:t>𝑥</m:t>
                            </m:r>
                          </m:e>
                        </m:acc>
                      </m:e>
                      <m:sub>
                        <m:r>
                          <a:rPr lang="en-US" i="1" dirty="0">
                            <a:latin typeface="Cambria Math" panose="02040503050406030204" pitchFamily="18" charset="0"/>
                            <a:cs typeface="Times New Roman" panose="02020603050405020304" pitchFamily="18" charset="0"/>
                            <a:sym typeface="Symbol" panose="05050102010706020507" pitchFamily="18" charset="2"/>
                          </a:rPr>
                          <m:t>3</m:t>
                        </m:r>
                      </m:sub>
                    </m:sSub>
                    <m:sSub>
                      <m:sSubPr>
                        <m:ctrlPr>
                          <a:rPr lang="en-US" i="1" dirty="0">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a:latin typeface="Cambria Math" panose="02040503050406030204" pitchFamily="18" charset="0"/>
                                <a:cs typeface="Times New Roman" panose="02020603050405020304" pitchFamily="18" charset="0"/>
                                <a:sym typeface="Symbol" panose="05050102010706020507" pitchFamily="18" charset="2"/>
                              </a:rPr>
                            </m:ctrlPr>
                          </m:accPr>
                          <m:e>
                            <m:r>
                              <a:rPr lang="en-US" i="1" dirty="0">
                                <a:latin typeface="Cambria Math" panose="02040503050406030204" pitchFamily="18" charset="0"/>
                                <a:cs typeface="Times New Roman" panose="02020603050405020304" pitchFamily="18" charset="0"/>
                                <a:sym typeface="Symbol" panose="05050102010706020507" pitchFamily="18" charset="2"/>
                              </a:rPr>
                              <m:t>𝑥</m:t>
                            </m:r>
                          </m:e>
                        </m:acc>
                      </m:e>
                      <m:sub>
                        <m:r>
                          <a:rPr lang="en-US" i="1" dirty="0">
                            <a:latin typeface="Cambria Math" panose="02040503050406030204" pitchFamily="18" charset="0"/>
                            <a:cs typeface="Times New Roman" panose="02020603050405020304" pitchFamily="18" charset="0"/>
                            <a:sym typeface="Symbol" panose="05050102010706020507" pitchFamily="18" charset="2"/>
                          </a:rPr>
                          <m:t>4</m:t>
                        </m:r>
                      </m:sub>
                    </m:sSub>
                    <m:r>
                      <m:rPr>
                        <m:nor/>
                      </m:rPr>
                      <a:rPr lang="en-US" dirty="0">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m:t>
                    </m:r>
                    <m:sSub>
                      <m:sSubPr>
                        <m:ctrlPr>
                          <a:rPr lang="en-US" i="1" dirty="0">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a:latin typeface="Cambria Math" panose="02040503050406030204" pitchFamily="18" charset="0"/>
                                <a:cs typeface="Times New Roman" panose="02020603050405020304" pitchFamily="18" charset="0"/>
                                <a:sym typeface="Symbol" panose="05050102010706020507" pitchFamily="18" charset="2"/>
                              </a:rPr>
                            </m:ctrlPr>
                          </m:accPr>
                          <m:e>
                            <m:r>
                              <a:rPr lang="en-US" i="1" dirty="0">
                                <a:latin typeface="Cambria Math" panose="02040503050406030204" pitchFamily="18" charset="0"/>
                                <a:cs typeface="Times New Roman" panose="02020603050405020304" pitchFamily="18" charset="0"/>
                                <a:sym typeface="Symbol" panose="05050102010706020507" pitchFamily="18" charset="2"/>
                              </a:rPr>
                              <m:t>𝑥</m:t>
                            </m:r>
                          </m:e>
                        </m:acc>
                      </m:e>
                      <m:sub>
                        <m:r>
                          <a:rPr lang="en-US" i="1" dirty="0">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i="1" dirty="0">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a:latin typeface="Cambria Math" panose="02040503050406030204" pitchFamily="18" charset="0"/>
                                <a:cs typeface="Times New Roman" panose="02020603050405020304" pitchFamily="18" charset="0"/>
                                <a:sym typeface="Symbol" panose="05050102010706020507" pitchFamily="18" charset="2"/>
                              </a:rPr>
                            </m:ctrlPr>
                          </m:accPr>
                          <m:e>
                            <m:r>
                              <a:rPr lang="en-US" i="1" dirty="0">
                                <a:latin typeface="Cambria Math" panose="02040503050406030204" pitchFamily="18" charset="0"/>
                                <a:cs typeface="Times New Roman" panose="02020603050405020304" pitchFamily="18" charset="0"/>
                                <a:sym typeface="Symbol" panose="05050102010706020507" pitchFamily="18" charset="2"/>
                              </a:rPr>
                              <m:t>𝑥</m:t>
                            </m:r>
                          </m:e>
                        </m:acc>
                      </m:e>
                      <m:sub>
                        <m:r>
                          <a:rPr lang="en-US" i="1" dirty="0">
                            <a:latin typeface="Cambria Math" panose="02040503050406030204" pitchFamily="18" charset="0"/>
                            <a:cs typeface="Times New Roman" panose="02020603050405020304" pitchFamily="18" charset="0"/>
                            <a:sym typeface="Symbol" panose="05050102010706020507" pitchFamily="18" charset="2"/>
                          </a:rPr>
                          <m:t>2</m:t>
                        </m:r>
                      </m:sub>
                    </m:sSub>
                    <m:sSub>
                      <m:sSubPr>
                        <m:ctrlPr>
                          <a:rPr lang="en-US" i="1" dirty="0">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a:latin typeface="Cambria Math" panose="02040503050406030204" pitchFamily="18" charset="0"/>
                                <a:cs typeface="Times New Roman" panose="02020603050405020304" pitchFamily="18" charset="0"/>
                                <a:sym typeface="Symbol" panose="05050102010706020507" pitchFamily="18" charset="2"/>
                              </a:rPr>
                            </m:ctrlPr>
                          </m:accPr>
                          <m:e>
                            <m:r>
                              <a:rPr lang="en-US" i="1" dirty="0">
                                <a:latin typeface="Cambria Math" panose="02040503050406030204" pitchFamily="18" charset="0"/>
                                <a:cs typeface="Times New Roman" panose="02020603050405020304" pitchFamily="18" charset="0"/>
                                <a:sym typeface="Symbol" panose="05050102010706020507" pitchFamily="18" charset="2"/>
                              </a:rPr>
                              <m:t>𝑥</m:t>
                            </m:r>
                          </m:e>
                        </m:acc>
                      </m:e>
                      <m:sub>
                        <m:r>
                          <a:rPr lang="en-US" i="1" dirty="0">
                            <a:latin typeface="Cambria Math" panose="02040503050406030204" pitchFamily="18" charset="0"/>
                            <a:cs typeface="Times New Roman" panose="02020603050405020304" pitchFamily="18" charset="0"/>
                            <a:sym typeface="Symbol" panose="05050102010706020507" pitchFamily="18" charset="2"/>
                          </a:rPr>
                          <m:t>3</m:t>
                        </m:r>
                      </m:sub>
                    </m:sSub>
                    <m:sSub>
                      <m:sSubPr>
                        <m:ctrlPr>
                          <a:rPr lang="en-US" i="1" dirty="0">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a:latin typeface="Cambria Math" panose="02040503050406030204" pitchFamily="18" charset="0"/>
                                <a:cs typeface="Times New Roman" panose="02020603050405020304" pitchFamily="18" charset="0"/>
                                <a:sym typeface="Symbol" panose="05050102010706020507" pitchFamily="18" charset="2"/>
                              </a:rPr>
                            </m:ctrlPr>
                          </m:accPr>
                          <m:e>
                            <m:r>
                              <a:rPr lang="en-US" i="1" dirty="0">
                                <a:latin typeface="Cambria Math" panose="02040503050406030204" pitchFamily="18" charset="0"/>
                                <a:cs typeface="Times New Roman" panose="02020603050405020304" pitchFamily="18" charset="0"/>
                                <a:sym typeface="Symbol" panose="05050102010706020507" pitchFamily="18" charset="2"/>
                              </a:rPr>
                              <m:t>𝑥</m:t>
                            </m:r>
                          </m:e>
                        </m:acc>
                      </m:e>
                      <m:sub>
                        <m:r>
                          <a:rPr lang="en-US" i="1" dirty="0">
                            <a:latin typeface="Cambria Math" panose="02040503050406030204" pitchFamily="18" charset="0"/>
                            <a:cs typeface="Times New Roman" panose="02020603050405020304" pitchFamily="18" charset="0"/>
                            <a:sym typeface="Symbol" panose="05050102010706020507" pitchFamily="18" charset="2"/>
                          </a:rPr>
                          <m:t>4</m:t>
                        </m:r>
                      </m:sub>
                    </m:sSub>
                  </m:oMath>
                </a14:m>
                <a:endParaRPr lang="en-US" dirty="0">
                  <a:solidFill>
                    <a:srgbClr val="00B050"/>
                  </a:solidFill>
                </a:endParaRPr>
              </a:p>
              <a:p>
                <a:pPr marL="457200" lvl="1" indent="0">
                  <a:lnSpc>
                    <a:spcPct val="100000"/>
                  </a:lnSpc>
                  <a:buClr>
                    <a:srgbClr val="1E5155">
                      <a:lumMod val="40000"/>
                      <a:lumOff val="60000"/>
                    </a:srgbClr>
                  </a:buClr>
                  <a:buNone/>
                </a:pPr>
                <a14:m>
                  <m:oMath xmlns:m="http://schemas.openxmlformats.org/officeDocument/2006/math">
                    <m:sSub>
                      <m:sSubPr>
                        <m:ctrlPr>
                          <a:rPr lang="pt-BR" sz="2200" i="1" smtClean="0">
                            <a:latin typeface="Cambria Math" panose="02040503050406030204" pitchFamily="18" charset="0"/>
                          </a:rPr>
                        </m:ctrlPr>
                      </m:sSubPr>
                      <m:e>
                        <m:r>
                          <a:rPr lang="pt-BR" sz="2200" i="1">
                            <a:latin typeface="Cambria Math" panose="02040503050406030204" pitchFamily="18" charset="0"/>
                          </a:rPr>
                          <m:t>𝑓</m:t>
                        </m:r>
                      </m:e>
                      <m:sub>
                        <m:r>
                          <a:rPr lang="en-US" sz="2200" b="0" i="1" smtClean="0">
                            <a:latin typeface="Cambria Math" panose="02040503050406030204" pitchFamily="18" charset="0"/>
                          </a:rPr>
                          <m:t>8</m:t>
                        </m:r>
                      </m:sub>
                    </m:sSub>
                    <m:d>
                      <m:dPr>
                        <m:ctrlPr>
                          <a:rPr lang="pt-BR" sz="2200" i="1" smtClean="0">
                            <a:latin typeface="Cambria Math" panose="02040503050406030204" pitchFamily="18" charset="0"/>
                          </a:rPr>
                        </m:ctrlPr>
                      </m:dPr>
                      <m:e>
                        <m:r>
                          <m:rPr>
                            <m:nor/>
                          </m:rPr>
                          <a:rPr lang="en-US" sz="2200" i="1" dirty="0">
                            <a:latin typeface="Book Antiqua" panose="02040602050305030304" pitchFamily="18" charset="0"/>
                            <a:ea typeface="Times New Roman" panose="02020603050405020304" pitchFamily="18" charset="0"/>
                            <a:cs typeface="Times New Roman" panose="02020603050405020304" pitchFamily="18" charset="0"/>
                          </a:rPr>
                          <m:t>x</m:t>
                        </m:r>
                        <m:r>
                          <m:rPr>
                            <m:nor/>
                          </m:rPr>
                          <a:rPr lang="en-US" sz="2200" baseline="-25000" dirty="0">
                            <a:latin typeface="Book Antiqua" panose="02040602050305030304" pitchFamily="18" charset="0"/>
                            <a:ea typeface="Times New Roman" panose="02020603050405020304" pitchFamily="18" charset="0"/>
                            <a:cs typeface="Times New Roman" panose="02020603050405020304" pitchFamily="18" charset="0"/>
                          </a:rPr>
                          <m:t>1</m:t>
                        </m:r>
                        <m:r>
                          <m:rPr>
                            <m:nor/>
                          </m:rPr>
                          <a:rPr lang="en-US" sz="2200" i="1" dirty="0">
                            <a:latin typeface="Book Antiqua" panose="02040602050305030304" pitchFamily="18" charset="0"/>
                            <a:ea typeface="Times New Roman" panose="02020603050405020304" pitchFamily="18" charset="0"/>
                            <a:cs typeface="Times New Roman" panose="02020603050405020304" pitchFamily="18" charset="0"/>
                          </a:rPr>
                          <m:t>,</m:t>
                        </m:r>
                        <m:r>
                          <m:rPr>
                            <m:nor/>
                          </m:rPr>
                          <a:rPr lang="en-US" sz="2200" i="1" dirty="0">
                            <a:latin typeface="Book Antiqua" panose="02040602050305030304" pitchFamily="18" charset="0"/>
                            <a:ea typeface="Times New Roman" panose="02020603050405020304" pitchFamily="18" charset="0"/>
                            <a:cs typeface="Times New Roman" panose="02020603050405020304" pitchFamily="18" charset="0"/>
                          </a:rPr>
                          <m:t>x</m:t>
                        </m:r>
                        <m:r>
                          <m:rPr>
                            <m:nor/>
                          </m:rPr>
                          <a:rPr lang="en-US" sz="2200" baseline="-25000" dirty="0">
                            <a:latin typeface="Book Antiqua" panose="02040602050305030304" pitchFamily="18" charset="0"/>
                            <a:ea typeface="Times New Roman" panose="02020603050405020304" pitchFamily="18" charset="0"/>
                            <a:cs typeface="Times New Roman" panose="02020603050405020304" pitchFamily="18" charset="0"/>
                          </a:rPr>
                          <m:t>2</m:t>
                        </m:r>
                        <m:r>
                          <m:rPr>
                            <m:nor/>
                          </m:rPr>
                          <a:rPr lang="en-US" sz="2200" i="1" dirty="0">
                            <a:latin typeface="Book Antiqua" panose="02040602050305030304" pitchFamily="18" charset="0"/>
                            <a:ea typeface="Times New Roman" panose="02020603050405020304" pitchFamily="18" charset="0"/>
                            <a:cs typeface="Times New Roman" panose="02020603050405020304" pitchFamily="18" charset="0"/>
                          </a:rPr>
                          <m:t>,</m:t>
                        </m:r>
                        <m:r>
                          <m:rPr>
                            <m:nor/>
                          </m:rPr>
                          <a:rPr lang="en-US" sz="2200" i="1" dirty="0">
                            <a:latin typeface="Book Antiqua" panose="02040602050305030304" pitchFamily="18" charset="0"/>
                            <a:ea typeface="Times New Roman" panose="02020603050405020304" pitchFamily="18" charset="0"/>
                            <a:cs typeface="Times New Roman" panose="02020603050405020304" pitchFamily="18" charset="0"/>
                          </a:rPr>
                          <m:t>x</m:t>
                        </m:r>
                        <m:r>
                          <m:rPr>
                            <m:nor/>
                          </m:rPr>
                          <a:rPr lang="en-US" sz="2200" baseline="-25000" dirty="0">
                            <a:latin typeface="Book Antiqua" panose="02040602050305030304" pitchFamily="18" charset="0"/>
                            <a:ea typeface="Times New Roman" panose="02020603050405020304" pitchFamily="18" charset="0"/>
                            <a:cs typeface="Times New Roman" panose="02020603050405020304" pitchFamily="18" charset="0"/>
                          </a:rPr>
                          <m:t>3</m:t>
                        </m:r>
                        <m:r>
                          <m:rPr>
                            <m:nor/>
                          </m:rPr>
                          <a:rPr lang="en-US" sz="2200" i="1" dirty="0">
                            <a:latin typeface="Book Antiqua" panose="02040602050305030304" pitchFamily="18" charset="0"/>
                            <a:ea typeface="Times New Roman" panose="02020603050405020304" pitchFamily="18" charset="0"/>
                            <a:cs typeface="Times New Roman" panose="02020603050405020304" pitchFamily="18" charset="0"/>
                          </a:rPr>
                          <m:t>,</m:t>
                        </m:r>
                        <m:r>
                          <m:rPr>
                            <m:nor/>
                          </m:rPr>
                          <a:rPr lang="en-US" sz="2200" i="1" dirty="0">
                            <a:latin typeface="Book Antiqua" panose="02040602050305030304" pitchFamily="18" charset="0"/>
                            <a:ea typeface="Times New Roman" panose="02020603050405020304" pitchFamily="18" charset="0"/>
                            <a:cs typeface="Times New Roman" panose="02020603050405020304" pitchFamily="18" charset="0"/>
                          </a:rPr>
                          <m:t>x</m:t>
                        </m:r>
                        <m:r>
                          <m:rPr>
                            <m:nor/>
                          </m:rPr>
                          <a:rPr lang="en-US" sz="2200" baseline="-25000" dirty="0">
                            <a:latin typeface="Book Antiqua" panose="02040602050305030304" pitchFamily="18" charset="0"/>
                            <a:ea typeface="Times New Roman" panose="02020603050405020304" pitchFamily="18" charset="0"/>
                            <a:cs typeface="Times New Roman" panose="02020603050405020304" pitchFamily="18" charset="0"/>
                          </a:rPr>
                          <m:t>4</m:t>
                        </m:r>
                      </m:e>
                    </m:d>
                    <m:r>
                      <a:rPr lang="en-US" sz="2200" b="0" i="1" smtClean="0">
                        <a:latin typeface="Cambria Math" panose="02040503050406030204" pitchFamily="18" charset="0"/>
                      </a:rPr>
                      <m:t> </m:t>
                    </m:r>
                    <m:r>
                      <a:rPr lang="pt-BR" sz="2200" i="1" smtClean="0">
                        <a:latin typeface="Cambria Math" panose="02040503050406030204" pitchFamily="18" charset="0"/>
                      </a:rPr>
                      <m:t>=</m:t>
                    </m:r>
                    <m:sSub>
                      <m:sSubPr>
                        <m:ctrlPr>
                          <a:rPr lang="en-US" sz="2200" b="0" i="1" smtClean="0">
                            <a:solidFill>
                              <a:srgbClr val="C00000"/>
                            </a:solidFill>
                            <a:latin typeface="Cambria Math" panose="02040503050406030204" pitchFamily="18" charset="0"/>
                          </a:rPr>
                        </m:ctrlPr>
                      </m:sSubPr>
                      <m:e>
                        <m:r>
                          <a:rPr lang="en-US" sz="2200" b="0" i="1" smtClean="0">
                            <a:solidFill>
                              <a:srgbClr val="C00000"/>
                            </a:solidFill>
                            <a:latin typeface="Cambria Math" panose="02040503050406030204" pitchFamily="18" charset="0"/>
                          </a:rPr>
                          <m:t>𝑥</m:t>
                        </m:r>
                      </m:e>
                      <m:sub>
                        <m:r>
                          <a:rPr lang="en-US" sz="2200" b="0" i="1" smtClean="0">
                            <a:solidFill>
                              <a:srgbClr val="C00000"/>
                            </a:solidFill>
                            <a:latin typeface="Cambria Math" panose="02040503050406030204" pitchFamily="18" charset="0"/>
                          </a:rPr>
                          <m:t>3</m:t>
                        </m:r>
                      </m:sub>
                    </m:sSub>
                    <m:sSub>
                      <m:sSubPr>
                        <m:ctrlPr>
                          <a:rPr lang="en-US" sz="2200" b="0" i="1" smtClean="0">
                            <a:solidFill>
                              <a:srgbClr val="C00000"/>
                            </a:solidFill>
                            <a:latin typeface="Cambria Math" panose="02040503050406030204" pitchFamily="18" charset="0"/>
                          </a:rPr>
                        </m:ctrlPr>
                      </m:sSubPr>
                      <m:e>
                        <m:r>
                          <a:rPr lang="en-US" sz="2200" b="0" i="1" smtClean="0">
                            <a:solidFill>
                              <a:srgbClr val="C00000"/>
                            </a:solidFill>
                            <a:latin typeface="Cambria Math" panose="02040503050406030204" pitchFamily="18" charset="0"/>
                          </a:rPr>
                          <m:t>𝑥</m:t>
                        </m:r>
                      </m:e>
                      <m:sub>
                        <m:r>
                          <a:rPr lang="en-US" sz="2200" b="0" i="1" smtClean="0">
                            <a:solidFill>
                              <a:srgbClr val="C00000"/>
                            </a:solidFill>
                            <a:latin typeface="Cambria Math" panose="02040503050406030204" pitchFamily="18" charset="0"/>
                          </a:rPr>
                          <m:t>4</m:t>
                        </m:r>
                      </m:sub>
                    </m:sSub>
                    <m:r>
                      <m:rPr>
                        <m:nor/>
                      </m:rPr>
                      <a:rPr lang="en-US" sz="2200" b="0" i="0" smtClean="0">
                        <a:solidFill>
                          <a:srgbClr val="C00000"/>
                        </a:solidFill>
                        <a:latin typeface="Cambria Math" panose="02040503050406030204" pitchFamily="18" charset="0"/>
                      </a:rPr>
                      <m:t> </m:t>
                    </m:r>
                    <m:r>
                      <m:rPr>
                        <m:nor/>
                      </m:rPr>
                      <a:rPr lang="en-US" sz="2200" dirty="0">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m:t>
                    </m:r>
                    <m:r>
                      <m:rPr>
                        <m:nor/>
                      </m:rPr>
                      <a:rPr lang="en-US" sz="2200" b="0" i="0" dirty="0" smtClean="0">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 </m:t>
                    </m:r>
                    <m:sSub>
                      <m:sSubPr>
                        <m:ctrlPr>
                          <a:rPr lang="en-US" sz="2200" i="1" dirty="0" smtClean="0">
                            <a:solidFill>
                              <a:srgbClr val="002060"/>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b="0" i="1" dirty="0" smtClean="0">
                            <a:solidFill>
                              <a:srgbClr val="002060"/>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b="0" i="1" dirty="0" smtClean="0">
                            <a:solidFill>
                              <a:srgbClr val="002060"/>
                            </a:solidFill>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sz="2200" i="1" dirty="0">
                            <a:solidFill>
                              <a:srgbClr val="002060"/>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rgbClr val="002060"/>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rgbClr val="002060"/>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b="0" i="1" dirty="0" smtClean="0">
                            <a:solidFill>
                              <a:srgbClr val="002060"/>
                            </a:solidFill>
                            <a:latin typeface="Cambria Math" panose="02040503050406030204" pitchFamily="18" charset="0"/>
                            <a:cs typeface="Times New Roman" panose="02020603050405020304" pitchFamily="18" charset="0"/>
                            <a:sym typeface="Symbol" panose="05050102010706020507" pitchFamily="18" charset="2"/>
                          </a:rPr>
                          <m:t>2</m:t>
                        </m:r>
                      </m:sub>
                    </m:sSub>
                    <m:sSub>
                      <m:sSubPr>
                        <m:ctrlPr>
                          <a:rPr lang="en-US" sz="2200" i="1" dirty="0" smtClean="0">
                            <a:solidFill>
                              <a:srgbClr val="002060"/>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b="0" i="1" dirty="0" smtClean="0">
                            <a:solidFill>
                              <a:srgbClr val="002060"/>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b="0" i="1" dirty="0" smtClean="0">
                            <a:solidFill>
                              <a:srgbClr val="002060"/>
                            </a:solidFill>
                            <a:latin typeface="Cambria Math" panose="02040503050406030204" pitchFamily="18" charset="0"/>
                            <a:cs typeface="Times New Roman" panose="02020603050405020304" pitchFamily="18" charset="0"/>
                            <a:sym typeface="Symbol" panose="05050102010706020507" pitchFamily="18" charset="2"/>
                          </a:rPr>
                          <m:t>3</m:t>
                        </m:r>
                      </m:sub>
                    </m:sSub>
                    <m:sSub>
                      <m:sSubPr>
                        <m:ctrlPr>
                          <a:rPr lang="en-US" sz="2200" i="1" dirty="0">
                            <a:solidFill>
                              <a:srgbClr val="002060"/>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rgbClr val="002060"/>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rgbClr val="002060"/>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b="0" i="1" dirty="0" smtClean="0">
                            <a:solidFill>
                              <a:srgbClr val="002060"/>
                            </a:solidFill>
                            <a:latin typeface="Cambria Math" panose="02040503050406030204" pitchFamily="18" charset="0"/>
                            <a:cs typeface="Times New Roman" panose="02020603050405020304" pitchFamily="18" charset="0"/>
                            <a:sym typeface="Symbol" panose="05050102010706020507" pitchFamily="18" charset="2"/>
                          </a:rPr>
                          <m:t>4</m:t>
                        </m:r>
                      </m:sub>
                    </m:sSub>
                    <m:r>
                      <m:rPr>
                        <m:nor/>
                      </m:rPr>
                      <a:rPr lang="en-US" sz="2200" b="0" i="0" dirty="0" smtClean="0">
                        <a:latin typeface="Cambria Math" panose="02040503050406030204" pitchFamily="18" charset="0"/>
                        <a:cs typeface="Times New Roman" panose="02020603050405020304" pitchFamily="18" charset="0"/>
                        <a:sym typeface="Symbol" panose="05050102010706020507" pitchFamily="18" charset="2"/>
                      </a:rPr>
                      <m:t> </m:t>
                    </m:r>
                    <m:r>
                      <m:rPr>
                        <m:nor/>
                      </m:rPr>
                      <a:rPr lang="en-US" sz="2200" dirty="0">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m:t>
                    </m:r>
                    <m:r>
                      <a:rPr lang="en-US" sz="2200" b="0" i="1" dirty="0" smtClean="0">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 </m:t>
                    </m:r>
                    <m:sSub>
                      <m:sSubPr>
                        <m:ctrlPr>
                          <a:rPr lang="en-US" sz="2200" i="1" dirty="0" smtClean="0">
                            <a:solidFill>
                              <a:srgbClr val="FFFF00"/>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b="0" i="1" dirty="0" smtClean="0">
                            <a:solidFill>
                              <a:srgbClr val="FFFF00"/>
                            </a:solidFill>
                            <a:latin typeface="Cambria Math" panose="02040503050406030204" pitchFamily="18" charset="0"/>
                            <a:cs typeface="Times New Roman" panose="02020603050405020304" pitchFamily="18" charset="0"/>
                            <a:sym typeface="Symbol" panose="05050102010706020507" pitchFamily="18" charset="2"/>
                          </a:rPr>
                          <m:t>2</m:t>
                        </m:r>
                      </m:sub>
                    </m:sSub>
                    <m:sSub>
                      <m:sSubPr>
                        <m:ctrlP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t>3</m:t>
                        </m:r>
                      </m:sub>
                    </m:sSub>
                    <m:sSub>
                      <m:sSubPr>
                        <m:ctrlP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b="0" i="1" dirty="0" smtClean="0">
                            <a:solidFill>
                              <a:srgbClr val="FFFF00"/>
                            </a:solidFill>
                            <a:latin typeface="Cambria Math" panose="02040503050406030204" pitchFamily="18" charset="0"/>
                            <a:cs typeface="Times New Roman" panose="02020603050405020304" pitchFamily="18" charset="0"/>
                            <a:sym typeface="Symbol" panose="05050102010706020507" pitchFamily="18" charset="2"/>
                          </a:rPr>
                          <m:t>4</m:t>
                        </m:r>
                      </m:sub>
                    </m:sSub>
                    <m:r>
                      <a:rPr lang="en-US" sz="2200" b="0" i="1" dirty="0" smtClean="0">
                        <a:latin typeface="Cambria Math" panose="02040503050406030204" pitchFamily="18" charset="0"/>
                        <a:cs typeface="Times New Roman" panose="02020603050405020304" pitchFamily="18" charset="0"/>
                        <a:sym typeface="Symbol" panose="05050102010706020507" pitchFamily="18" charset="2"/>
                      </a:rPr>
                      <m:t> </m:t>
                    </m:r>
                    <m:r>
                      <m:rPr>
                        <m:nor/>
                      </m:rPr>
                      <a:rPr lang="en-US" sz="2200" dirty="0" smtClean="0">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m:t>
                    </m:r>
                    <m:r>
                      <a:rPr lang="en-US" sz="2200" b="0" i="1" dirty="0" smtClean="0">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 </m:t>
                    </m:r>
                    <m:sSub>
                      <m:sSubPr>
                        <m:ctrlPr>
                          <a:rPr lang="en-US" sz="2200" i="1" dirty="0" smtClean="0">
                            <a:solidFill>
                              <a:srgbClr val="00B050"/>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b="0" i="1" dirty="0" smtClean="0">
                            <a:solidFill>
                              <a:srgbClr val="00B050"/>
                            </a:solidFill>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sz="2200" i="1" dirty="0" smtClean="0">
                            <a:solidFill>
                              <a:srgbClr val="00B050"/>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smtClean="0">
                                <a:solidFill>
                                  <a:srgbClr val="00B050"/>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b="0" i="1" dirty="0" smtClean="0">
                                <a:solidFill>
                                  <a:srgbClr val="00B050"/>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b="0" i="1" dirty="0" smtClean="0">
                            <a:solidFill>
                              <a:srgbClr val="00B050"/>
                            </a:solidFill>
                            <a:latin typeface="Cambria Math" panose="02040503050406030204" pitchFamily="18" charset="0"/>
                            <a:cs typeface="Times New Roman" panose="02020603050405020304" pitchFamily="18" charset="0"/>
                            <a:sym typeface="Symbol" panose="05050102010706020507" pitchFamily="18" charset="2"/>
                          </a:rPr>
                          <m:t>3</m:t>
                        </m:r>
                      </m:sub>
                    </m:sSub>
                    <m:r>
                      <m:rPr>
                        <m:nor/>
                      </m:rPr>
                      <a:rPr lang="en-US" sz="2200" b="0" i="0" dirty="0" smtClean="0">
                        <a:latin typeface="Cambria Math" panose="02040503050406030204" pitchFamily="18" charset="0"/>
                        <a:cs typeface="Times New Roman" panose="02020603050405020304" pitchFamily="18" charset="0"/>
                        <a:sym typeface="Symbol" panose="05050102010706020507" pitchFamily="18" charset="2"/>
                      </a:rPr>
                      <m:t> </m:t>
                    </m:r>
                    <m:r>
                      <m:rPr>
                        <m:nor/>
                      </m:rPr>
                      <a:rPr lang="en-US" sz="2200" dirty="0">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m:t>
                    </m:r>
                    <m:r>
                      <a:rPr lang="en-US" sz="2200" i="1" dirty="0">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 </m:t>
                    </m:r>
                    <m:sSub>
                      <m:sSubPr>
                        <m:ctrlPr>
                          <a:rPr lang="en-US" sz="2200" i="1" dirty="0" smtClean="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4</m:t>
                        </m:r>
                      </m:sub>
                    </m:sSub>
                  </m:oMath>
                </a14:m>
                <a:r>
                  <a:rPr lang="en-US" sz="2200" dirty="0"/>
                  <a:t>		      </a:t>
                </a:r>
              </a:p>
              <a:p>
                <a:pPr marL="457200" lvl="1" indent="0">
                  <a:lnSpc>
                    <a:spcPct val="100000"/>
                  </a:lnSpc>
                  <a:buClr>
                    <a:srgbClr val="1E5155">
                      <a:lumMod val="40000"/>
                      <a:lumOff val="60000"/>
                    </a:srgbClr>
                  </a:buClr>
                  <a:buNone/>
                </a:pPr>
                <a:r>
                  <a:rPr lang="en-US" sz="2200" dirty="0"/>
                  <a:t>	= </a:t>
                </a:r>
                <a14:m>
                  <m:oMath xmlns:m="http://schemas.openxmlformats.org/officeDocument/2006/math">
                    <m:sSub>
                      <m:sSubPr>
                        <m:ctrlP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t>2</m:t>
                        </m:r>
                      </m:sub>
                    </m:sSub>
                    <m:sSub>
                      <m:sSubPr>
                        <m:ctrlP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t>3</m:t>
                        </m:r>
                      </m:sub>
                    </m:sSub>
                    <m:sSub>
                      <m:sSubPr>
                        <m:ctrlP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t>4</m:t>
                        </m:r>
                      </m:sub>
                    </m:sSub>
                    <m:r>
                      <m:rPr>
                        <m:nor/>
                      </m:rPr>
                      <a:rPr lang="en-US" sz="2200" dirty="0">
                        <a:solidFill>
                          <a:srgbClr val="C00000"/>
                        </a:solidFill>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m:t>
                    </m:r>
                    <m:sSub>
                      <m:sSubPr>
                        <m:ctrlP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t>2</m:t>
                        </m:r>
                      </m:sub>
                    </m:sSub>
                    <m:sSub>
                      <m:sSubPr>
                        <m:ctrlP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t>3</m:t>
                        </m:r>
                      </m:sub>
                    </m:sSub>
                    <m:sSub>
                      <m:sSubPr>
                        <m:ctrlP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t>4</m:t>
                        </m:r>
                      </m:sub>
                    </m:sSub>
                    <m:r>
                      <m:rPr>
                        <m:nor/>
                      </m:rPr>
                      <a:rPr lang="en-US" sz="2200" dirty="0">
                        <a:solidFill>
                          <a:srgbClr val="C00000"/>
                        </a:solidFill>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m:t>
                    </m:r>
                    <m:sSub>
                      <m:sSubPr>
                        <m:ctrlP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b="0" i="1" dirty="0" smtClean="0">
                            <a:solidFill>
                              <a:srgbClr val="C00000"/>
                            </a:solidFill>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t>2</m:t>
                        </m:r>
                      </m:sub>
                    </m:sSub>
                    <m:sSub>
                      <m:sSubPr>
                        <m:ctrlP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t>3</m:t>
                        </m:r>
                      </m:sub>
                    </m:sSub>
                    <m:sSub>
                      <m:sSubPr>
                        <m:ctrlP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t>4</m:t>
                        </m:r>
                      </m:sub>
                    </m:sSub>
                    <m:r>
                      <m:rPr>
                        <m:nor/>
                      </m:rPr>
                      <a:rPr lang="en-US" sz="2200" dirty="0">
                        <a:solidFill>
                          <a:srgbClr val="C00000"/>
                        </a:solidFill>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m:t>
                    </m:r>
                    <m:sSub>
                      <m:sSubPr>
                        <m:ctrlP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t>2</m:t>
                        </m:r>
                      </m:sub>
                    </m:sSub>
                    <m:sSub>
                      <m:sSubPr>
                        <m:ctrlP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t>3</m:t>
                        </m:r>
                      </m:sub>
                    </m:sSub>
                    <m:sSub>
                      <m:sSubPr>
                        <m:ctrlP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i="1" dirty="0">
                            <a:solidFill>
                              <a:srgbClr val="C00000"/>
                            </a:solidFill>
                            <a:latin typeface="Cambria Math" panose="02040503050406030204" pitchFamily="18" charset="0"/>
                            <a:cs typeface="Times New Roman" panose="02020603050405020304" pitchFamily="18" charset="0"/>
                            <a:sym typeface="Symbol" panose="05050102010706020507" pitchFamily="18" charset="2"/>
                          </a:rPr>
                          <m:t>4</m:t>
                        </m:r>
                      </m:sub>
                    </m:sSub>
                    <m:r>
                      <m:rPr>
                        <m:nor/>
                      </m:rPr>
                      <a:rPr lang="en-US" sz="2200" dirty="0">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m:t>
                    </m:r>
                    <m:r>
                      <a:rPr lang="en-US" sz="2200" b="0" i="1" dirty="0" smtClean="0">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 </m:t>
                    </m:r>
                    <m:sSub>
                      <m:sSubPr>
                        <m:ctrlPr>
                          <a:rPr lang="en-US" sz="2200" i="1" dirty="0" smtClean="0">
                            <a:solidFill>
                              <a:srgbClr val="002060"/>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i="1" dirty="0">
                            <a:solidFill>
                              <a:srgbClr val="002060"/>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i="1" dirty="0">
                            <a:solidFill>
                              <a:srgbClr val="002060"/>
                            </a:solidFill>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sz="2200" i="1" dirty="0">
                            <a:solidFill>
                              <a:srgbClr val="002060"/>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rgbClr val="002060"/>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rgbClr val="002060"/>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i="1" dirty="0">
                            <a:solidFill>
                              <a:srgbClr val="002060"/>
                            </a:solidFill>
                            <a:latin typeface="Cambria Math" panose="02040503050406030204" pitchFamily="18" charset="0"/>
                            <a:cs typeface="Times New Roman" panose="02020603050405020304" pitchFamily="18" charset="0"/>
                            <a:sym typeface="Symbol" panose="05050102010706020507" pitchFamily="18" charset="2"/>
                          </a:rPr>
                          <m:t>2</m:t>
                        </m:r>
                      </m:sub>
                    </m:sSub>
                    <m:sSub>
                      <m:sSubPr>
                        <m:ctrlPr>
                          <a:rPr lang="en-US" sz="2200" i="1" dirty="0">
                            <a:solidFill>
                              <a:srgbClr val="002060"/>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i="1" dirty="0">
                            <a:solidFill>
                              <a:srgbClr val="002060"/>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i="1" dirty="0">
                            <a:solidFill>
                              <a:srgbClr val="002060"/>
                            </a:solidFill>
                            <a:latin typeface="Cambria Math" panose="02040503050406030204" pitchFamily="18" charset="0"/>
                            <a:cs typeface="Times New Roman" panose="02020603050405020304" pitchFamily="18" charset="0"/>
                            <a:sym typeface="Symbol" panose="05050102010706020507" pitchFamily="18" charset="2"/>
                          </a:rPr>
                          <m:t>3</m:t>
                        </m:r>
                      </m:sub>
                    </m:sSub>
                    <m:sSub>
                      <m:sSubPr>
                        <m:ctrlPr>
                          <a:rPr lang="en-US" sz="2200" i="1" dirty="0">
                            <a:solidFill>
                              <a:srgbClr val="002060"/>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rgbClr val="002060"/>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rgbClr val="002060"/>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i="1" dirty="0">
                            <a:solidFill>
                              <a:srgbClr val="002060"/>
                            </a:solidFill>
                            <a:latin typeface="Cambria Math" panose="02040503050406030204" pitchFamily="18" charset="0"/>
                            <a:cs typeface="Times New Roman" panose="02020603050405020304" pitchFamily="18" charset="0"/>
                            <a:sym typeface="Symbol" panose="05050102010706020507" pitchFamily="18" charset="2"/>
                          </a:rPr>
                          <m:t>4</m:t>
                        </m:r>
                      </m:sub>
                    </m:sSub>
                    <m:r>
                      <a:rPr lang="en-US" sz="2200" b="0" i="1" dirty="0" smtClean="0">
                        <a:latin typeface="Cambria Math" panose="02040503050406030204" pitchFamily="18" charset="0"/>
                        <a:cs typeface="Times New Roman" panose="02020603050405020304" pitchFamily="18" charset="0"/>
                        <a:sym typeface="Symbol" panose="05050102010706020507" pitchFamily="18" charset="2"/>
                      </a:rPr>
                      <m:t> </m:t>
                    </m:r>
                    <m:r>
                      <m:rPr>
                        <m:nor/>
                      </m:rPr>
                      <a:rPr lang="en-US" sz="2200" b="0" i="0" dirty="0" smtClean="0">
                        <a:latin typeface="Cambria Math" panose="02040503050406030204" pitchFamily="18" charset="0"/>
                        <a:cs typeface="Times New Roman" panose="02020603050405020304" pitchFamily="18" charset="0"/>
                        <a:sym typeface="Symbol" panose="05050102010706020507" pitchFamily="18" charset="2"/>
                      </a:rPr>
                      <m:t> </m:t>
                    </m:r>
                    <m:r>
                      <m:rPr>
                        <m:nor/>
                      </m:rPr>
                      <a:rPr lang="en-US" sz="2200" dirty="0">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m:t>
                    </m:r>
                    <m:r>
                      <a:rPr lang="en-US" sz="2200" i="1" dirty="0">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 </m:t>
                    </m:r>
                    <m:sSub>
                      <m:sSubPr>
                        <m:ctrlPr>
                          <a:rPr lang="en-US" sz="2200" i="1" dirty="0" smtClean="0">
                            <a:solidFill>
                              <a:srgbClr val="FFFF00"/>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t>2</m:t>
                        </m:r>
                      </m:sub>
                    </m:sSub>
                    <m:sSub>
                      <m:sSubPr>
                        <m:ctrlP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t>3</m:t>
                        </m:r>
                      </m:sub>
                    </m:sSub>
                    <m:sSub>
                      <m:sSubPr>
                        <m:ctrlP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b="0" i="1" dirty="0" smtClean="0">
                            <a:solidFill>
                              <a:srgbClr val="FFFF00"/>
                            </a:solidFill>
                            <a:latin typeface="Cambria Math" panose="02040503050406030204" pitchFamily="18" charset="0"/>
                            <a:cs typeface="Times New Roman" panose="02020603050405020304" pitchFamily="18" charset="0"/>
                            <a:sym typeface="Symbol" panose="05050102010706020507" pitchFamily="18" charset="2"/>
                          </a:rPr>
                          <m:t>4</m:t>
                        </m:r>
                      </m:sub>
                    </m:sSub>
                    <m:r>
                      <m:rPr>
                        <m:nor/>
                      </m:rPr>
                      <a:rPr lang="en-US" sz="2200" dirty="0">
                        <a:solidFill>
                          <a:srgbClr val="FFFF00"/>
                        </a:solidFill>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m:t>
                    </m:r>
                    <m:sSub>
                      <m:sSubPr>
                        <m:ctrlP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b="0" i="1" dirty="0" smtClean="0">
                            <a:solidFill>
                              <a:srgbClr val="FFFF00"/>
                            </a:solidFill>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b="0" i="1" dirty="0" smtClean="0">
                            <a:solidFill>
                              <a:srgbClr val="FFFF00"/>
                            </a:solidFill>
                            <a:latin typeface="Cambria Math" panose="02040503050406030204" pitchFamily="18" charset="0"/>
                            <a:cs typeface="Times New Roman" panose="02020603050405020304" pitchFamily="18" charset="0"/>
                            <a:sym typeface="Symbol" panose="05050102010706020507" pitchFamily="18" charset="2"/>
                          </a:rPr>
                          <m:t>2</m:t>
                        </m:r>
                      </m:sub>
                    </m:sSub>
                    <m:sSub>
                      <m:sSubPr>
                        <m:ctrlP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t>3</m:t>
                        </m:r>
                      </m:sub>
                    </m:sSub>
                    <m:sSub>
                      <m:sSubPr>
                        <m:ctrlP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i="1" dirty="0">
                            <a:solidFill>
                              <a:srgbClr val="FFFF00"/>
                            </a:solidFill>
                            <a:latin typeface="Cambria Math" panose="02040503050406030204" pitchFamily="18" charset="0"/>
                            <a:cs typeface="Times New Roman" panose="02020603050405020304" pitchFamily="18" charset="0"/>
                            <a:sym typeface="Symbol" panose="05050102010706020507" pitchFamily="18" charset="2"/>
                          </a:rPr>
                          <m:t>4</m:t>
                        </m:r>
                      </m:sub>
                    </m:sSub>
                    <m:r>
                      <m:rPr>
                        <m:nor/>
                      </m:rPr>
                      <a:rPr lang="en-US" sz="2200" b="0" i="0" dirty="0" smtClean="0">
                        <a:solidFill>
                          <a:srgbClr val="FFFF00"/>
                        </a:solidFill>
                        <a:latin typeface="Cambria Math" panose="02040503050406030204" pitchFamily="18" charset="0"/>
                        <a:cs typeface="Times New Roman" panose="02020603050405020304" pitchFamily="18" charset="0"/>
                        <a:sym typeface="Symbol" panose="05050102010706020507" pitchFamily="18" charset="2"/>
                      </a:rPr>
                      <m:t> </m:t>
                    </m:r>
                    <m:r>
                      <m:rPr>
                        <m:nor/>
                      </m:rPr>
                      <a:rPr lang="en-US" sz="2200" dirty="0">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m:t>
                    </m:r>
                  </m:oMath>
                </a14:m>
                <a:r>
                  <a:rPr lang="en-US" sz="2200" dirty="0"/>
                  <a:t> </a:t>
                </a:r>
                <a14:m>
                  <m:oMath xmlns:m="http://schemas.openxmlformats.org/officeDocument/2006/math">
                    <m:sSub>
                      <m:sSubPr>
                        <m:ctrlPr>
                          <a:rPr lang="en-US" sz="2200" i="1" dirty="0" smtClean="0">
                            <a:solidFill>
                              <a:srgbClr val="00B050"/>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b="0" i="1" dirty="0" smtClean="0">
                            <a:solidFill>
                              <a:srgbClr val="00B050"/>
                            </a:solidFill>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t>2</m:t>
                        </m:r>
                      </m:sub>
                    </m:sSub>
                    <m:sSub>
                      <m:sSubPr>
                        <m:ctrlP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b="0" i="1" dirty="0" smtClean="0">
                            <a:solidFill>
                              <a:srgbClr val="00B050"/>
                            </a:solidFill>
                            <a:latin typeface="Cambria Math" panose="02040503050406030204" pitchFamily="18" charset="0"/>
                            <a:cs typeface="Times New Roman" panose="02020603050405020304" pitchFamily="18" charset="0"/>
                            <a:sym typeface="Symbol" panose="05050102010706020507" pitchFamily="18" charset="2"/>
                          </a:rPr>
                          <m:t>3</m:t>
                        </m:r>
                      </m:sub>
                    </m:sSub>
                    <m:sSub>
                      <m:sSubPr>
                        <m:ctrlP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t>4</m:t>
                        </m:r>
                      </m:sub>
                    </m:sSub>
                    <m:r>
                      <m:rPr>
                        <m:nor/>
                      </m:rPr>
                      <a:rPr lang="en-US" sz="2200" dirty="0">
                        <a:solidFill>
                          <a:srgbClr val="00B050"/>
                        </a:solidFill>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m:t>
                    </m:r>
                    <m:r>
                      <a:rPr lang="en-US" sz="2200" b="0" i="1" dirty="0" smtClean="0">
                        <a:solidFill>
                          <a:srgbClr val="00B050"/>
                        </a:solidFill>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 </m:t>
                    </m:r>
                    <m:sSub>
                      <m:sSubPr>
                        <m:ctrlP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b="0" i="1" dirty="0" smtClean="0">
                            <a:solidFill>
                              <a:srgbClr val="00B050"/>
                            </a:solidFill>
                            <a:latin typeface="Cambria Math" panose="02040503050406030204" pitchFamily="18" charset="0"/>
                            <a:cs typeface="Times New Roman" panose="02020603050405020304" pitchFamily="18" charset="0"/>
                            <a:sym typeface="Symbol" panose="05050102010706020507" pitchFamily="18" charset="2"/>
                          </a:rPr>
                          <m:t>2</m:t>
                        </m:r>
                      </m:sub>
                    </m:sSub>
                    <m:sSub>
                      <m:sSubPr>
                        <m:ctrlP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t>3</m:t>
                        </m:r>
                      </m:sub>
                    </m:sSub>
                    <m:sSub>
                      <m:sSubPr>
                        <m:ctrlP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t>4</m:t>
                        </m:r>
                      </m:sub>
                    </m:sSub>
                    <m:r>
                      <m:rPr>
                        <m:nor/>
                      </m:rPr>
                      <a:rPr lang="en-US" sz="2200" dirty="0">
                        <a:solidFill>
                          <a:srgbClr val="00B050"/>
                        </a:solidFill>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m:t>
                    </m:r>
                    <m:r>
                      <a:rPr lang="en-US" sz="2200" b="0" i="1" dirty="0" smtClean="0">
                        <a:solidFill>
                          <a:srgbClr val="00B050"/>
                        </a:solidFill>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 </m:t>
                    </m:r>
                    <m:sSub>
                      <m:sSubPr>
                        <m:ctrlP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t>2</m:t>
                        </m:r>
                      </m:sub>
                    </m:sSub>
                    <m:sSub>
                      <m:sSubPr>
                        <m:ctrlP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t>3</m:t>
                        </m:r>
                      </m:sub>
                    </m:sSub>
                    <m:sSub>
                      <m:sSubPr>
                        <m:ctrlP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t>4</m:t>
                        </m:r>
                      </m:sub>
                    </m:sSub>
                    <m:r>
                      <m:rPr>
                        <m:nor/>
                      </m:rPr>
                      <a:rPr lang="en-US" sz="2200" dirty="0">
                        <a:solidFill>
                          <a:srgbClr val="00B050"/>
                        </a:solidFill>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m:t>
                    </m:r>
                    <m:sSub>
                      <m:sSubPr>
                        <m:ctrlP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t>2</m:t>
                        </m:r>
                      </m:sub>
                    </m:sSub>
                    <m:sSub>
                      <m:sSubPr>
                        <m:ctrlP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t>3</m:t>
                        </m:r>
                      </m:sub>
                    </m:sSub>
                    <m:sSub>
                      <m:sSubPr>
                        <m:ctrlP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i="1" dirty="0">
                            <a:solidFill>
                              <a:srgbClr val="00B050"/>
                            </a:solidFill>
                            <a:latin typeface="Cambria Math" panose="02040503050406030204" pitchFamily="18" charset="0"/>
                            <a:cs typeface="Times New Roman" panose="02020603050405020304" pitchFamily="18" charset="0"/>
                            <a:sym typeface="Symbol" panose="05050102010706020507" pitchFamily="18" charset="2"/>
                          </a:rPr>
                          <m:t>4</m:t>
                        </m:r>
                      </m:sub>
                    </m:sSub>
                    <m:r>
                      <m:rPr>
                        <m:nor/>
                      </m:rPr>
                      <a:rPr lang="en-US" sz="2200" b="0" i="0" dirty="0" smtClean="0">
                        <a:solidFill>
                          <a:srgbClr val="00B050"/>
                        </a:solidFill>
                        <a:latin typeface="Cambria Math" panose="02040503050406030204" pitchFamily="18" charset="0"/>
                        <a:cs typeface="Times New Roman" panose="02020603050405020304" pitchFamily="18" charset="0"/>
                        <a:sym typeface="Symbol" panose="05050102010706020507" pitchFamily="18" charset="2"/>
                      </a:rPr>
                      <m:t> </m:t>
                    </m:r>
                    <m:r>
                      <m:rPr>
                        <m:nor/>
                      </m:rPr>
                      <a:rPr lang="en-US" sz="2200" dirty="0">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m:t>
                    </m:r>
                    <m:r>
                      <a:rPr lang="en-US" sz="2200" i="1" dirty="0">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 </m:t>
                    </m:r>
                    <m:sSub>
                      <m:sSubPr>
                        <m:ctrlPr>
                          <a:rPr lang="en-US" sz="2200" i="1" dirty="0" smtClean="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b="0" i="1" dirty="0" smtClean="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2</m:t>
                        </m:r>
                      </m:sub>
                    </m:sSub>
                    <m:sSub>
                      <m:sSubPr>
                        <m:ctrlP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b="0" i="1" dirty="0" smtClean="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3</m:t>
                        </m:r>
                      </m:sub>
                    </m:sSub>
                    <m:sSub>
                      <m:sSubPr>
                        <m:ctrlP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4</m:t>
                        </m:r>
                      </m:sub>
                    </m:sSub>
                    <m:r>
                      <m:rPr>
                        <m:nor/>
                      </m:rPr>
                      <a:rPr lang="en-US" sz="2200" dirty="0">
                        <a:solidFill>
                          <a:schemeClr val="bg1">
                            <a:lumMod val="95000"/>
                            <a:lumOff val="5000"/>
                          </a:schemeClr>
                        </a:solidFill>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m:t>
                    </m:r>
                    <m:r>
                      <a:rPr lang="en-US" sz="2200" b="0" i="1" dirty="0" smtClean="0">
                        <a:solidFill>
                          <a:schemeClr val="bg1">
                            <a:lumMod val="95000"/>
                            <a:lumOff val="5000"/>
                          </a:schemeClr>
                        </a:solidFill>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 </m:t>
                    </m:r>
                    <m:sSub>
                      <m:sSubPr>
                        <m:ctrlP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b="0" i="1" dirty="0" smtClean="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2</m:t>
                        </m:r>
                      </m:sub>
                    </m:sSub>
                    <m:sSub>
                      <m:sSubPr>
                        <m:ctrlP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3</m:t>
                        </m:r>
                      </m:sub>
                    </m:sSub>
                    <m:sSub>
                      <m:sSubPr>
                        <m:ctrlP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4</m:t>
                        </m:r>
                      </m:sub>
                    </m:sSub>
                    <m:r>
                      <m:rPr>
                        <m:nor/>
                      </m:rPr>
                      <a:rPr lang="en-US" sz="2200" dirty="0">
                        <a:solidFill>
                          <a:schemeClr val="bg1">
                            <a:lumMod val="95000"/>
                            <a:lumOff val="5000"/>
                          </a:schemeClr>
                        </a:solidFill>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m:t>
                    </m:r>
                    <m:r>
                      <a:rPr lang="en-US" sz="2200" b="0" i="1" dirty="0" smtClean="0">
                        <a:solidFill>
                          <a:schemeClr val="bg1">
                            <a:lumMod val="95000"/>
                            <a:lumOff val="5000"/>
                          </a:schemeClr>
                        </a:solidFill>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 </m:t>
                    </m:r>
                    <m:sSub>
                      <m:sSubPr>
                        <m:ctrlP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sz="2200" i="1" dirty="0" smtClean="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b="0" i="1" dirty="0" smtClean="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2</m:t>
                        </m:r>
                      </m:sub>
                    </m:sSub>
                    <m:sSub>
                      <m:sSubPr>
                        <m:ctrlP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b="0" i="1" dirty="0" smtClean="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3</m:t>
                        </m:r>
                      </m:sub>
                    </m:sSub>
                    <m:sSub>
                      <m:sSubPr>
                        <m:ctrlP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b="0" i="1" dirty="0" smtClean="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4</m:t>
                        </m:r>
                      </m:sub>
                    </m:sSub>
                    <m:r>
                      <m:rPr>
                        <m:nor/>
                      </m:rPr>
                      <a:rPr lang="en-US" sz="2200" dirty="0">
                        <a:solidFill>
                          <a:schemeClr val="bg1">
                            <a:lumMod val="95000"/>
                            <a:lumOff val="5000"/>
                          </a:schemeClr>
                        </a:solidFill>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m:t>
                    </m:r>
                    <m:sSub>
                      <m:sSubPr>
                        <m:ctrlP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b="0" i="1" dirty="0" smtClean="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2</m:t>
                        </m:r>
                      </m:sub>
                    </m:sSub>
                    <m:sSub>
                      <m:sSubPr>
                        <m:ctrlP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b="0" i="1" dirty="0" smtClean="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3</m:t>
                        </m:r>
                      </m:sub>
                    </m:sSub>
                    <m:sSub>
                      <m:sSubPr>
                        <m:ctrlP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i="1" dirty="0">
                            <a:solidFill>
                              <a:schemeClr val="bg1">
                                <a:lumMod val="95000"/>
                                <a:lumOff val="5000"/>
                              </a:schemeClr>
                            </a:solidFill>
                            <a:latin typeface="Cambria Math" panose="02040503050406030204" pitchFamily="18" charset="0"/>
                            <a:cs typeface="Times New Roman" panose="02020603050405020304" pitchFamily="18" charset="0"/>
                            <a:sym typeface="Symbol" panose="05050102010706020507" pitchFamily="18" charset="2"/>
                          </a:rPr>
                          <m:t>4</m:t>
                        </m:r>
                      </m:sub>
                    </m:sSub>
                  </m:oMath>
                </a14:m>
                <a:endParaRPr lang="en-US" sz="2200" dirty="0"/>
              </a:p>
              <a:p>
                <a:pPr marL="457200" lvl="1" indent="0">
                  <a:lnSpc>
                    <a:spcPct val="100000"/>
                  </a:lnSpc>
                  <a:buClr>
                    <a:srgbClr val="1E5155">
                      <a:lumMod val="40000"/>
                      <a:lumOff val="60000"/>
                    </a:srgbClr>
                  </a:buClr>
                  <a:buNone/>
                </a:pPr>
                <a:r>
                  <a:rPr lang="en-US" sz="2200" dirty="0"/>
                  <a:t>=</a:t>
                </a:r>
                <a:r>
                  <a:rPr lang="en-US" sz="2200" dirty="0">
                    <a:solidFill>
                      <a:srgbClr val="00B050"/>
                    </a:solidFill>
                  </a:rPr>
                  <a:t> </a:t>
                </a:r>
                <a14:m>
                  <m:oMath xmlns:m="http://schemas.openxmlformats.org/officeDocument/2006/math">
                    <m:sSub>
                      <m:sSubPr>
                        <m:ctrlPr>
                          <a:rPr lang="en-US" sz="2200" b="0" i="1" smtClean="0">
                            <a:solidFill>
                              <a:srgbClr val="C00000"/>
                            </a:solidFill>
                            <a:latin typeface="Cambria Math" panose="02040503050406030204" pitchFamily="18" charset="0"/>
                          </a:rPr>
                        </m:ctrlPr>
                      </m:sSubPr>
                      <m:e>
                        <m:r>
                          <a:rPr lang="en-US" sz="2200" b="0" i="1" smtClean="0">
                            <a:solidFill>
                              <a:srgbClr val="C00000"/>
                            </a:solidFill>
                            <a:latin typeface="Cambria Math" panose="02040503050406030204" pitchFamily="18" charset="0"/>
                          </a:rPr>
                          <m:t>𝑚</m:t>
                        </m:r>
                      </m:e>
                      <m:sub>
                        <m:r>
                          <a:rPr lang="en-US" sz="2200" b="0" i="1" smtClean="0">
                            <a:solidFill>
                              <a:srgbClr val="C00000"/>
                            </a:solidFill>
                            <a:latin typeface="Cambria Math" panose="02040503050406030204" pitchFamily="18" charset="0"/>
                          </a:rPr>
                          <m:t>15</m:t>
                        </m:r>
                      </m:sub>
                    </m:sSub>
                  </m:oMath>
                </a14:m>
                <a:r>
                  <a:rPr lang="en-US" sz="2200" baseline="-25000" dirty="0">
                    <a:solidFill>
                      <a:srgbClr val="C00000"/>
                    </a:solidFill>
                  </a:rPr>
                  <a:t> </a:t>
                </a:r>
                <a:r>
                  <a:rPr lang="en-US" sz="2200" dirty="0">
                    <a:solidFill>
                      <a:srgbClr val="C00000"/>
                    </a:solidFill>
                    <a:ea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sSub>
                      <m:sSubPr>
                        <m:ctrlPr>
                          <a:rPr lang="en-US" sz="2200" i="1">
                            <a:solidFill>
                              <a:srgbClr val="C00000"/>
                            </a:solidFill>
                            <a:latin typeface="Cambria Math" panose="02040503050406030204" pitchFamily="18" charset="0"/>
                          </a:rPr>
                        </m:ctrlPr>
                      </m:sSubPr>
                      <m:e>
                        <m:r>
                          <a:rPr lang="en-US" sz="2200" i="1">
                            <a:solidFill>
                              <a:srgbClr val="C00000"/>
                            </a:solidFill>
                            <a:latin typeface="Cambria Math" panose="02040503050406030204" pitchFamily="18" charset="0"/>
                          </a:rPr>
                          <m:t>𝑚</m:t>
                        </m:r>
                      </m:e>
                      <m:sub>
                        <m:r>
                          <a:rPr lang="en-US" sz="2200" b="0" i="1" smtClean="0">
                            <a:solidFill>
                              <a:srgbClr val="C00000"/>
                            </a:solidFill>
                            <a:latin typeface="Cambria Math" panose="02040503050406030204" pitchFamily="18" charset="0"/>
                          </a:rPr>
                          <m:t>7</m:t>
                        </m:r>
                      </m:sub>
                    </m:sSub>
                  </m:oMath>
                </a14:m>
                <a:r>
                  <a:rPr lang="en-US" sz="2200" baseline="-25000" dirty="0">
                    <a:solidFill>
                      <a:srgbClr val="C00000"/>
                    </a:solidFill>
                    <a:ea typeface="Times New Roman" panose="02020603050405020304" pitchFamily="18" charset="0"/>
                    <a:cs typeface="Times New Roman" panose="02020603050405020304" pitchFamily="18" charset="0"/>
                    <a:sym typeface="Symbol" panose="05050102010706020507" pitchFamily="18" charset="2"/>
                  </a:rPr>
                  <a:t> </a:t>
                </a:r>
                <a:r>
                  <a:rPr lang="en-US" sz="2200" dirty="0">
                    <a:solidFill>
                      <a:srgbClr val="C00000"/>
                    </a:solidFill>
                    <a:ea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sSub>
                      <m:sSubPr>
                        <m:ctrlPr>
                          <a:rPr lang="en-US" sz="2200" i="1">
                            <a:solidFill>
                              <a:srgbClr val="C00000"/>
                            </a:solidFill>
                            <a:latin typeface="Cambria Math" panose="02040503050406030204" pitchFamily="18" charset="0"/>
                          </a:rPr>
                        </m:ctrlPr>
                      </m:sSubPr>
                      <m:e>
                        <m:r>
                          <a:rPr lang="en-US" sz="2200" i="1">
                            <a:solidFill>
                              <a:srgbClr val="C00000"/>
                            </a:solidFill>
                            <a:latin typeface="Cambria Math" panose="02040503050406030204" pitchFamily="18" charset="0"/>
                          </a:rPr>
                          <m:t>𝑚</m:t>
                        </m:r>
                      </m:e>
                      <m:sub>
                        <m:r>
                          <a:rPr lang="en-US" sz="2200" b="0" i="1" smtClean="0">
                            <a:solidFill>
                              <a:srgbClr val="C00000"/>
                            </a:solidFill>
                            <a:latin typeface="Cambria Math" panose="02040503050406030204" pitchFamily="18" charset="0"/>
                          </a:rPr>
                          <m:t>11</m:t>
                        </m:r>
                      </m:sub>
                    </m:sSub>
                  </m:oMath>
                </a14:m>
                <a:r>
                  <a:rPr lang="en-US" sz="2200" dirty="0">
                    <a:solidFill>
                      <a:srgbClr val="C00000"/>
                    </a:solidFill>
                    <a:ea typeface="Times New Roman" panose="02020603050405020304" pitchFamily="18" charset="0"/>
                    <a:cs typeface="Times New Roman" panose="02020603050405020304" pitchFamily="18" charset="0"/>
                    <a:sym typeface="Symbol" panose="05050102010706020507" pitchFamily="18" charset="2"/>
                  </a:rPr>
                  <a:t>  </a:t>
                </a:r>
                <a14:m>
                  <m:oMath xmlns:m="http://schemas.openxmlformats.org/officeDocument/2006/math">
                    <m:sSub>
                      <m:sSubPr>
                        <m:ctrlPr>
                          <a:rPr lang="en-US" sz="2200" i="1">
                            <a:solidFill>
                              <a:srgbClr val="C00000"/>
                            </a:solidFill>
                            <a:latin typeface="Cambria Math" panose="02040503050406030204" pitchFamily="18" charset="0"/>
                          </a:rPr>
                        </m:ctrlPr>
                      </m:sSubPr>
                      <m:e>
                        <m:r>
                          <a:rPr lang="en-US" sz="2200" i="1">
                            <a:solidFill>
                              <a:srgbClr val="C00000"/>
                            </a:solidFill>
                            <a:latin typeface="Cambria Math" panose="02040503050406030204" pitchFamily="18" charset="0"/>
                          </a:rPr>
                          <m:t>𝑚</m:t>
                        </m:r>
                      </m:e>
                      <m:sub>
                        <m:r>
                          <a:rPr lang="en-US" sz="2200" b="0" i="1" smtClean="0">
                            <a:solidFill>
                              <a:srgbClr val="C00000"/>
                            </a:solidFill>
                            <a:latin typeface="Cambria Math" panose="02040503050406030204" pitchFamily="18" charset="0"/>
                          </a:rPr>
                          <m:t>3</m:t>
                        </m:r>
                      </m:sub>
                    </m:sSub>
                  </m:oMath>
                </a14:m>
                <a:r>
                  <a:rPr lang="en-US" sz="2200" baseline="-25000" dirty="0">
                    <a:solidFill>
                      <a:srgbClr val="00B050"/>
                    </a:solidFill>
                    <a:ea typeface="Times New Roman" panose="02020603050405020304" pitchFamily="18" charset="0"/>
                    <a:cs typeface="Times New Roman" panose="02020603050405020304" pitchFamily="18" charset="0"/>
                    <a:sym typeface="Symbol" panose="05050102010706020507" pitchFamily="18" charset="2"/>
                  </a:rPr>
                  <a:t> </a:t>
                </a:r>
                <a:r>
                  <a:rPr lang="en-US" sz="22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sSub>
                      <m:sSubPr>
                        <m:ctrlPr>
                          <a:rPr lang="en-US" sz="2200" i="1" smtClean="0">
                            <a:solidFill>
                              <a:srgbClr val="002060"/>
                            </a:solidFill>
                            <a:latin typeface="Cambria Math" panose="02040503050406030204" pitchFamily="18" charset="0"/>
                          </a:rPr>
                        </m:ctrlPr>
                      </m:sSubPr>
                      <m:e>
                        <m:r>
                          <a:rPr lang="en-US" sz="2200" i="1">
                            <a:solidFill>
                              <a:srgbClr val="002060"/>
                            </a:solidFill>
                            <a:latin typeface="Cambria Math" panose="02040503050406030204" pitchFamily="18" charset="0"/>
                          </a:rPr>
                          <m:t>𝑚</m:t>
                        </m:r>
                      </m:e>
                      <m:sub>
                        <m:r>
                          <a:rPr lang="en-US" sz="2200" b="0" i="1" smtClean="0">
                            <a:solidFill>
                              <a:srgbClr val="002060"/>
                            </a:solidFill>
                            <a:latin typeface="Cambria Math" panose="02040503050406030204" pitchFamily="18" charset="0"/>
                          </a:rPr>
                          <m:t>10</m:t>
                        </m:r>
                      </m:sub>
                    </m:sSub>
                  </m:oMath>
                </a14:m>
                <a:r>
                  <a:rPr lang="en-US" sz="22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  </a:t>
                </a:r>
                <a14:m>
                  <m:oMath xmlns:m="http://schemas.openxmlformats.org/officeDocument/2006/math">
                    <m:sSub>
                      <m:sSubPr>
                        <m:ctrlPr>
                          <a:rPr lang="en-US" sz="2200" i="1" smtClean="0">
                            <a:solidFill>
                              <a:srgbClr val="FFFF00"/>
                            </a:solidFill>
                            <a:latin typeface="Cambria Math" panose="02040503050406030204" pitchFamily="18" charset="0"/>
                          </a:rPr>
                        </m:ctrlPr>
                      </m:sSubPr>
                      <m:e>
                        <m:r>
                          <a:rPr lang="en-US" sz="2200" i="1">
                            <a:solidFill>
                              <a:srgbClr val="FFFF00"/>
                            </a:solidFill>
                            <a:latin typeface="Cambria Math" panose="02040503050406030204" pitchFamily="18" charset="0"/>
                          </a:rPr>
                          <m:t>𝑚</m:t>
                        </m:r>
                      </m:e>
                      <m:sub>
                        <m:r>
                          <a:rPr lang="en-US" sz="2200" b="0" i="1" smtClean="0">
                            <a:solidFill>
                              <a:srgbClr val="FFFF00"/>
                            </a:solidFill>
                            <a:latin typeface="Cambria Math" panose="02040503050406030204" pitchFamily="18" charset="0"/>
                          </a:rPr>
                          <m:t>8</m:t>
                        </m:r>
                      </m:sub>
                    </m:sSub>
                  </m:oMath>
                </a14:m>
                <a:r>
                  <a:rPr lang="en-US" sz="2200" dirty="0">
                    <a:solidFill>
                      <a:srgbClr val="FFFF00"/>
                    </a:solidFill>
                    <a:ea typeface="Times New Roman" panose="02020603050405020304" pitchFamily="18" charset="0"/>
                    <a:cs typeface="Times New Roman" panose="02020603050405020304" pitchFamily="18" charset="0"/>
                    <a:sym typeface="Symbol" panose="05050102010706020507" pitchFamily="18" charset="2"/>
                  </a:rPr>
                  <a:t>  </a:t>
                </a:r>
                <a14:m>
                  <m:oMath xmlns:m="http://schemas.openxmlformats.org/officeDocument/2006/math">
                    <m:sSub>
                      <m:sSubPr>
                        <m:ctrlPr>
                          <a:rPr lang="en-US" sz="2200" i="1">
                            <a:solidFill>
                              <a:srgbClr val="FFFF00"/>
                            </a:solidFill>
                            <a:latin typeface="Cambria Math" panose="02040503050406030204" pitchFamily="18" charset="0"/>
                          </a:rPr>
                        </m:ctrlPr>
                      </m:sSubPr>
                      <m:e>
                        <m:r>
                          <a:rPr lang="en-US" sz="2200" i="1">
                            <a:solidFill>
                              <a:srgbClr val="FFFF00"/>
                            </a:solidFill>
                            <a:latin typeface="Cambria Math" panose="02040503050406030204" pitchFamily="18" charset="0"/>
                          </a:rPr>
                          <m:t>𝑚</m:t>
                        </m:r>
                      </m:e>
                      <m:sub>
                        <m:r>
                          <a:rPr lang="en-US" sz="2200" b="0" i="1" smtClean="0">
                            <a:solidFill>
                              <a:srgbClr val="FFFF00"/>
                            </a:solidFill>
                            <a:latin typeface="Cambria Math" panose="02040503050406030204" pitchFamily="18" charset="0"/>
                          </a:rPr>
                          <m:t>0</m:t>
                        </m:r>
                      </m:sub>
                    </m:sSub>
                  </m:oMath>
                </a14:m>
                <a:r>
                  <a:rPr lang="en-US" sz="2200" dirty="0">
                    <a:solidFill>
                      <a:srgbClr val="FFFF00"/>
                    </a:solidFill>
                    <a:ea typeface="Times New Roman" panose="02020603050405020304" pitchFamily="18" charset="0"/>
                    <a:cs typeface="Times New Roman" panose="02020603050405020304" pitchFamily="18" charset="0"/>
                    <a:sym typeface="Symbol" panose="05050102010706020507" pitchFamily="18" charset="2"/>
                  </a:rPr>
                  <a:t> </a:t>
                </a:r>
                <a:r>
                  <a:rPr lang="en-US" sz="2200" dirty="0">
                    <a:ea typeface="Times New Roman" panose="02020603050405020304" pitchFamily="18" charset="0"/>
                    <a:cs typeface="Times New Roman" panose="02020603050405020304" pitchFamily="18" charset="0"/>
                    <a:sym typeface="Symbol" panose="05050102010706020507" pitchFamily="18" charset="2"/>
                  </a:rPr>
                  <a:t></a:t>
                </a:r>
                <a:r>
                  <a:rPr lang="en-US" sz="2200" dirty="0">
                    <a:solidFill>
                      <a:schemeClr val="accent1"/>
                    </a:solidFill>
                    <a:ea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sSub>
                      <m:sSubPr>
                        <m:ctrlPr>
                          <a:rPr lang="en-US" sz="2200" i="1" smtClean="0">
                            <a:solidFill>
                              <a:srgbClr val="00B050"/>
                            </a:solidFill>
                            <a:latin typeface="Cambria Math" panose="02040503050406030204" pitchFamily="18" charset="0"/>
                          </a:rPr>
                        </m:ctrlPr>
                      </m:sSubPr>
                      <m:e>
                        <m:r>
                          <a:rPr lang="en-US" sz="2200" i="1">
                            <a:solidFill>
                              <a:srgbClr val="00B050"/>
                            </a:solidFill>
                            <a:latin typeface="Cambria Math" panose="02040503050406030204" pitchFamily="18" charset="0"/>
                          </a:rPr>
                          <m:t>𝑚</m:t>
                        </m:r>
                      </m:e>
                      <m:sub>
                        <m:r>
                          <a:rPr lang="en-US" sz="2200" b="0" i="1" smtClean="0">
                            <a:solidFill>
                              <a:srgbClr val="00B050"/>
                            </a:solidFill>
                            <a:latin typeface="Cambria Math" panose="02040503050406030204" pitchFamily="18" charset="0"/>
                          </a:rPr>
                          <m:t>5</m:t>
                        </m:r>
                      </m:sub>
                    </m:sSub>
                  </m:oMath>
                </a14:m>
                <a:r>
                  <a:rPr lang="en-US" sz="2200" dirty="0">
                    <a:solidFill>
                      <a:srgbClr val="00B050"/>
                    </a:solidFill>
                    <a:ea typeface="Times New Roman" panose="02020603050405020304" pitchFamily="18" charset="0"/>
                    <a:cs typeface="Times New Roman" panose="02020603050405020304" pitchFamily="18" charset="0"/>
                    <a:sym typeface="Symbol" panose="05050102010706020507" pitchFamily="18" charset="2"/>
                  </a:rPr>
                  <a:t>  </a:t>
                </a:r>
                <a14:m>
                  <m:oMath xmlns:m="http://schemas.openxmlformats.org/officeDocument/2006/math">
                    <m:sSub>
                      <m:sSubPr>
                        <m:ctrlPr>
                          <a:rPr lang="en-US" sz="2200" i="1" smtClean="0">
                            <a:solidFill>
                              <a:srgbClr val="00B050"/>
                            </a:solidFill>
                            <a:latin typeface="Cambria Math" panose="02040503050406030204" pitchFamily="18" charset="0"/>
                          </a:rPr>
                        </m:ctrlPr>
                      </m:sSubPr>
                      <m:e>
                        <m:r>
                          <a:rPr lang="en-US" sz="2200" i="1">
                            <a:solidFill>
                              <a:srgbClr val="00B050"/>
                            </a:solidFill>
                            <a:latin typeface="Cambria Math" panose="02040503050406030204" pitchFamily="18" charset="0"/>
                          </a:rPr>
                          <m:t>𝑚</m:t>
                        </m:r>
                      </m:e>
                      <m:sub>
                        <m:r>
                          <a:rPr lang="en-US" sz="2200" b="0" i="1" smtClean="0">
                            <a:solidFill>
                              <a:srgbClr val="00B050"/>
                            </a:solidFill>
                            <a:latin typeface="Cambria Math" panose="02040503050406030204" pitchFamily="18" charset="0"/>
                          </a:rPr>
                          <m:t>1</m:t>
                        </m:r>
                      </m:sub>
                    </m:sSub>
                  </m:oMath>
                </a14:m>
                <a:r>
                  <a:rPr lang="en-US" sz="2200" baseline="-25000" dirty="0">
                    <a:solidFill>
                      <a:srgbClr val="00B050"/>
                    </a:solidFill>
                    <a:ea typeface="Times New Roman" panose="02020603050405020304" pitchFamily="18" charset="0"/>
                    <a:cs typeface="Times New Roman" panose="02020603050405020304" pitchFamily="18" charset="0"/>
                    <a:sym typeface="Symbol" panose="05050102010706020507" pitchFamily="18" charset="2"/>
                  </a:rPr>
                  <a:t> </a:t>
                </a:r>
                <a:r>
                  <a:rPr lang="en-US" sz="2200" dirty="0">
                    <a:solidFill>
                      <a:srgbClr val="00B050"/>
                    </a:solidFill>
                    <a:ea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sSub>
                      <m:sSubPr>
                        <m:ctrlPr>
                          <a:rPr lang="en-US" sz="2200" i="1">
                            <a:solidFill>
                              <a:srgbClr val="00B050"/>
                            </a:solidFill>
                            <a:latin typeface="Cambria Math" panose="02040503050406030204" pitchFamily="18" charset="0"/>
                          </a:rPr>
                        </m:ctrlPr>
                      </m:sSubPr>
                      <m:e>
                        <m:r>
                          <a:rPr lang="en-US" sz="2200" i="1">
                            <a:solidFill>
                              <a:srgbClr val="00B050"/>
                            </a:solidFill>
                            <a:latin typeface="Cambria Math" panose="02040503050406030204" pitchFamily="18" charset="0"/>
                          </a:rPr>
                          <m:t>𝑚</m:t>
                        </m:r>
                      </m:e>
                      <m:sub>
                        <m:r>
                          <a:rPr lang="en-US" sz="2200" b="0" i="1" smtClean="0">
                            <a:solidFill>
                              <a:srgbClr val="00B050"/>
                            </a:solidFill>
                            <a:latin typeface="Cambria Math" panose="02040503050406030204" pitchFamily="18" charset="0"/>
                          </a:rPr>
                          <m:t>4</m:t>
                        </m:r>
                      </m:sub>
                    </m:sSub>
                  </m:oMath>
                </a14:m>
                <a:r>
                  <a:rPr lang="en-US" sz="2200" dirty="0">
                    <a:solidFill>
                      <a:srgbClr val="00B050"/>
                    </a:solidFill>
                    <a:ea typeface="Times New Roman" panose="02020603050405020304" pitchFamily="18" charset="0"/>
                    <a:cs typeface="Times New Roman" panose="02020603050405020304" pitchFamily="18" charset="0"/>
                    <a:sym typeface="Symbol" panose="05050102010706020507" pitchFamily="18" charset="2"/>
                  </a:rPr>
                  <a:t>  </a:t>
                </a:r>
                <a14:m>
                  <m:oMath xmlns:m="http://schemas.openxmlformats.org/officeDocument/2006/math">
                    <m:sSub>
                      <m:sSubPr>
                        <m:ctrlPr>
                          <a:rPr lang="en-US" sz="2200" i="1">
                            <a:solidFill>
                              <a:srgbClr val="00B050"/>
                            </a:solidFill>
                            <a:latin typeface="Cambria Math" panose="02040503050406030204" pitchFamily="18" charset="0"/>
                          </a:rPr>
                        </m:ctrlPr>
                      </m:sSubPr>
                      <m:e>
                        <m:r>
                          <a:rPr lang="en-US" sz="2200" i="1">
                            <a:solidFill>
                              <a:srgbClr val="00B050"/>
                            </a:solidFill>
                            <a:latin typeface="Cambria Math" panose="02040503050406030204" pitchFamily="18" charset="0"/>
                          </a:rPr>
                          <m:t>𝑚</m:t>
                        </m:r>
                      </m:e>
                      <m:sub>
                        <m:r>
                          <a:rPr lang="en-US" sz="2200" b="0" i="1" smtClean="0">
                            <a:solidFill>
                              <a:srgbClr val="00B050"/>
                            </a:solidFill>
                            <a:latin typeface="Cambria Math" panose="02040503050406030204" pitchFamily="18" charset="0"/>
                          </a:rPr>
                          <m:t>0</m:t>
                        </m:r>
                      </m:sub>
                    </m:sSub>
                  </m:oMath>
                </a14:m>
                <a:r>
                  <a:rPr lang="en-US" sz="2200" dirty="0">
                    <a:solidFill>
                      <a:schemeClr val="accent1"/>
                    </a:solidFill>
                    <a:ea typeface="Times New Roman" panose="02020603050405020304" pitchFamily="18" charset="0"/>
                    <a:cs typeface="Times New Roman" panose="02020603050405020304" pitchFamily="18" charset="0"/>
                    <a:sym typeface="Symbol" panose="05050102010706020507" pitchFamily="18" charset="2"/>
                  </a:rPr>
                  <a:t> </a:t>
                </a:r>
                <a:r>
                  <a:rPr lang="en-US" sz="2200" dirty="0">
                    <a:ea typeface="Times New Roman" panose="02020603050405020304" pitchFamily="18" charset="0"/>
                    <a:cs typeface="Times New Roman" panose="02020603050405020304" pitchFamily="18" charset="0"/>
                    <a:sym typeface="Symbol" panose="05050102010706020507" pitchFamily="18" charset="2"/>
                  </a:rPr>
                  <a:t></a:t>
                </a:r>
                <a:r>
                  <a:rPr lang="en-US" sz="2200" dirty="0">
                    <a:solidFill>
                      <a:schemeClr val="accent1"/>
                    </a:solidFill>
                    <a:ea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sSub>
                      <m:sSubPr>
                        <m:ctrlPr>
                          <a:rPr lang="en-US" sz="2200" i="1" smtClean="0">
                            <a:solidFill>
                              <a:schemeClr val="bg1"/>
                            </a:solidFill>
                            <a:latin typeface="Cambria Math" panose="02040503050406030204" pitchFamily="18" charset="0"/>
                          </a:rPr>
                        </m:ctrlPr>
                      </m:sSubPr>
                      <m:e>
                        <m:r>
                          <a:rPr lang="en-US" sz="2200" i="1">
                            <a:solidFill>
                              <a:schemeClr val="bg1"/>
                            </a:solidFill>
                            <a:latin typeface="Cambria Math" panose="02040503050406030204" pitchFamily="18" charset="0"/>
                          </a:rPr>
                          <m:t>𝑚</m:t>
                        </m:r>
                      </m:e>
                      <m:sub>
                        <m:r>
                          <a:rPr lang="en-US" sz="2200" b="0" i="1" smtClean="0">
                            <a:solidFill>
                              <a:schemeClr val="bg1"/>
                            </a:solidFill>
                            <a:latin typeface="Cambria Math" panose="02040503050406030204" pitchFamily="18" charset="0"/>
                          </a:rPr>
                          <m:t>7</m:t>
                        </m:r>
                      </m:sub>
                    </m:sSub>
                  </m:oMath>
                </a14:m>
                <a:r>
                  <a:rPr lang="en-US" sz="2200" baseline="-25000" dirty="0">
                    <a:solidFill>
                      <a:schemeClr val="bg1"/>
                    </a:solidFill>
                    <a:ea typeface="Times New Roman" panose="02020603050405020304" pitchFamily="18" charset="0"/>
                    <a:cs typeface="Times New Roman" panose="02020603050405020304" pitchFamily="18" charset="0"/>
                    <a:sym typeface="Symbol" panose="05050102010706020507" pitchFamily="18" charset="2"/>
                  </a:rPr>
                  <a:t> </a:t>
                </a:r>
                <a:r>
                  <a:rPr lang="en-US" sz="2200" dirty="0">
                    <a:solidFill>
                      <a:schemeClr val="bg1"/>
                    </a:solidFill>
                    <a:ea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sSub>
                      <m:sSubPr>
                        <m:ctrlPr>
                          <a:rPr lang="en-US" sz="2200" i="1">
                            <a:solidFill>
                              <a:schemeClr val="bg1"/>
                            </a:solidFill>
                            <a:latin typeface="Cambria Math" panose="02040503050406030204" pitchFamily="18" charset="0"/>
                          </a:rPr>
                        </m:ctrlPr>
                      </m:sSubPr>
                      <m:e>
                        <m:r>
                          <a:rPr lang="en-US" sz="2200" i="1">
                            <a:solidFill>
                              <a:schemeClr val="bg1"/>
                            </a:solidFill>
                            <a:latin typeface="Cambria Math" panose="02040503050406030204" pitchFamily="18" charset="0"/>
                          </a:rPr>
                          <m:t>𝑚</m:t>
                        </m:r>
                      </m:e>
                      <m:sub>
                        <m:r>
                          <a:rPr lang="en-US" sz="2200" b="0" i="1" smtClean="0">
                            <a:solidFill>
                              <a:schemeClr val="bg1"/>
                            </a:solidFill>
                            <a:latin typeface="Cambria Math" panose="02040503050406030204" pitchFamily="18" charset="0"/>
                          </a:rPr>
                          <m:t>3</m:t>
                        </m:r>
                      </m:sub>
                    </m:sSub>
                  </m:oMath>
                </a14:m>
                <a:r>
                  <a:rPr lang="en-US" sz="2200" dirty="0">
                    <a:solidFill>
                      <a:schemeClr val="bg1"/>
                    </a:solidFill>
                    <a:ea typeface="Times New Roman" panose="02020603050405020304" pitchFamily="18" charset="0"/>
                    <a:cs typeface="Times New Roman" panose="02020603050405020304" pitchFamily="18" charset="0"/>
                    <a:sym typeface="Symbol" panose="05050102010706020507" pitchFamily="18" charset="2"/>
                  </a:rPr>
                  <a:t>  </a:t>
                </a:r>
                <a14:m>
                  <m:oMath xmlns:m="http://schemas.openxmlformats.org/officeDocument/2006/math">
                    <m:sSub>
                      <m:sSubPr>
                        <m:ctrlPr>
                          <a:rPr lang="en-US" sz="2200" i="1" smtClean="0">
                            <a:solidFill>
                              <a:schemeClr val="bg1"/>
                            </a:solidFill>
                            <a:latin typeface="Cambria Math" panose="02040503050406030204" pitchFamily="18" charset="0"/>
                          </a:rPr>
                        </m:ctrlPr>
                      </m:sSubPr>
                      <m:e>
                        <m:r>
                          <a:rPr lang="en-US" sz="2200" i="1">
                            <a:solidFill>
                              <a:schemeClr val="bg1"/>
                            </a:solidFill>
                            <a:latin typeface="Cambria Math" panose="02040503050406030204" pitchFamily="18" charset="0"/>
                          </a:rPr>
                          <m:t>𝑚</m:t>
                        </m:r>
                      </m:e>
                      <m:sub>
                        <m:r>
                          <a:rPr lang="en-US" sz="2200" b="0" i="1" smtClean="0">
                            <a:solidFill>
                              <a:schemeClr val="bg1"/>
                            </a:solidFill>
                            <a:latin typeface="Cambria Math" panose="02040503050406030204" pitchFamily="18" charset="0"/>
                          </a:rPr>
                          <m:t>5</m:t>
                        </m:r>
                      </m:sub>
                    </m:sSub>
                  </m:oMath>
                </a14:m>
                <a:r>
                  <a:rPr lang="en-US" sz="2200" baseline="-25000" dirty="0">
                    <a:solidFill>
                      <a:schemeClr val="bg1"/>
                    </a:solidFill>
                    <a:ea typeface="Times New Roman" panose="02020603050405020304" pitchFamily="18" charset="0"/>
                    <a:cs typeface="Times New Roman" panose="02020603050405020304" pitchFamily="18" charset="0"/>
                    <a:sym typeface="Symbol" panose="05050102010706020507" pitchFamily="18" charset="2"/>
                  </a:rPr>
                  <a:t> </a:t>
                </a:r>
                <a:r>
                  <a:rPr lang="en-US" sz="2200" dirty="0">
                    <a:solidFill>
                      <a:schemeClr val="bg1"/>
                    </a:solidFill>
                    <a:ea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sSub>
                      <m:sSubPr>
                        <m:ctrlPr>
                          <a:rPr lang="en-US" sz="2200" i="1">
                            <a:solidFill>
                              <a:schemeClr val="bg1"/>
                            </a:solidFill>
                            <a:latin typeface="Cambria Math" panose="02040503050406030204" pitchFamily="18" charset="0"/>
                          </a:rPr>
                        </m:ctrlPr>
                      </m:sSubPr>
                      <m:e>
                        <m:r>
                          <a:rPr lang="en-US" sz="2200" i="1">
                            <a:solidFill>
                              <a:schemeClr val="bg1"/>
                            </a:solidFill>
                            <a:latin typeface="Cambria Math" panose="02040503050406030204" pitchFamily="18" charset="0"/>
                          </a:rPr>
                          <m:t>𝑚</m:t>
                        </m:r>
                      </m:e>
                      <m:sub>
                        <m:r>
                          <a:rPr lang="en-US" sz="2200" i="1">
                            <a:solidFill>
                              <a:schemeClr val="bg1"/>
                            </a:solidFill>
                            <a:latin typeface="Cambria Math" panose="02040503050406030204" pitchFamily="18" charset="0"/>
                          </a:rPr>
                          <m:t>1</m:t>
                        </m:r>
                      </m:sub>
                    </m:sSub>
                  </m:oMath>
                </a14:m>
                <a:endParaRPr lang="en-US" sz="2200" dirty="0"/>
              </a:p>
              <a:p>
                <a:pPr marL="457200" lvl="1" indent="0">
                  <a:lnSpc>
                    <a:spcPct val="100000"/>
                  </a:lnSpc>
                  <a:buClr>
                    <a:srgbClr val="1E5155">
                      <a:lumMod val="40000"/>
                      <a:lumOff val="60000"/>
                    </a:srgbClr>
                  </a:buClr>
                  <a:buNone/>
                </a:pPr>
                <a:r>
                  <a:rPr lang="en-US" sz="2200" dirty="0">
                    <a:solidFill>
                      <a:schemeClr val="tx1"/>
                    </a:solidFill>
                  </a:rPr>
                  <a:t>= </a:t>
                </a:r>
                <a14:m>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𝑚</m:t>
                        </m:r>
                      </m:e>
                      <m:sub>
                        <m:r>
                          <a:rPr lang="en-US" sz="2200" b="0" i="1" smtClean="0">
                            <a:solidFill>
                              <a:schemeClr val="tx1"/>
                            </a:solidFill>
                            <a:latin typeface="Cambria Math" panose="02040503050406030204" pitchFamily="18" charset="0"/>
                          </a:rPr>
                          <m:t>15</m:t>
                        </m:r>
                      </m:sub>
                    </m:sSub>
                  </m:oMath>
                </a14:m>
                <a:r>
                  <a:rPr lang="en-US" sz="2200" baseline="-25000" dirty="0">
                    <a:solidFill>
                      <a:schemeClr val="tx1"/>
                    </a:solidFill>
                  </a:rPr>
                  <a:t> </a:t>
                </a:r>
                <a:r>
                  <a:rPr lang="en-US" sz="2200" dirty="0">
                    <a:solidFill>
                      <a:schemeClr val="tx1"/>
                    </a:solidFill>
                    <a:ea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𝑚</m:t>
                        </m:r>
                      </m:e>
                      <m:sub>
                        <m:r>
                          <a:rPr lang="en-US" sz="2200" b="0" i="1" smtClean="0">
                            <a:solidFill>
                              <a:schemeClr val="tx1"/>
                            </a:solidFill>
                            <a:latin typeface="Cambria Math" panose="02040503050406030204" pitchFamily="18" charset="0"/>
                          </a:rPr>
                          <m:t>7</m:t>
                        </m:r>
                      </m:sub>
                    </m:sSub>
                  </m:oMath>
                </a14:m>
                <a:r>
                  <a:rPr lang="en-US" sz="2200" baseline="-25000" dirty="0">
                    <a:solidFill>
                      <a:schemeClr val="tx1"/>
                    </a:solidFill>
                    <a:ea typeface="Times New Roman" panose="02020603050405020304" pitchFamily="18" charset="0"/>
                    <a:cs typeface="Times New Roman" panose="02020603050405020304" pitchFamily="18" charset="0"/>
                    <a:sym typeface="Symbol" panose="05050102010706020507" pitchFamily="18" charset="2"/>
                  </a:rPr>
                  <a:t> </a:t>
                </a:r>
                <a:r>
                  <a:rPr lang="en-US" sz="2200" dirty="0">
                    <a:solidFill>
                      <a:schemeClr val="tx1"/>
                    </a:solidFill>
                    <a:ea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𝑚</m:t>
                        </m:r>
                      </m:e>
                      <m:sub>
                        <m:r>
                          <a:rPr lang="en-US" sz="2200" b="0" i="1" smtClean="0">
                            <a:solidFill>
                              <a:schemeClr val="tx1"/>
                            </a:solidFill>
                            <a:latin typeface="Cambria Math" panose="02040503050406030204" pitchFamily="18" charset="0"/>
                          </a:rPr>
                          <m:t>11</m:t>
                        </m:r>
                      </m:sub>
                    </m:sSub>
                  </m:oMath>
                </a14:m>
                <a:r>
                  <a:rPr lang="en-US" sz="2200" dirty="0">
                    <a:solidFill>
                      <a:schemeClr val="tx1"/>
                    </a:solidFill>
                    <a:ea typeface="Times New Roman" panose="02020603050405020304" pitchFamily="18" charset="0"/>
                    <a:cs typeface="Times New Roman" panose="02020603050405020304" pitchFamily="18" charset="0"/>
                    <a:sym typeface="Symbol" panose="05050102010706020507" pitchFamily="18" charset="2"/>
                  </a:rPr>
                  <a:t>  </a:t>
                </a:r>
                <a14:m>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𝑚</m:t>
                        </m:r>
                      </m:e>
                      <m:sub>
                        <m:r>
                          <a:rPr lang="en-US" sz="2200" b="0" i="1" smtClean="0">
                            <a:solidFill>
                              <a:schemeClr val="tx1"/>
                            </a:solidFill>
                            <a:latin typeface="Cambria Math" panose="02040503050406030204" pitchFamily="18" charset="0"/>
                          </a:rPr>
                          <m:t>3</m:t>
                        </m:r>
                      </m:sub>
                    </m:sSub>
                  </m:oMath>
                </a14:m>
                <a:r>
                  <a:rPr lang="en-US" sz="2200" baseline="-25000" dirty="0">
                    <a:solidFill>
                      <a:schemeClr val="tx1"/>
                    </a:solidFill>
                    <a:ea typeface="Times New Roman" panose="02020603050405020304" pitchFamily="18" charset="0"/>
                    <a:cs typeface="Times New Roman" panose="02020603050405020304" pitchFamily="18" charset="0"/>
                    <a:sym typeface="Symbol" panose="05050102010706020507" pitchFamily="18" charset="2"/>
                  </a:rPr>
                  <a:t> </a:t>
                </a:r>
                <a:r>
                  <a:rPr lang="en-US" sz="2200" dirty="0">
                    <a:solidFill>
                      <a:schemeClr val="tx1"/>
                    </a:solidFill>
                    <a:ea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𝑚</m:t>
                        </m:r>
                      </m:e>
                      <m:sub>
                        <m:r>
                          <a:rPr lang="en-US" sz="2200" b="0" i="1" smtClean="0">
                            <a:solidFill>
                              <a:schemeClr val="tx1"/>
                            </a:solidFill>
                            <a:latin typeface="Cambria Math" panose="02040503050406030204" pitchFamily="18" charset="0"/>
                          </a:rPr>
                          <m:t>10</m:t>
                        </m:r>
                      </m:sub>
                    </m:sSub>
                  </m:oMath>
                </a14:m>
                <a:r>
                  <a:rPr lang="en-US" sz="2200" dirty="0">
                    <a:solidFill>
                      <a:schemeClr val="tx1"/>
                    </a:solidFill>
                    <a:ea typeface="Times New Roman" panose="02020603050405020304" pitchFamily="18" charset="0"/>
                    <a:cs typeface="Times New Roman" panose="02020603050405020304" pitchFamily="18" charset="0"/>
                    <a:sym typeface="Symbol" panose="05050102010706020507" pitchFamily="18" charset="2"/>
                  </a:rPr>
                  <a:t>  </a:t>
                </a:r>
                <a14:m>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𝑚</m:t>
                        </m:r>
                      </m:e>
                      <m:sub>
                        <m:r>
                          <a:rPr lang="en-US" sz="2200" b="0" i="1" smtClean="0">
                            <a:solidFill>
                              <a:schemeClr val="tx1"/>
                            </a:solidFill>
                            <a:latin typeface="Cambria Math" panose="02040503050406030204" pitchFamily="18" charset="0"/>
                          </a:rPr>
                          <m:t>8</m:t>
                        </m:r>
                      </m:sub>
                    </m:sSub>
                  </m:oMath>
                </a14:m>
                <a:r>
                  <a:rPr lang="en-US" sz="2200" dirty="0">
                    <a:solidFill>
                      <a:schemeClr val="tx1"/>
                    </a:solidFill>
                    <a:ea typeface="Times New Roman" panose="02020603050405020304" pitchFamily="18" charset="0"/>
                    <a:cs typeface="Times New Roman" panose="02020603050405020304" pitchFamily="18" charset="0"/>
                    <a:sym typeface="Symbol" panose="05050102010706020507" pitchFamily="18" charset="2"/>
                  </a:rPr>
                  <a:t>  </a:t>
                </a:r>
                <a14:m>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𝑚</m:t>
                        </m:r>
                      </m:e>
                      <m:sub>
                        <m:r>
                          <a:rPr lang="en-US" sz="2200" b="0" i="1" smtClean="0">
                            <a:solidFill>
                              <a:schemeClr val="tx1"/>
                            </a:solidFill>
                            <a:latin typeface="Cambria Math" panose="02040503050406030204" pitchFamily="18" charset="0"/>
                          </a:rPr>
                          <m:t>0</m:t>
                        </m:r>
                      </m:sub>
                    </m:sSub>
                  </m:oMath>
                </a14:m>
                <a:r>
                  <a:rPr lang="en-US" sz="2200" dirty="0">
                    <a:solidFill>
                      <a:schemeClr val="tx1"/>
                    </a:solidFill>
                    <a:ea typeface="Times New Roman" panose="02020603050405020304" pitchFamily="18" charset="0"/>
                    <a:cs typeface="Times New Roman" panose="02020603050405020304" pitchFamily="18" charset="0"/>
                    <a:sym typeface="Symbol" panose="05050102010706020507" pitchFamily="18" charset="2"/>
                  </a:rPr>
                  <a:t>  </a:t>
                </a:r>
                <a14:m>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𝑚</m:t>
                        </m:r>
                      </m:e>
                      <m:sub>
                        <m:r>
                          <a:rPr lang="en-US" sz="2200" b="0" i="1" smtClean="0">
                            <a:solidFill>
                              <a:schemeClr val="tx1"/>
                            </a:solidFill>
                            <a:latin typeface="Cambria Math" panose="02040503050406030204" pitchFamily="18" charset="0"/>
                          </a:rPr>
                          <m:t>5</m:t>
                        </m:r>
                      </m:sub>
                    </m:sSub>
                  </m:oMath>
                </a14:m>
                <a:r>
                  <a:rPr lang="en-US" sz="2200" dirty="0">
                    <a:solidFill>
                      <a:schemeClr val="tx1"/>
                    </a:solidFill>
                    <a:ea typeface="Times New Roman" panose="02020603050405020304" pitchFamily="18" charset="0"/>
                    <a:cs typeface="Times New Roman" panose="02020603050405020304" pitchFamily="18" charset="0"/>
                    <a:sym typeface="Symbol" panose="05050102010706020507" pitchFamily="18" charset="2"/>
                  </a:rPr>
                  <a:t>  </a:t>
                </a:r>
                <a14:m>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𝑚</m:t>
                        </m:r>
                      </m:e>
                      <m:sub>
                        <m:r>
                          <a:rPr lang="en-US" sz="2200" b="0" i="1" smtClean="0">
                            <a:solidFill>
                              <a:schemeClr val="tx1"/>
                            </a:solidFill>
                            <a:latin typeface="Cambria Math" panose="02040503050406030204" pitchFamily="18" charset="0"/>
                          </a:rPr>
                          <m:t>1</m:t>
                        </m:r>
                      </m:sub>
                    </m:sSub>
                  </m:oMath>
                </a14:m>
                <a:r>
                  <a:rPr lang="en-US" sz="2200" baseline="-25000" dirty="0">
                    <a:solidFill>
                      <a:schemeClr val="tx1"/>
                    </a:solidFill>
                    <a:ea typeface="Times New Roman" panose="02020603050405020304" pitchFamily="18" charset="0"/>
                    <a:cs typeface="Times New Roman" panose="02020603050405020304" pitchFamily="18" charset="0"/>
                    <a:sym typeface="Symbol" panose="05050102010706020507" pitchFamily="18" charset="2"/>
                  </a:rPr>
                  <a:t> </a:t>
                </a:r>
                <a:r>
                  <a:rPr lang="en-US" sz="2200" dirty="0">
                    <a:solidFill>
                      <a:schemeClr val="tx1"/>
                    </a:solidFill>
                    <a:ea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𝑚</m:t>
                        </m:r>
                      </m:e>
                      <m:sub>
                        <m:r>
                          <a:rPr lang="en-US" sz="2200" b="0" i="1" smtClean="0">
                            <a:solidFill>
                              <a:schemeClr val="tx1"/>
                            </a:solidFill>
                            <a:latin typeface="Cambria Math" panose="02040503050406030204" pitchFamily="18" charset="0"/>
                          </a:rPr>
                          <m:t>4</m:t>
                        </m:r>
                      </m:sub>
                    </m:sSub>
                  </m:oMath>
                </a14:m>
                <a:r>
                  <a:rPr lang="en-US" sz="2200" dirty="0">
                    <a:solidFill>
                      <a:schemeClr val="tx1"/>
                    </a:solidFill>
                    <a:ea typeface="Times New Roman" panose="02020603050405020304" pitchFamily="18" charset="0"/>
                    <a:cs typeface="Times New Roman" panose="02020603050405020304" pitchFamily="18" charset="0"/>
                    <a:sym typeface="Symbol" panose="05050102010706020507" pitchFamily="18" charset="2"/>
                  </a:rPr>
                  <a:t> </a:t>
                </a:r>
                <a:endParaRPr lang="ro-RO" sz="2200" dirty="0">
                  <a:solidFill>
                    <a:schemeClr val="tx1"/>
                  </a:solidFill>
                </a:endParaRPr>
              </a:p>
              <a:p>
                <a:pPr marL="457200" lvl="1" indent="0">
                  <a:buNone/>
                </a:pPr>
                <a:endParaRPr lang="ro-RO" dirty="0"/>
              </a:p>
              <a:p>
                <a:pPr marL="457200" lvl="1" indent="0">
                  <a:buNone/>
                </a:pPr>
                <a:endParaRPr lang="ro-RO" dirty="0"/>
              </a:p>
              <a:p>
                <a:pPr marL="457200" lvl="1" indent="0">
                  <a:buNone/>
                </a:pPr>
                <a:endParaRPr lang="ro-RO" dirty="0"/>
              </a:p>
              <a:p>
                <a:pPr marL="457200" lvl="1" indent="0">
                  <a:buNone/>
                </a:pPr>
                <a:endParaRPr lang="ro-RO" dirty="0">
                  <a:latin typeface="+mn-lt"/>
                </a:endParaRPr>
              </a:p>
              <a:p>
                <a:pPr marL="457200" lvl="1" indent="0">
                  <a:buNone/>
                </a:pPr>
                <a:endParaRPr lang="ro-RO" dirty="0"/>
              </a:p>
              <a:p>
                <a:pPr marL="457200" lvl="1" indent="0">
                  <a:buNone/>
                </a:pPr>
                <a:endParaRPr lang="ro-RO" dirty="0"/>
              </a:p>
              <a:p>
                <a:pPr marL="457200" lvl="1" indent="0">
                  <a:buNone/>
                </a:pPr>
                <a:endParaRPr lang="ro-RO" dirty="0"/>
              </a:p>
              <a:p>
                <a:pPr marL="457200" lvl="1" indent="0">
                  <a:buNone/>
                </a:pPr>
                <a:endParaRPr lang="ro-RO" dirty="0"/>
              </a:p>
            </p:txBody>
          </p:sp>
        </mc:Choice>
        <mc:Fallback xmlns="">
          <p:sp>
            <p:nvSpPr>
              <p:cNvPr id="3" name="Substituent conținut 2"/>
              <p:cNvSpPr>
                <a:spLocks noGrp="1" noRot="1" noChangeAspect="1" noMove="1" noResize="1" noEditPoints="1" noAdjustHandles="1" noChangeArrowheads="1" noChangeShapeType="1" noTextEdit="1"/>
              </p:cNvSpPr>
              <p:nvPr>
                <p:ph idx="1"/>
              </p:nvPr>
            </p:nvSpPr>
            <p:spPr>
              <a:xfrm>
                <a:off x="477812" y="1994264"/>
                <a:ext cx="11236375" cy="4863736"/>
              </a:xfrm>
              <a:blipFill>
                <a:blip r:embed="rId2"/>
                <a:stretch>
                  <a:fillRect l="-705" t="-1754"/>
                </a:stretch>
              </a:blipFill>
            </p:spPr>
            <p:txBody>
              <a:bodyPr/>
              <a:lstStyle/>
              <a:p>
                <a:r>
                  <a:rPr lang="en-US">
                    <a:noFill/>
                  </a:rPr>
                  <a:t> </a:t>
                </a:r>
              </a:p>
            </p:txBody>
          </p:sp>
        </mc:Fallback>
      </mc:AlternateContent>
    </p:spTree>
    <p:extLst>
      <p:ext uri="{BB962C8B-B14F-4D97-AF65-F5344CB8AC3E}">
        <p14:creationId xmlns:p14="http://schemas.microsoft.com/office/powerpoint/2010/main" val="1990129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dirty="0"/>
              <a:t>Solution</a:t>
            </a:r>
            <a:endParaRPr lang="ro-RO" dirty="0"/>
          </a:p>
        </p:txBody>
      </p:sp>
      <mc:AlternateContent xmlns:mc="http://schemas.openxmlformats.org/markup-compatibility/2006" xmlns:a14="http://schemas.microsoft.com/office/drawing/2010/main">
        <mc:Choice Requires="a14">
          <p:sp>
            <p:nvSpPr>
              <p:cNvPr id="7" name="Substituent conținut 6"/>
              <p:cNvSpPr>
                <a:spLocks noGrp="1"/>
              </p:cNvSpPr>
              <p:nvPr>
                <p:ph idx="1"/>
              </p:nvPr>
            </p:nvSpPr>
            <p:spPr>
              <a:xfrm>
                <a:off x="676595" y="1753148"/>
                <a:ext cx="4687884" cy="5081450"/>
              </a:xfrm>
            </p:spPr>
            <p:txBody>
              <a:bodyPr>
                <a:normAutofit/>
              </a:bodyPr>
              <a:lstStyle/>
              <a:p>
                <a:endParaRPr lang="en-US" dirty="0"/>
              </a:p>
              <a:p>
                <a:r>
                  <a:rPr lang="en-US" dirty="0"/>
                  <a:t>Step 2: Find the maximal monoms</a:t>
                </a:r>
              </a:p>
              <a:p>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𝑓</m:t>
                        </m:r>
                      </m:e>
                      <m:sub>
                        <m:r>
                          <a:rPr lang="en-US" b="0" i="1" smtClean="0">
                            <a:latin typeface="Cambria Math" panose="02040503050406030204" pitchFamily="18" charset="0"/>
                          </a:rPr>
                          <m:t>8</m:t>
                        </m:r>
                      </m:sub>
                    </m:sSub>
                    <m:d>
                      <m:dPr>
                        <m:ctrlPr>
                          <a:rPr lang="pt-BR" i="1" smtClean="0">
                            <a:solidFill>
                              <a:schemeClr val="tx1"/>
                            </a:solidFill>
                            <a:latin typeface="Cambria Math" panose="02040503050406030204" pitchFamily="18" charset="0"/>
                          </a:rPr>
                        </m:ctrlPr>
                      </m:dPr>
                      <m:e>
                        <m:r>
                          <m:rPr>
                            <m:nor/>
                          </m:rPr>
                          <a:rPr lang="en-US" i="1"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x</m:t>
                        </m:r>
                        <m:r>
                          <m:rPr>
                            <m:nor/>
                          </m:rPr>
                          <a:rPr lang="en-US" baseline="-25000"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1</m:t>
                        </m:r>
                        <m:r>
                          <m:rPr>
                            <m:nor/>
                          </m:rPr>
                          <a:rPr lang="en-US" i="1"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m:t>
                        </m:r>
                        <m:r>
                          <m:rPr>
                            <m:nor/>
                          </m:rPr>
                          <a:rPr lang="en-US" i="1"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x</m:t>
                        </m:r>
                        <m:r>
                          <m:rPr>
                            <m:nor/>
                          </m:rPr>
                          <a:rPr lang="en-US" baseline="-25000"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2</m:t>
                        </m:r>
                        <m:r>
                          <m:rPr>
                            <m:nor/>
                          </m:rPr>
                          <a:rPr lang="en-US" i="1"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m:t>
                        </m:r>
                        <m:r>
                          <m:rPr>
                            <m:nor/>
                          </m:rPr>
                          <a:rPr lang="en-US" i="1"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x</m:t>
                        </m:r>
                        <m:r>
                          <m:rPr>
                            <m:nor/>
                          </m:rPr>
                          <a:rPr lang="en-US" baseline="-25000"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3</m:t>
                        </m:r>
                        <m:r>
                          <m:rPr>
                            <m:nor/>
                          </m:rPr>
                          <a:rPr lang="en-US" i="1"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m:t>
                        </m:r>
                        <m:r>
                          <m:rPr>
                            <m:nor/>
                          </m:rPr>
                          <a:rPr lang="en-US" i="1"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x</m:t>
                        </m:r>
                        <m:r>
                          <m:rPr>
                            <m:nor/>
                          </m:rPr>
                          <a:rPr lang="en-US" baseline="-25000"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4</m:t>
                        </m:r>
                      </m:e>
                    </m:d>
                    <m:r>
                      <a:rPr lang="en-US" b="0" i="1" smtClean="0">
                        <a:solidFill>
                          <a:schemeClr val="tx1"/>
                        </a:solidFill>
                        <a:latin typeface="Cambria Math" panose="02040503050406030204" pitchFamily="18" charset="0"/>
                      </a:rPr>
                      <m:t> </m:t>
                    </m:r>
                    <m:r>
                      <a:rPr lang="pt-BR"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3</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4</m:t>
                        </m:r>
                      </m:sub>
                    </m:sSub>
                    <m:r>
                      <m:rPr>
                        <m:nor/>
                      </m:rPr>
                      <a:rPr lang="en-US" b="0" i="0" smtClean="0">
                        <a:solidFill>
                          <a:schemeClr val="tx1"/>
                        </a:solidFill>
                        <a:latin typeface="Cambria Math" panose="02040503050406030204" pitchFamily="18" charset="0"/>
                      </a:rPr>
                      <m:t> </m:t>
                    </m:r>
                    <m:r>
                      <m:rPr>
                        <m:nor/>
                      </m:rPr>
                      <a:rPr lang="en-US"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m:t>
                    </m:r>
                    <m:r>
                      <m:rPr>
                        <m:nor/>
                      </m:rPr>
                      <a:rPr lang="en-US" b="0" i="0" dirty="0" smtClean="0">
                        <a:solidFill>
                          <a:schemeClr val="tx1"/>
                        </a:solidFill>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 </m:t>
                    </m:r>
                    <m:sSub>
                      <m:sSubPr>
                        <m:ctrlPr>
                          <a:rPr lang="en-US"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r>
                          <a:rPr lang="en-US" b="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b="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accPr>
                          <m:e>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b="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2</m:t>
                        </m:r>
                      </m:sub>
                    </m:sSub>
                    <m:sSub>
                      <m:sSubPr>
                        <m:ctrlPr>
                          <a:rPr lang="en-US"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r>
                          <a:rPr lang="en-US" b="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b="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3</m:t>
                        </m:r>
                      </m:sub>
                    </m:sSub>
                    <m:sSub>
                      <m:sSubPr>
                        <m:ctrlP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accPr>
                          <m:e>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b="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4</m:t>
                        </m:r>
                      </m:sub>
                    </m:sSub>
                    <m:r>
                      <m:rPr>
                        <m:nor/>
                      </m:rPr>
                      <a:rPr lang="en-US" b="0" i="0"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 </m:t>
                    </m:r>
                    <m:r>
                      <m:rPr>
                        <m:nor/>
                      </m:rPr>
                      <a:rPr lang="en-US"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m:t>
                    </m:r>
                    <m:r>
                      <a:rPr lang="en-US" b="0" i="1" dirty="0"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 </m:t>
                    </m:r>
                    <m:sSub>
                      <m:sSubPr>
                        <m:ctrlPr>
                          <a:rPr lang="en-US"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accPr>
                          <m:e>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b="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2</m:t>
                        </m:r>
                      </m:sub>
                    </m:sSub>
                    <m:sSub>
                      <m:sSubPr>
                        <m:ctrlP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accPr>
                          <m:e>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3</m:t>
                        </m:r>
                      </m:sub>
                    </m:sSub>
                    <m:sSub>
                      <m:sSubPr>
                        <m:ctrlP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accPr>
                          <m:e>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b="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4</m:t>
                        </m:r>
                      </m:sub>
                    </m:sSub>
                    <m:r>
                      <a:rPr lang="en-US" b="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 </m:t>
                    </m:r>
                    <m:r>
                      <m:rPr>
                        <m:nor/>
                      </m:rPr>
                      <a:rPr lang="en-US" dirty="0" smtClean="0">
                        <a:solidFill>
                          <a:schemeClr val="tx1"/>
                        </a:solidFill>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m:t>
                    </m:r>
                    <m:r>
                      <a:rPr lang="en-US" b="0" i="1" dirty="0"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 </m:t>
                    </m:r>
                    <m:sSub>
                      <m:sSubPr>
                        <m:ctrlPr>
                          <a:rPr lang="en-US"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accPr>
                          <m:e>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b="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accPr>
                          <m:e>
                            <m:r>
                              <a:rPr lang="en-US" b="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b="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3</m:t>
                        </m:r>
                      </m:sub>
                    </m:sSub>
                    <m:r>
                      <m:rPr>
                        <m:nor/>
                      </m:rPr>
                      <a:rPr lang="en-US" b="0" i="0"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 </m:t>
                    </m:r>
                    <m:r>
                      <m:rPr>
                        <m:nor/>
                      </m:rPr>
                      <a:rPr lang="en-US"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m:t>
                    </m:r>
                    <m:r>
                      <a:rPr lang="en-US" i="1" dirty="0">
                        <a:solidFill>
                          <a:schemeClr val="tx1"/>
                        </a:solidFill>
                        <a:latin typeface="Cambria Math"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m:t> </m:t>
                    </m:r>
                    <m:sSub>
                      <m:sSubPr>
                        <m:ctrlPr>
                          <a:rPr lang="en-US"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accPr>
                          <m:e>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4</m:t>
                        </m:r>
                      </m:sub>
                    </m:sSub>
                  </m:oMath>
                </a14:m>
                <a:endPar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endParaRPr>
              </a:p>
              <a:p>
                <a:pPr marL="0" indent="0">
                  <a:buNone/>
                </a:pPr>
                <a:r>
                  <a:rPr lang="en-US" dirty="0"/>
                  <a:t>   </a:t>
                </a:r>
                <a14:m>
                  <m:oMath xmlns:m="http://schemas.openxmlformats.org/officeDocument/2006/math">
                    <m:r>
                      <m:rPr>
                        <m:nor/>
                      </m:rPr>
                      <a:rPr lang="en-US" dirty="0"/>
                      <m:t>= </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15</m:t>
                        </m:r>
                      </m:sub>
                    </m:sSub>
                    <m:r>
                      <m:rPr>
                        <m:nor/>
                      </m:rPr>
                      <a:rPr lang="en-US" baseline="-25000" dirty="0"/>
                      <m:t> </m:t>
                    </m:r>
                    <m:r>
                      <m:rPr>
                        <m:nor/>
                      </m:rPr>
                      <a:rPr lang="en-US" dirty="0">
                        <a:ea typeface="Times New Roman" panose="02020603050405020304" pitchFamily="18" charset="0"/>
                        <a:cs typeface="Times New Roman" panose="02020603050405020304" pitchFamily="18" charset="0"/>
                        <a:sym typeface="Symbol" panose="05050102010706020507" pitchFamily="18" charset="2"/>
                      </a:rPr>
                      <m:t> </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7</m:t>
                        </m:r>
                      </m:sub>
                    </m:sSub>
                    <m:r>
                      <m:rPr>
                        <m:nor/>
                      </m:rPr>
                      <a:rPr lang="en-US" baseline="-25000" dirty="0">
                        <a:ea typeface="Times New Roman" panose="02020603050405020304" pitchFamily="18" charset="0"/>
                        <a:cs typeface="Times New Roman" panose="02020603050405020304" pitchFamily="18" charset="0"/>
                        <a:sym typeface="Symbol" panose="05050102010706020507" pitchFamily="18" charset="2"/>
                      </a:rPr>
                      <m:t> </m:t>
                    </m:r>
                    <m:r>
                      <m:rPr>
                        <m:nor/>
                      </m:rPr>
                      <a:rPr lang="en-US" dirty="0">
                        <a:ea typeface="Times New Roman" panose="02020603050405020304" pitchFamily="18" charset="0"/>
                        <a:cs typeface="Times New Roman" panose="02020603050405020304" pitchFamily="18" charset="0"/>
                        <a:sym typeface="Symbol" panose="05050102010706020507" pitchFamily="18" charset="2"/>
                      </a:rPr>
                      <m:t> </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11</m:t>
                        </m:r>
                      </m:sub>
                    </m:sSub>
                    <m:r>
                      <m:rPr>
                        <m:nor/>
                      </m:rPr>
                      <a:rPr lang="en-US" dirty="0">
                        <a:ea typeface="Times New Roman" panose="02020603050405020304" pitchFamily="18" charset="0"/>
                        <a:cs typeface="Times New Roman" panose="02020603050405020304" pitchFamily="18" charset="0"/>
                        <a:sym typeface="Symbol" panose="05050102010706020507" pitchFamily="18" charset="2"/>
                      </a:rPr>
                      <m:t>  </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3</m:t>
                        </m:r>
                      </m:sub>
                    </m:sSub>
                    <m:r>
                      <m:rPr>
                        <m:nor/>
                      </m:rPr>
                      <a:rPr lang="en-US" baseline="-25000" dirty="0">
                        <a:ea typeface="Times New Roman" panose="02020603050405020304" pitchFamily="18" charset="0"/>
                        <a:cs typeface="Times New Roman" panose="02020603050405020304" pitchFamily="18" charset="0"/>
                        <a:sym typeface="Symbol" panose="05050102010706020507" pitchFamily="18" charset="2"/>
                      </a:rPr>
                      <m:t> </m:t>
                    </m:r>
                    <m:r>
                      <m:rPr>
                        <m:nor/>
                      </m:rPr>
                      <a:rPr lang="en-US" dirty="0">
                        <a:ea typeface="Times New Roman" panose="02020603050405020304" pitchFamily="18" charset="0"/>
                        <a:cs typeface="Times New Roman" panose="02020603050405020304" pitchFamily="18" charset="0"/>
                        <a:sym typeface="Symbol" panose="05050102010706020507" pitchFamily="18" charset="2"/>
                      </a:rPr>
                      <m:t> </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10</m:t>
                        </m:r>
                      </m:sub>
                    </m:sSub>
                    <m:r>
                      <m:rPr>
                        <m:nor/>
                      </m:rPr>
                      <a:rPr lang="en-US" dirty="0">
                        <a:ea typeface="Times New Roman" panose="02020603050405020304" pitchFamily="18" charset="0"/>
                        <a:cs typeface="Times New Roman" panose="02020603050405020304" pitchFamily="18" charset="0"/>
                        <a:sym typeface="Symbol" panose="05050102010706020507" pitchFamily="18" charset="2"/>
                      </a:rPr>
                      <m:t>  </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8</m:t>
                        </m:r>
                      </m:sub>
                    </m:sSub>
                    <m:r>
                      <m:rPr>
                        <m:nor/>
                      </m:rPr>
                      <a:rPr lang="en-US" dirty="0">
                        <a:ea typeface="Times New Roman" panose="02020603050405020304" pitchFamily="18" charset="0"/>
                        <a:cs typeface="Times New Roman" panose="02020603050405020304" pitchFamily="18" charset="0"/>
                        <a:sym typeface="Symbol" panose="05050102010706020507" pitchFamily="18" charset="2"/>
                      </a:rPr>
                      <m:t>  </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0</m:t>
                        </m:r>
                      </m:sub>
                    </m:sSub>
                    <m:r>
                      <m:rPr>
                        <m:nor/>
                      </m:rPr>
                      <a:rPr lang="en-US" dirty="0">
                        <a:ea typeface="Times New Roman" panose="02020603050405020304" pitchFamily="18" charset="0"/>
                        <a:cs typeface="Times New Roman" panose="02020603050405020304" pitchFamily="18" charset="0"/>
                        <a:sym typeface="Symbol" panose="05050102010706020507" pitchFamily="18" charset="2"/>
                      </a:rPr>
                      <m:t>  </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5</m:t>
                        </m:r>
                      </m:sub>
                    </m:sSub>
                    <m:r>
                      <m:rPr>
                        <m:nor/>
                      </m:rPr>
                      <a:rPr lang="en-US" dirty="0">
                        <a:ea typeface="Times New Roman" panose="02020603050405020304" pitchFamily="18" charset="0"/>
                        <a:cs typeface="Times New Roman" panose="02020603050405020304" pitchFamily="18" charset="0"/>
                        <a:sym typeface="Symbol" panose="05050102010706020507" pitchFamily="18" charset="2"/>
                      </a:rPr>
                      <m:t>  </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m:rPr>
                        <m:nor/>
                      </m:rPr>
                      <a:rPr lang="en-US" baseline="-25000" dirty="0">
                        <a:ea typeface="Times New Roman" panose="02020603050405020304" pitchFamily="18" charset="0"/>
                        <a:cs typeface="Times New Roman" panose="02020603050405020304" pitchFamily="18" charset="0"/>
                        <a:sym typeface="Symbol" panose="05050102010706020507" pitchFamily="18" charset="2"/>
                      </a:rPr>
                      <m:t> </m:t>
                    </m:r>
                    <m:r>
                      <m:rPr>
                        <m:nor/>
                      </m:rPr>
                      <a:rPr lang="en-US" dirty="0">
                        <a:ea typeface="Times New Roman" panose="02020603050405020304" pitchFamily="18" charset="0"/>
                        <a:cs typeface="Times New Roman" panose="02020603050405020304" pitchFamily="18" charset="0"/>
                        <a:sym typeface="Symbol" panose="05050102010706020507" pitchFamily="18" charset="2"/>
                      </a:rPr>
                      <m:t> </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4</m:t>
                        </m:r>
                      </m:sub>
                    </m:sSub>
                    <m:r>
                      <m:rPr>
                        <m:nor/>
                      </m:rPr>
                      <a:rPr lang="en-US" dirty="0">
                        <a:ea typeface="Times New Roman" panose="02020603050405020304" pitchFamily="18" charset="0"/>
                        <a:cs typeface="Times New Roman" panose="02020603050405020304" pitchFamily="18" charset="0"/>
                        <a:sym typeface="Symbol" panose="05050102010706020507" pitchFamily="18" charset="2"/>
                      </a:rPr>
                      <m:t> </m:t>
                    </m:r>
                  </m:oMath>
                </a14:m>
                <a:endPar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endParaRPr>
              </a:p>
              <a:p>
                <a14:m>
                  <m:oMath xmlns:m="http://schemas.openxmlformats.org/officeDocument/2006/math">
                    <m:r>
                      <a:rPr lang="en-US"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 </m:t>
                    </m:r>
                  </m:oMath>
                </a14:m>
                <a:r>
                  <a:rPr lang="en-US" dirty="0"/>
                  <a:t>We represent all the minterms we obtained in the Veitch diagram.</a:t>
                </a:r>
              </a:p>
              <a:p>
                <a:r>
                  <a:rPr lang="en-US" dirty="0"/>
                  <a:t>We then try to obtain the maximal monoms</a:t>
                </a:r>
                <a:endParaRPr lang="ro-RO" dirty="0"/>
              </a:p>
            </p:txBody>
          </p:sp>
        </mc:Choice>
        <mc:Fallback xmlns="">
          <p:sp>
            <p:nvSpPr>
              <p:cNvPr id="7" name="Substituent conținut 6"/>
              <p:cNvSpPr>
                <a:spLocks noGrp="1" noRot="1" noChangeAspect="1" noMove="1" noResize="1" noEditPoints="1" noAdjustHandles="1" noChangeArrowheads="1" noChangeShapeType="1" noTextEdit="1"/>
              </p:cNvSpPr>
              <p:nvPr>
                <p:ph idx="1"/>
              </p:nvPr>
            </p:nvSpPr>
            <p:spPr>
              <a:xfrm>
                <a:off x="676595" y="1753148"/>
                <a:ext cx="4687884" cy="5081450"/>
              </a:xfrm>
              <a:blipFill>
                <a:blip r:embed="rId2"/>
                <a:stretch>
                  <a:fillRect l="-1821" r="-3511"/>
                </a:stretch>
              </a:blipFill>
            </p:spPr>
            <p:txBody>
              <a:bodyPr/>
              <a:lstStyle/>
              <a:p>
                <a:r>
                  <a:rPr lang="en-US">
                    <a:noFill/>
                  </a:rPr>
                  <a:t> </a:t>
                </a:r>
              </a:p>
            </p:txBody>
          </p:sp>
        </mc:Fallback>
      </mc:AlternateContent>
      <p:sp>
        <p:nvSpPr>
          <p:cNvPr id="42" name="CasetăText 41"/>
          <p:cNvSpPr txBox="1"/>
          <p:nvPr/>
        </p:nvSpPr>
        <p:spPr>
          <a:xfrm>
            <a:off x="6712319" y="4152423"/>
            <a:ext cx="888275" cy="369332"/>
          </a:xfrm>
          <a:prstGeom prst="rect">
            <a:avLst/>
          </a:prstGeom>
          <a:noFill/>
        </p:spPr>
        <p:txBody>
          <a:bodyPr wrap="square" rtlCol="0">
            <a:spAutoFit/>
          </a:bodyPr>
          <a:lstStyle/>
          <a:p>
            <a:r>
              <a:rPr lang="en-US" spc="-600" dirty="0">
                <a:solidFill>
                  <a:prstClr val="white"/>
                </a:solidFill>
                <a:ea typeface="Times New Roman" panose="02020603050405020304" pitchFamily="18" charset="0"/>
                <a:cs typeface="Times New Roman" panose="02020603050405020304" pitchFamily="18" charset="0"/>
              </a:rPr>
              <a:t>¯ </a:t>
            </a:r>
            <a:r>
              <a:rPr lang="en-US" dirty="0"/>
              <a:t>x</a:t>
            </a:r>
            <a:r>
              <a:rPr lang="en-US" baseline="-25000" dirty="0"/>
              <a:t>2</a:t>
            </a:r>
            <a:endParaRPr lang="ro-RO" sz="1200" dirty="0"/>
          </a:p>
        </p:txBody>
      </p:sp>
      <p:graphicFrame>
        <p:nvGraphicFramePr>
          <p:cNvPr id="43" name="Substituent conținut 3"/>
          <p:cNvGraphicFramePr>
            <a:graphicFrameLocks/>
          </p:cNvGraphicFramePr>
          <p:nvPr>
            <p:extLst>
              <p:ext uri="{D42A27DB-BD31-4B8C-83A1-F6EECF244321}">
                <p14:modId xmlns:p14="http://schemas.microsoft.com/office/powerpoint/2010/main" val="761566706"/>
              </p:ext>
            </p:extLst>
          </p:nvPr>
        </p:nvGraphicFramePr>
        <p:xfrm>
          <a:off x="7404650" y="3214429"/>
          <a:ext cx="2804936" cy="1483360"/>
        </p:xfrm>
        <a:graphic>
          <a:graphicData uri="http://schemas.openxmlformats.org/drawingml/2006/table">
            <a:tbl>
              <a:tblPr firstRow="1" bandRow="1">
                <a:tableStyleId>{5940675A-B579-460E-94D1-54222C63F5DA}</a:tableStyleId>
              </a:tblPr>
              <a:tblGrid>
                <a:gridCol w="701234">
                  <a:extLst>
                    <a:ext uri="{9D8B030D-6E8A-4147-A177-3AD203B41FA5}">
                      <a16:colId xmlns:a16="http://schemas.microsoft.com/office/drawing/2014/main" val="20000"/>
                    </a:ext>
                  </a:extLst>
                </a:gridCol>
                <a:gridCol w="701234">
                  <a:extLst>
                    <a:ext uri="{9D8B030D-6E8A-4147-A177-3AD203B41FA5}">
                      <a16:colId xmlns:a16="http://schemas.microsoft.com/office/drawing/2014/main" val="20001"/>
                    </a:ext>
                  </a:extLst>
                </a:gridCol>
                <a:gridCol w="701234">
                  <a:extLst>
                    <a:ext uri="{9D8B030D-6E8A-4147-A177-3AD203B41FA5}">
                      <a16:colId xmlns:a16="http://schemas.microsoft.com/office/drawing/2014/main" val="20002"/>
                    </a:ext>
                  </a:extLst>
                </a:gridCol>
                <a:gridCol w="701234">
                  <a:extLst>
                    <a:ext uri="{9D8B030D-6E8A-4147-A177-3AD203B41FA5}">
                      <a16:colId xmlns:a16="http://schemas.microsoft.com/office/drawing/2014/main" val="20003"/>
                    </a:ext>
                  </a:extLst>
                </a:gridCol>
              </a:tblGrid>
              <a:tr h="370840">
                <a:tc>
                  <a:txBody>
                    <a:bodyPr/>
                    <a:lstStyle/>
                    <a:p>
                      <a:r>
                        <a:rPr lang="en-US" dirty="0"/>
                        <a:t>m</a:t>
                      </a:r>
                      <a:r>
                        <a:rPr lang="en-US" baseline="-25000" dirty="0"/>
                        <a:t>15</a:t>
                      </a:r>
                      <a:endParaRPr lang="ro-RO" dirty="0"/>
                    </a:p>
                  </a:txBody>
                  <a:tcPr>
                    <a:noFill/>
                  </a:tcPr>
                </a:tc>
                <a:tc>
                  <a:txBody>
                    <a:bodyPr/>
                    <a:lstStyle/>
                    <a:p>
                      <a:endParaRPr lang="ro-RO"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
                      </a:r>
                      <a:r>
                        <a:rPr lang="en-US" baseline="-25000" dirty="0"/>
                        <a:t>5</a:t>
                      </a:r>
                      <a:endParaRPr lang="ro-RO" dirty="0"/>
                    </a:p>
                  </a:txBody>
                  <a:tcPr/>
                </a:tc>
                <a:tc>
                  <a:txBody>
                    <a:bodyPr/>
                    <a:lstStyle/>
                    <a:p>
                      <a:r>
                        <a:rPr lang="en-US" baseline="0" dirty="0"/>
                        <a:t>m</a:t>
                      </a:r>
                      <a:r>
                        <a:rPr lang="en-US" baseline="-25000" dirty="0"/>
                        <a:t>7</a:t>
                      </a:r>
                      <a:endParaRPr lang="ro-RO" baseline="0" dirty="0"/>
                    </a:p>
                  </a:txBody>
                  <a:tcPr>
                    <a:noFill/>
                  </a:tcPr>
                </a:tc>
                <a:extLst>
                  <a:ext uri="{0D108BD9-81ED-4DB2-BD59-A6C34878D82A}">
                    <a16:rowId xmlns:a16="http://schemas.microsoft.com/office/drawing/2014/main" val="10000"/>
                  </a:ext>
                </a:extLst>
              </a:tr>
              <a:tr h="370840">
                <a:tc>
                  <a:txBody>
                    <a:bodyPr/>
                    <a:lstStyle/>
                    <a:p>
                      <a:endParaRPr lang="ro-RO"/>
                    </a:p>
                  </a:txBody>
                  <a:tcPr/>
                </a:tc>
                <a:tc>
                  <a:txBody>
                    <a:bodyPr/>
                    <a:lstStyle/>
                    <a:p>
                      <a:endParaRPr lang="ro-RO" dirty="0"/>
                    </a:p>
                  </a:txBody>
                  <a:tcPr>
                    <a:noFill/>
                  </a:tcPr>
                </a:tc>
                <a:tc>
                  <a:txBody>
                    <a:bodyPr/>
                    <a:lstStyle/>
                    <a:p>
                      <a:r>
                        <a:rPr lang="en-US" dirty="0"/>
                        <a:t>m</a:t>
                      </a:r>
                      <a:r>
                        <a:rPr lang="en-US" baseline="-25000" dirty="0"/>
                        <a:t>4</a:t>
                      </a:r>
                      <a:endParaRPr lang="ro-RO" dirty="0"/>
                    </a:p>
                  </a:txBody>
                  <a:tcPr>
                    <a:noFill/>
                  </a:tcPr>
                </a:tc>
                <a:tc>
                  <a:txBody>
                    <a:bodyPr/>
                    <a:lstStyle/>
                    <a:p>
                      <a:endParaRPr lang="ro-RO" dirty="0"/>
                    </a:p>
                  </a:txBody>
                  <a:tcPr>
                    <a:no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
                      </a:r>
                      <a:r>
                        <a:rPr lang="en-US" baseline="-25000" dirty="0"/>
                        <a:t>10</a:t>
                      </a:r>
                      <a:endParaRPr lang="ro-RO" dirty="0"/>
                    </a:p>
                  </a:txBody>
                  <a:tcPr/>
                </a:tc>
                <a:tc>
                  <a:txBody>
                    <a:bodyPr/>
                    <a:lstStyle/>
                    <a:p>
                      <a:r>
                        <a:rPr lang="en-US" dirty="0"/>
                        <a:t>m</a:t>
                      </a:r>
                      <a:r>
                        <a:rPr lang="en-US" baseline="-25000" dirty="0"/>
                        <a:t>8</a:t>
                      </a:r>
                      <a:endParaRPr lang="ro-RO" dirty="0"/>
                    </a:p>
                  </a:txBody>
                  <a:tcPr>
                    <a:noFill/>
                  </a:tcPr>
                </a:tc>
                <a:tc>
                  <a:txBody>
                    <a:bodyPr/>
                    <a:lstStyle/>
                    <a:p>
                      <a:r>
                        <a:rPr lang="en-US" dirty="0"/>
                        <a:t>m</a:t>
                      </a:r>
                      <a:r>
                        <a:rPr lang="en-US" baseline="-25000" dirty="0"/>
                        <a:t>0</a:t>
                      </a:r>
                      <a:endParaRPr lang="ro-RO" dirty="0"/>
                    </a:p>
                  </a:txBody>
                  <a:tcPr>
                    <a:noFill/>
                  </a:tcPr>
                </a:tc>
                <a:tc>
                  <a:txBody>
                    <a:bodyPr/>
                    <a:lstStyle/>
                    <a:p>
                      <a:endParaRPr lang="ro-RO" baseline="0" dirty="0"/>
                    </a:p>
                  </a:txBody>
                  <a:tcPr>
                    <a:no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
                      </a:r>
                      <a:r>
                        <a:rPr lang="en-US" baseline="-25000" dirty="0"/>
                        <a:t>11</a:t>
                      </a:r>
                      <a:endParaRPr lang="ro-RO" dirty="0"/>
                    </a:p>
                  </a:txBody>
                  <a:tcPr/>
                </a:tc>
                <a:tc>
                  <a:txBody>
                    <a:bodyPr/>
                    <a:lstStyle/>
                    <a:p>
                      <a:endParaRPr lang="ro-RO"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
                      </a:r>
                      <a:r>
                        <a:rPr lang="en-US" baseline="-25000" dirty="0"/>
                        <a:t>1</a:t>
                      </a:r>
                      <a:endParaRPr lang="ro-RO" dirty="0"/>
                    </a:p>
                  </a:txBody>
                  <a:tcPr/>
                </a:tc>
                <a:tc>
                  <a:txBody>
                    <a:bodyPr/>
                    <a:lstStyle/>
                    <a:p>
                      <a:r>
                        <a:rPr lang="en-US" dirty="0"/>
                        <a:t>m</a:t>
                      </a:r>
                      <a:r>
                        <a:rPr lang="en-US" baseline="-25000" dirty="0"/>
                        <a:t>3</a:t>
                      </a:r>
                      <a:endParaRPr lang="ro-RO" dirty="0"/>
                    </a:p>
                  </a:txBody>
                  <a:tcPr/>
                </a:tc>
                <a:extLst>
                  <a:ext uri="{0D108BD9-81ED-4DB2-BD59-A6C34878D82A}">
                    <a16:rowId xmlns:a16="http://schemas.microsoft.com/office/drawing/2014/main" val="10003"/>
                  </a:ext>
                </a:extLst>
              </a:tr>
            </a:tbl>
          </a:graphicData>
        </a:graphic>
      </p:graphicFrame>
      <p:sp>
        <p:nvSpPr>
          <p:cNvPr id="44" name="CasetăText 43"/>
          <p:cNvSpPr txBox="1"/>
          <p:nvPr/>
        </p:nvSpPr>
        <p:spPr>
          <a:xfrm>
            <a:off x="7953292" y="2685791"/>
            <a:ext cx="992778" cy="369332"/>
          </a:xfrm>
          <a:prstGeom prst="rect">
            <a:avLst/>
          </a:prstGeom>
          <a:noFill/>
        </p:spPr>
        <p:txBody>
          <a:bodyPr wrap="square" rtlCol="0">
            <a:spAutoFit/>
          </a:bodyPr>
          <a:lstStyle/>
          <a:p>
            <a:r>
              <a:rPr lang="en-US" dirty="0"/>
              <a:t>x</a:t>
            </a:r>
            <a:r>
              <a:rPr lang="en-US" baseline="-25000" dirty="0"/>
              <a:t>1</a:t>
            </a:r>
            <a:endParaRPr lang="ro-RO" sz="1200" dirty="0"/>
          </a:p>
        </p:txBody>
      </p:sp>
      <p:sp>
        <p:nvSpPr>
          <p:cNvPr id="45" name="CasetăText 44"/>
          <p:cNvSpPr txBox="1"/>
          <p:nvPr/>
        </p:nvSpPr>
        <p:spPr>
          <a:xfrm>
            <a:off x="9250870" y="2685791"/>
            <a:ext cx="1053737" cy="369332"/>
          </a:xfrm>
          <a:prstGeom prst="rect">
            <a:avLst/>
          </a:prstGeom>
          <a:noFill/>
        </p:spPr>
        <p:txBody>
          <a:bodyPr wrap="square" rtlCol="0">
            <a:spAutoFit/>
          </a:bodyPr>
          <a:lstStyle/>
          <a:p>
            <a:r>
              <a:rPr lang="en-US" spc="-600" dirty="0">
                <a:solidFill>
                  <a:prstClr val="white"/>
                </a:solidFill>
                <a:ea typeface="Times New Roman" panose="02020603050405020304" pitchFamily="18" charset="0"/>
                <a:cs typeface="Times New Roman" panose="02020603050405020304" pitchFamily="18" charset="0"/>
              </a:rPr>
              <a:t>¯ </a:t>
            </a:r>
            <a:r>
              <a:rPr lang="en-US" dirty="0"/>
              <a:t>x</a:t>
            </a:r>
            <a:r>
              <a:rPr lang="en-US" baseline="-25000" dirty="0"/>
              <a:t>1</a:t>
            </a:r>
            <a:endParaRPr lang="ro-RO" sz="1200" dirty="0"/>
          </a:p>
        </p:txBody>
      </p:sp>
      <p:sp>
        <p:nvSpPr>
          <p:cNvPr id="46" name="CasetăText 45"/>
          <p:cNvSpPr txBox="1"/>
          <p:nvPr/>
        </p:nvSpPr>
        <p:spPr>
          <a:xfrm>
            <a:off x="6786343" y="3386996"/>
            <a:ext cx="931817" cy="369332"/>
          </a:xfrm>
          <a:prstGeom prst="rect">
            <a:avLst/>
          </a:prstGeom>
          <a:noFill/>
        </p:spPr>
        <p:txBody>
          <a:bodyPr wrap="square" rtlCol="0">
            <a:spAutoFit/>
          </a:bodyPr>
          <a:lstStyle/>
          <a:p>
            <a:r>
              <a:rPr lang="en-US" dirty="0"/>
              <a:t>x</a:t>
            </a:r>
            <a:r>
              <a:rPr lang="en-US" baseline="-25000" dirty="0"/>
              <a:t>2</a:t>
            </a:r>
            <a:endParaRPr lang="ro-RO" sz="1200" dirty="0"/>
          </a:p>
        </p:txBody>
      </p:sp>
      <p:sp>
        <p:nvSpPr>
          <p:cNvPr id="47" name="CasetăText 46"/>
          <p:cNvSpPr txBox="1"/>
          <p:nvPr/>
        </p:nvSpPr>
        <p:spPr>
          <a:xfrm>
            <a:off x="7517864" y="4923894"/>
            <a:ext cx="435428" cy="369332"/>
          </a:xfrm>
          <a:prstGeom prst="rect">
            <a:avLst/>
          </a:prstGeom>
          <a:noFill/>
        </p:spPr>
        <p:txBody>
          <a:bodyPr wrap="square" rtlCol="0">
            <a:spAutoFit/>
          </a:bodyPr>
          <a:lstStyle/>
          <a:p>
            <a:r>
              <a:rPr lang="en-US" dirty="0"/>
              <a:t>x</a:t>
            </a:r>
            <a:r>
              <a:rPr lang="en-US" baseline="-25000" dirty="0"/>
              <a:t>3</a:t>
            </a:r>
            <a:endParaRPr lang="ro-RO" sz="1200" dirty="0"/>
          </a:p>
        </p:txBody>
      </p:sp>
      <p:sp>
        <p:nvSpPr>
          <p:cNvPr id="48" name="CasetăText 47"/>
          <p:cNvSpPr txBox="1"/>
          <p:nvPr/>
        </p:nvSpPr>
        <p:spPr>
          <a:xfrm>
            <a:off x="8528059" y="4923894"/>
            <a:ext cx="714103" cy="369332"/>
          </a:xfrm>
          <a:prstGeom prst="rect">
            <a:avLst/>
          </a:prstGeom>
          <a:noFill/>
        </p:spPr>
        <p:txBody>
          <a:bodyPr wrap="square" rtlCol="0">
            <a:spAutoFit/>
          </a:bodyPr>
          <a:lstStyle/>
          <a:p>
            <a:r>
              <a:rPr lang="en-US" spc="-600" dirty="0">
                <a:solidFill>
                  <a:prstClr val="white"/>
                </a:solidFill>
                <a:ea typeface="Times New Roman" panose="02020603050405020304" pitchFamily="18" charset="0"/>
                <a:cs typeface="Times New Roman" panose="02020603050405020304" pitchFamily="18" charset="0"/>
              </a:rPr>
              <a:t>¯ </a:t>
            </a:r>
            <a:r>
              <a:rPr lang="en-US" dirty="0"/>
              <a:t>x</a:t>
            </a:r>
            <a:r>
              <a:rPr lang="en-US" baseline="-25000" dirty="0"/>
              <a:t>3</a:t>
            </a:r>
            <a:endParaRPr lang="ro-RO" sz="1200" dirty="0"/>
          </a:p>
        </p:txBody>
      </p:sp>
      <p:sp>
        <p:nvSpPr>
          <p:cNvPr id="49" name="CasetăText 48"/>
          <p:cNvSpPr txBox="1"/>
          <p:nvPr/>
        </p:nvSpPr>
        <p:spPr>
          <a:xfrm>
            <a:off x="9578214" y="4923894"/>
            <a:ext cx="631372" cy="369332"/>
          </a:xfrm>
          <a:prstGeom prst="rect">
            <a:avLst/>
          </a:prstGeom>
          <a:noFill/>
        </p:spPr>
        <p:txBody>
          <a:bodyPr wrap="square" rtlCol="0">
            <a:spAutoFit/>
          </a:bodyPr>
          <a:lstStyle/>
          <a:p>
            <a:r>
              <a:rPr lang="en-US" dirty="0"/>
              <a:t>x</a:t>
            </a:r>
            <a:r>
              <a:rPr lang="en-US" baseline="-25000" dirty="0"/>
              <a:t>3</a:t>
            </a:r>
            <a:endParaRPr lang="ro-RO" sz="1200" dirty="0"/>
          </a:p>
        </p:txBody>
      </p:sp>
      <p:sp>
        <p:nvSpPr>
          <p:cNvPr id="50" name="CasetăText 49"/>
          <p:cNvSpPr txBox="1"/>
          <p:nvPr/>
        </p:nvSpPr>
        <p:spPr>
          <a:xfrm>
            <a:off x="10478403" y="3214429"/>
            <a:ext cx="380232" cy="369332"/>
          </a:xfrm>
          <a:prstGeom prst="rect">
            <a:avLst/>
          </a:prstGeom>
          <a:noFill/>
        </p:spPr>
        <p:txBody>
          <a:bodyPr wrap="none" rtlCol="0">
            <a:spAutoFit/>
          </a:bodyPr>
          <a:lstStyle/>
          <a:p>
            <a:r>
              <a:rPr lang="en-US" dirty="0"/>
              <a:t>x</a:t>
            </a:r>
            <a:r>
              <a:rPr lang="en-US" baseline="-25000" dirty="0"/>
              <a:t>4</a:t>
            </a:r>
            <a:endParaRPr lang="ro-RO" sz="1200" dirty="0"/>
          </a:p>
        </p:txBody>
      </p:sp>
      <p:sp>
        <p:nvSpPr>
          <p:cNvPr id="51" name="CasetăText 50"/>
          <p:cNvSpPr txBox="1"/>
          <p:nvPr/>
        </p:nvSpPr>
        <p:spPr>
          <a:xfrm>
            <a:off x="10439931" y="3783091"/>
            <a:ext cx="418704" cy="369332"/>
          </a:xfrm>
          <a:prstGeom prst="rect">
            <a:avLst/>
          </a:prstGeom>
          <a:noFill/>
        </p:spPr>
        <p:txBody>
          <a:bodyPr wrap="none" rtlCol="0">
            <a:spAutoFit/>
          </a:bodyPr>
          <a:lstStyle/>
          <a:p>
            <a:r>
              <a:rPr lang="en-US" spc="-600" dirty="0">
                <a:solidFill>
                  <a:prstClr val="white"/>
                </a:solidFill>
                <a:ea typeface="Times New Roman" panose="02020603050405020304" pitchFamily="18" charset="0"/>
                <a:cs typeface="Times New Roman" panose="02020603050405020304" pitchFamily="18" charset="0"/>
              </a:rPr>
              <a:t>¯ </a:t>
            </a:r>
            <a:r>
              <a:rPr lang="en-US" dirty="0"/>
              <a:t>x</a:t>
            </a:r>
            <a:r>
              <a:rPr lang="en-US" baseline="-25000" dirty="0"/>
              <a:t>4</a:t>
            </a:r>
            <a:endParaRPr lang="ro-RO" sz="1200" dirty="0"/>
          </a:p>
        </p:txBody>
      </p:sp>
      <p:sp>
        <p:nvSpPr>
          <p:cNvPr id="52" name="CasetăText 51"/>
          <p:cNvSpPr txBox="1"/>
          <p:nvPr/>
        </p:nvSpPr>
        <p:spPr>
          <a:xfrm>
            <a:off x="10478403" y="4328457"/>
            <a:ext cx="380232" cy="369332"/>
          </a:xfrm>
          <a:prstGeom prst="rect">
            <a:avLst/>
          </a:prstGeom>
          <a:noFill/>
        </p:spPr>
        <p:txBody>
          <a:bodyPr wrap="none" rtlCol="0">
            <a:spAutoFit/>
          </a:bodyPr>
          <a:lstStyle/>
          <a:p>
            <a:r>
              <a:rPr lang="en-US" dirty="0"/>
              <a:t>x</a:t>
            </a:r>
            <a:r>
              <a:rPr lang="en-US" baseline="-25000" dirty="0"/>
              <a:t>4</a:t>
            </a:r>
            <a:endParaRPr lang="ro-RO" sz="1200" dirty="0"/>
          </a:p>
        </p:txBody>
      </p:sp>
    </p:spTree>
    <p:extLst>
      <p:ext uri="{BB962C8B-B14F-4D97-AF65-F5344CB8AC3E}">
        <p14:creationId xmlns:p14="http://schemas.microsoft.com/office/powerpoint/2010/main" val="1563407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dirty="0"/>
              <a:t>Solution</a:t>
            </a:r>
            <a:endParaRPr lang="ro-RO" dirty="0"/>
          </a:p>
        </p:txBody>
      </p:sp>
      <p:sp>
        <p:nvSpPr>
          <p:cNvPr id="18" name="Oval 17"/>
          <p:cNvSpPr/>
          <p:nvPr/>
        </p:nvSpPr>
        <p:spPr>
          <a:xfrm>
            <a:off x="9874918" y="2737119"/>
            <a:ext cx="547607" cy="143981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1" name="Oval 20"/>
          <p:cNvSpPr/>
          <p:nvPr/>
        </p:nvSpPr>
        <p:spPr>
          <a:xfrm>
            <a:off x="8058669" y="2128462"/>
            <a:ext cx="1053737" cy="102267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5" name="CasetăText 41">
            <a:extLst>
              <a:ext uri="{FF2B5EF4-FFF2-40B4-BE49-F238E27FC236}">
                <a16:creationId xmlns:a16="http://schemas.microsoft.com/office/drawing/2014/main" id="{C9A36D69-4AAB-4C9D-8B17-7B76FF701AD3}"/>
              </a:ext>
            </a:extLst>
          </p:cNvPr>
          <p:cNvSpPr txBox="1"/>
          <p:nvPr/>
        </p:nvSpPr>
        <p:spPr>
          <a:xfrm>
            <a:off x="7754678" y="3660419"/>
            <a:ext cx="888275" cy="369332"/>
          </a:xfrm>
          <a:prstGeom prst="rect">
            <a:avLst/>
          </a:prstGeom>
          <a:noFill/>
        </p:spPr>
        <p:txBody>
          <a:bodyPr wrap="square" rtlCol="0">
            <a:spAutoFit/>
          </a:bodyPr>
          <a:lstStyle/>
          <a:p>
            <a:r>
              <a:rPr lang="en-US" spc="-600" dirty="0">
                <a:solidFill>
                  <a:prstClr val="white"/>
                </a:solidFill>
                <a:ea typeface="Times New Roman" panose="02020603050405020304" pitchFamily="18" charset="0"/>
                <a:cs typeface="Times New Roman" panose="02020603050405020304" pitchFamily="18" charset="0"/>
              </a:rPr>
              <a:t>¯ </a:t>
            </a:r>
            <a:r>
              <a:rPr lang="en-US" dirty="0"/>
              <a:t>x</a:t>
            </a:r>
            <a:r>
              <a:rPr lang="en-US" baseline="-25000" dirty="0"/>
              <a:t>2</a:t>
            </a:r>
            <a:endParaRPr lang="ro-RO" sz="1200" dirty="0"/>
          </a:p>
        </p:txBody>
      </p:sp>
      <p:graphicFrame>
        <p:nvGraphicFramePr>
          <p:cNvPr id="26" name="Substituent conținut 3">
            <a:extLst>
              <a:ext uri="{FF2B5EF4-FFF2-40B4-BE49-F238E27FC236}">
                <a16:creationId xmlns:a16="http://schemas.microsoft.com/office/drawing/2014/main" id="{394934EB-63A9-4C68-94CA-724AF4E09356}"/>
              </a:ext>
            </a:extLst>
          </p:cNvPr>
          <p:cNvGraphicFramePr>
            <a:graphicFrameLocks/>
          </p:cNvGraphicFramePr>
          <p:nvPr/>
        </p:nvGraphicFramePr>
        <p:xfrm>
          <a:off x="8447009" y="2722425"/>
          <a:ext cx="2804936" cy="1483360"/>
        </p:xfrm>
        <a:graphic>
          <a:graphicData uri="http://schemas.openxmlformats.org/drawingml/2006/table">
            <a:tbl>
              <a:tblPr firstRow="1" bandRow="1">
                <a:tableStyleId>{5940675A-B579-460E-94D1-54222C63F5DA}</a:tableStyleId>
              </a:tblPr>
              <a:tblGrid>
                <a:gridCol w="701234">
                  <a:extLst>
                    <a:ext uri="{9D8B030D-6E8A-4147-A177-3AD203B41FA5}">
                      <a16:colId xmlns:a16="http://schemas.microsoft.com/office/drawing/2014/main" val="20000"/>
                    </a:ext>
                  </a:extLst>
                </a:gridCol>
                <a:gridCol w="701234">
                  <a:extLst>
                    <a:ext uri="{9D8B030D-6E8A-4147-A177-3AD203B41FA5}">
                      <a16:colId xmlns:a16="http://schemas.microsoft.com/office/drawing/2014/main" val="20001"/>
                    </a:ext>
                  </a:extLst>
                </a:gridCol>
                <a:gridCol w="701234">
                  <a:extLst>
                    <a:ext uri="{9D8B030D-6E8A-4147-A177-3AD203B41FA5}">
                      <a16:colId xmlns:a16="http://schemas.microsoft.com/office/drawing/2014/main" val="20002"/>
                    </a:ext>
                  </a:extLst>
                </a:gridCol>
                <a:gridCol w="701234">
                  <a:extLst>
                    <a:ext uri="{9D8B030D-6E8A-4147-A177-3AD203B41FA5}">
                      <a16:colId xmlns:a16="http://schemas.microsoft.com/office/drawing/2014/main" val="20003"/>
                    </a:ext>
                  </a:extLst>
                </a:gridCol>
              </a:tblGrid>
              <a:tr h="370840">
                <a:tc>
                  <a:txBody>
                    <a:bodyPr/>
                    <a:lstStyle/>
                    <a:p>
                      <a:r>
                        <a:rPr lang="en-US" dirty="0"/>
                        <a:t>m</a:t>
                      </a:r>
                      <a:r>
                        <a:rPr lang="en-US" baseline="-25000" dirty="0"/>
                        <a:t>15</a:t>
                      </a:r>
                      <a:endParaRPr lang="ro-RO" dirty="0"/>
                    </a:p>
                  </a:txBody>
                  <a:tcPr>
                    <a:noFill/>
                  </a:tcPr>
                </a:tc>
                <a:tc>
                  <a:txBody>
                    <a:bodyPr/>
                    <a:lstStyle/>
                    <a:p>
                      <a:endParaRPr lang="ro-RO"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
                      </a:r>
                      <a:r>
                        <a:rPr lang="en-US" baseline="-25000" dirty="0"/>
                        <a:t>5</a:t>
                      </a:r>
                      <a:endParaRPr lang="ro-RO" dirty="0"/>
                    </a:p>
                  </a:txBody>
                  <a:tcPr/>
                </a:tc>
                <a:tc>
                  <a:txBody>
                    <a:bodyPr/>
                    <a:lstStyle/>
                    <a:p>
                      <a:r>
                        <a:rPr lang="en-US" baseline="0" dirty="0"/>
                        <a:t>m</a:t>
                      </a:r>
                      <a:r>
                        <a:rPr lang="en-US" baseline="-25000" dirty="0"/>
                        <a:t>7</a:t>
                      </a:r>
                      <a:endParaRPr lang="ro-RO" baseline="0" dirty="0"/>
                    </a:p>
                  </a:txBody>
                  <a:tcPr>
                    <a:noFill/>
                  </a:tcPr>
                </a:tc>
                <a:extLst>
                  <a:ext uri="{0D108BD9-81ED-4DB2-BD59-A6C34878D82A}">
                    <a16:rowId xmlns:a16="http://schemas.microsoft.com/office/drawing/2014/main" val="10000"/>
                  </a:ext>
                </a:extLst>
              </a:tr>
              <a:tr h="370840">
                <a:tc>
                  <a:txBody>
                    <a:bodyPr/>
                    <a:lstStyle/>
                    <a:p>
                      <a:endParaRPr lang="ro-RO"/>
                    </a:p>
                  </a:txBody>
                  <a:tcPr/>
                </a:tc>
                <a:tc>
                  <a:txBody>
                    <a:bodyPr/>
                    <a:lstStyle/>
                    <a:p>
                      <a:endParaRPr lang="ro-RO" dirty="0"/>
                    </a:p>
                  </a:txBody>
                  <a:tcPr>
                    <a:noFill/>
                  </a:tcPr>
                </a:tc>
                <a:tc>
                  <a:txBody>
                    <a:bodyPr/>
                    <a:lstStyle/>
                    <a:p>
                      <a:r>
                        <a:rPr lang="en-US" dirty="0"/>
                        <a:t>m</a:t>
                      </a:r>
                      <a:r>
                        <a:rPr lang="en-US" baseline="-25000" dirty="0"/>
                        <a:t>4</a:t>
                      </a:r>
                      <a:endParaRPr lang="ro-RO" dirty="0"/>
                    </a:p>
                  </a:txBody>
                  <a:tcPr>
                    <a:noFill/>
                  </a:tcPr>
                </a:tc>
                <a:tc>
                  <a:txBody>
                    <a:bodyPr/>
                    <a:lstStyle/>
                    <a:p>
                      <a:endParaRPr lang="ro-RO" dirty="0"/>
                    </a:p>
                  </a:txBody>
                  <a:tcPr>
                    <a:no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
                      </a:r>
                      <a:r>
                        <a:rPr lang="en-US" baseline="-25000" dirty="0"/>
                        <a:t>10</a:t>
                      </a:r>
                      <a:endParaRPr lang="ro-RO" dirty="0"/>
                    </a:p>
                  </a:txBody>
                  <a:tcPr/>
                </a:tc>
                <a:tc>
                  <a:txBody>
                    <a:bodyPr/>
                    <a:lstStyle/>
                    <a:p>
                      <a:r>
                        <a:rPr lang="en-US" dirty="0"/>
                        <a:t>m</a:t>
                      </a:r>
                      <a:r>
                        <a:rPr lang="en-US" baseline="-25000" dirty="0"/>
                        <a:t>8</a:t>
                      </a:r>
                      <a:endParaRPr lang="ro-RO" dirty="0"/>
                    </a:p>
                  </a:txBody>
                  <a:tcPr>
                    <a:noFill/>
                  </a:tcPr>
                </a:tc>
                <a:tc>
                  <a:txBody>
                    <a:bodyPr/>
                    <a:lstStyle/>
                    <a:p>
                      <a:r>
                        <a:rPr lang="en-US" dirty="0"/>
                        <a:t>m</a:t>
                      </a:r>
                      <a:r>
                        <a:rPr lang="en-US" baseline="-25000" dirty="0"/>
                        <a:t>0</a:t>
                      </a:r>
                      <a:endParaRPr lang="ro-RO" dirty="0"/>
                    </a:p>
                  </a:txBody>
                  <a:tcPr>
                    <a:noFill/>
                  </a:tcPr>
                </a:tc>
                <a:tc>
                  <a:txBody>
                    <a:bodyPr/>
                    <a:lstStyle/>
                    <a:p>
                      <a:endParaRPr lang="ro-RO" baseline="0" dirty="0"/>
                    </a:p>
                  </a:txBody>
                  <a:tcPr>
                    <a:no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
                      </a:r>
                      <a:r>
                        <a:rPr lang="en-US" baseline="-25000" dirty="0"/>
                        <a:t>11</a:t>
                      </a:r>
                      <a:endParaRPr lang="ro-RO" dirty="0"/>
                    </a:p>
                  </a:txBody>
                  <a:tcPr/>
                </a:tc>
                <a:tc>
                  <a:txBody>
                    <a:bodyPr/>
                    <a:lstStyle/>
                    <a:p>
                      <a:endParaRPr lang="ro-RO"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
                      </a:r>
                      <a:r>
                        <a:rPr lang="en-US" baseline="-25000" dirty="0"/>
                        <a:t>1</a:t>
                      </a:r>
                      <a:endParaRPr lang="ro-RO" dirty="0"/>
                    </a:p>
                  </a:txBody>
                  <a:tcPr/>
                </a:tc>
                <a:tc>
                  <a:txBody>
                    <a:bodyPr/>
                    <a:lstStyle/>
                    <a:p>
                      <a:r>
                        <a:rPr lang="en-US" dirty="0"/>
                        <a:t>m</a:t>
                      </a:r>
                      <a:r>
                        <a:rPr lang="en-US" baseline="-25000" dirty="0"/>
                        <a:t>3</a:t>
                      </a:r>
                      <a:endParaRPr lang="ro-RO" dirty="0"/>
                    </a:p>
                  </a:txBody>
                  <a:tcPr/>
                </a:tc>
                <a:extLst>
                  <a:ext uri="{0D108BD9-81ED-4DB2-BD59-A6C34878D82A}">
                    <a16:rowId xmlns:a16="http://schemas.microsoft.com/office/drawing/2014/main" val="10003"/>
                  </a:ext>
                </a:extLst>
              </a:tr>
            </a:tbl>
          </a:graphicData>
        </a:graphic>
      </p:graphicFrame>
      <p:sp>
        <p:nvSpPr>
          <p:cNvPr id="27" name="CasetăText 43">
            <a:extLst>
              <a:ext uri="{FF2B5EF4-FFF2-40B4-BE49-F238E27FC236}">
                <a16:creationId xmlns:a16="http://schemas.microsoft.com/office/drawing/2014/main" id="{3BFB0F05-6AF7-4820-9B65-74CC37574920}"/>
              </a:ext>
            </a:extLst>
          </p:cNvPr>
          <p:cNvSpPr txBox="1"/>
          <p:nvPr/>
        </p:nvSpPr>
        <p:spPr>
          <a:xfrm>
            <a:off x="8995651" y="2193787"/>
            <a:ext cx="992778" cy="369332"/>
          </a:xfrm>
          <a:prstGeom prst="rect">
            <a:avLst/>
          </a:prstGeom>
          <a:noFill/>
        </p:spPr>
        <p:txBody>
          <a:bodyPr wrap="square" rtlCol="0">
            <a:spAutoFit/>
          </a:bodyPr>
          <a:lstStyle/>
          <a:p>
            <a:r>
              <a:rPr lang="en-US" dirty="0"/>
              <a:t>x</a:t>
            </a:r>
            <a:r>
              <a:rPr lang="en-US" baseline="-25000" dirty="0"/>
              <a:t>1</a:t>
            </a:r>
            <a:endParaRPr lang="ro-RO" sz="1200" dirty="0"/>
          </a:p>
        </p:txBody>
      </p:sp>
      <p:sp>
        <p:nvSpPr>
          <p:cNvPr id="28" name="CasetăText 44">
            <a:extLst>
              <a:ext uri="{FF2B5EF4-FFF2-40B4-BE49-F238E27FC236}">
                <a16:creationId xmlns:a16="http://schemas.microsoft.com/office/drawing/2014/main" id="{6F9C7D2F-CE9B-4258-A911-7E6FCC93390A}"/>
              </a:ext>
            </a:extLst>
          </p:cNvPr>
          <p:cNvSpPr txBox="1"/>
          <p:nvPr/>
        </p:nvSpPr>
        <p:spPr>
          <a:xfrm>
            <a:off x="10350608" y="2240041"/>
            <a:ext cx="1053737" cy="369332"/>
          </a:xfrm>
          <a:prstGeom prst="rect">
            <a:avLst/>
          </a:prstGeom>
          <a:noFill/>
        </p:spPr>
        <p:txBody>
          <a:bodyPr wrap="square" rtlCol="0">
            <a:spAutoFit/>
          </a:bodyPr>
          <a:lstStyle/>
          <a:p>
            <a:r>
              <a:rPr lang="en-US" spc="-600" dirty="0">
                <a:solidFill>
                  <a:prstClr val="white"/>
                </a:solidFill>
                <a:ea typeface="Times New Roman" panose="02020603050405020304" pitchFamily="18" charset="0"/>
                <a:cs typeface="Times New Roman" panose="02020603050405020304" pitchFamily="18" charset="0"/>
              </a:rPr>
              <a:t>¯ </a:t>
            </a:r>
            <a:r>
              <a:rPr lang="en-US" dirty="0"/>
              <a:t>x</a:t>
            </a:r>
            <a:r>
              <a:rPr lang="en-US" baseline="-25000" dirty="0"/>
              <a:t>1</a:t>
            </a:r>
            <a:endParaRPr lang="ro-RO" sz="1200" dirty="0"/>
          </a:p>
        </p:txBody>
      </p:sp>
      <p:sp>
        <p:nvSpPr>
          <p:cNvPr id="29" name="CasetăText 45">
            <a:extLst>
              <a:ext uri="{FF2B5EF4-FFF2-40B4-BE49-F238E27FC236}">
                <a16:creationId xmlns:a16="http://schemas.microsoft.com/office/drawing/2014/main" id="{AE16B70D-E97D-441B-8365-2261E78CDA8D}"/>
              </a:ext>
            </a:extLst>
          </p:cNvPr>
          <p:cNvSpPr txBox="1"/>
          <p:nvPr/>
        </p:nvSpPr>
        <p:spPr>
          <a:xfrm>
            <a:off x="7828702" y="2894992"/>
            <a:ext cx="931817" cy="369332"/>
          </a:xfrm>
          <a:prstGeom prst="rect">
            <a:avLst/>
          </a:prstGeom>
          <a:noFill/>
        </p:spPr>
        <p:txBody>
          <a:bodyPr wrap="square" rtlCol="0">
            <a:spAutoFit/>
          </a:bodyPr>
          <a:lstStyle/>
          <a:p>
            <a:r>
              <a:rPr lang="en-US" dirty="0"/>
              <a:t>x</a:t>
            </a:r>
            <a:r>
              <a:rPr lang="en-US" baseline="-25000" dirty="0"/>
              <a:t>2</a:t>
            </a:r>
            <a:endParaRPr lang="ro-RO" sz="1200" dirty="0"/>
          </a:p>
        </p:txBody>
      </p:sp>
      <p:sp>
        <p:nvSpPr>
          <p:cNvPr id="30" name="CasetăText 46">
            <a:extLst>
              <a:ext uri="{FF2B5EF4-FFF2-40B4-BE49-F238E27FC236}">
                <a16:creationId xmlns:a16="http://schemas.microsoft.com/office/drawing/2014/main" id="{E2B83114-80AD-43C7-90DC-753C00208AFB}"/>
              </a:ext>
            </a:extLst>
          </p:cNvPr>
          <p:cNvSpPr txBox="1"/>
          <p:nvPr/>
        </p:nvSpPr>
        <p:spPr>
          <a:xfrm>
            <a:off x="8560223" y="4431890"/>
            <a:ext cx="435428" cy="369332"/>
          </a:xfrm>
          <a:prstGeom prst="rect">
            <a:avLst/>
          </a:prstGeom>
          <a:noFill/>
        </p:spPr>
        <p:txBody>
          <a:bodyPr wrap="square" rtlCol="0">
            <a:spAutoFit/>
          </a:bodyPr>
          <a:lstStyle/>
          <a:p>
            <a:r>
              <a:rPr lang="en-US" dirty="0"/>
              <a:t>x</a:t>
            </a:r>
            <a:r>
              <a:rPr lang="en-US" baseline="-25000" dirty="0"/>
              <a:t>3</a:t>
            </a:r>
            <a:endParaRPr lang="ro-RO" sz="1200" dirty="0"/>
          </a:p>
        </p:txBody>
      </p:sp>
      <p:sp>
        <p:nvSpPr>
          <p:cNvPr id="31" name="CasetăText 47">
            <a:extLst>
              <a:ext uri="{FF2B5EF4-FFF2-40B4-BE49-F238E27FC236}">
                <a16:creationId xmlns:a16="http://schemas.microsoft.com/office/drawing/2014/main" id="{C15FA672-29B4-43D1-9E67-E51B5D6C232A}"/>
              </a:ext>
            </a:extLst>
          </p:cNvPr>
          <p:cNvSpPr txBox="1"/>
          <p:nvPr/>
        </p:nvSpPr>
        <p:spPr>
          <a:xfrm>
            <a:off x="9570418" y="4431890"/>
            <a:ext cx="714103" cy="369332"/>
          </a:xfrm>
          <a:prstGeom prst="rect">
            <a:avLst/>
          </a:prstGeom>
          <a:noFill/>
        </p:spPr>
        <p:txBody>
          <a:bodyPr wrap="square" rtlCol="0">
            <a:spAutoFit/>
          </a:bodyPr>
          <a:lstStyle/>
          <a:p>
            <a:r>
              <a:rPr lang="en-US" spc="-600" dirty="0">
                <a:solidFill>
                  <a:prstClr val="white"/>
                </a:solidFill>
                <a:ea typeface="Times New Roman" panose="02020603050405020304" pitchFamily="18" charset="0"/>
                <a:cs typeface="Times New Roman" panose="02020603050405020304" pitchFamily="18" charset="0"/>
              </a:rPr>
              <a:t>¯ </a:t>
            </a:r>
            <a:r>
              <a:rPr lang="en-US" dirty="0"/>
              <a:t>x</a:t>
            </a:r>
            <a:r>
              <a:rPr lang="en-US" baseline="-25000" dirty="0"/>
              <a:t>3</a:t>
            </a:r>
            <a:endParaRPr lang="ro-RO" sz="1200" dirty="0"/>
          </a:p>
        </p:txBody>
      </p:sp>
      <p:sp>
        <p:nvSpPr>
          <p:cNvPr id="32" name="CasetăText 48">
            <a:extLst>
              <a:ext uri="{FF2B5EF4-FFF2-40B4-BE49-F238E27FC236}">
                <a16:creationId xmlns:a16="http://schemas.microsoft.com/office/drawing/2014/main" id="{C2B7EEB0-309E-4806-9F99-8E3573F0AA32}"/>
              </a:ext>
            </a:extLst>
          </p:cNvPr>
          <p:cNvSpPr txBox="1"/>
          <p:nvPr/>
        </p:nvSpPr>
        <p:spPr>
          <a:xfrm>
            <a:off x="10620573" y="4431890"/>
            <a:ext cx="631372" cy="369332"/>
          </a:xfrm>
          <a:prstGeom prst="rect">
            <a:avLst/>
          </a:prstGeom>
          <a:noFill/>
        </p:spPr>
        <p:txBody>
          <a:bodyPr wrap="square" rtlCol="0">
            <a:spAutoFit/>
          </a:bodyPr>
          <a:lstStyle/>
          <a:p>
            <a:r>
              <a:rPr lang="en-US" dirty="0"/>
              <a:t>x</a:t>
            </a:r>
            <a:r>
              <a:rPr lang="en-US" baseline="-25000" dirty="0"/>
              <a:t>3</a:t>
            </a:r>
            <a:endParaRPr lang="ro-RO" sz="1200" dirty="0"/>
          </a:p>
        </p:txBody>
      </p:sp>
      <p:sp>
        <p:nvSpPr>
          <p:cNvPr id="33" name="CasetăText 49">
            <a:extLst>
              <a:ext uri="{FF2B5EF4-FFF2-40B4-BE49-F238E27FC236}">
                <a16:creationId xmlns:a16="http://schemas.microsoft.com/office/drawing/2014/main" id="{2C3F0DED-8B68-43D3-94DE-B3FDCF240C9D}"/>
              </a:ext>
            </a:extLst>
          </p:cNvPr>
          <p:cNvSpPr txBox="1"/>
          <p:nvPr/>
        </p:nvSpPr>
        <p:spPr>
          <a:xfrm>
            <a:off x="11520762" y="2722425"/>
            <a:ext cx="380232" cy="369332"/>
          </a:xfrm>
          <a:prstGeom prst="rect">
            <a:avLst/>
          </a:prstGeom>
          <a:noFill/>
        </p:spPr>
        <p:txBody>
          <a:bodyPr wrap="none" rtlCol="0">
            <a:spAutoFit/>
          </a:bodyPr>
          <a:lstStyle/>
          <a:p>
            <a:r>
              <a:rPr lang="en-US" dirty="0"/>
              <a:t>x</a:t>
            </a:r>
            <a:r>
              <a:rPr lang="en-US" baseline="-25000" dirty="0"/>
              <a:t>4</a:t>
            </a:r>
            <a:endParaRPr lang="ro-RO" sz="1200" dirty="0"/>
          </a:p>
        </p:txBody>
      </p:sp>
      <p:sp>
        <p:nvSpPr>
          <p:cNvPr id="34" name="CasetăText 50">
            <a:extLst>
              <a:ext uri="{FF2B5EF4-FFF2-40B4-BE49-F238E27FC236}">
                <a16:creationId xmlns:a16="http://schemas.microsoft.com/office/drawing/2014/main" id="{3BE2F5B1-1225-4D19-84ED-FF3D4AD9C0E8}"/>
              </a:ext>
            </a:extLst>
          </p:cNvPr>
          <p:cNvSpPr txBox="1"/>
          <p:nvPr/>
        </p:nvSpPr>
        <p:spPr>
          <a:xfrm>
            <a:off x="11482290" y="3291087"/>
            <a:ext cx="418704" cy="369332"/>
          </a:xfrm>
          <a:prstGeom prst="rect">
            <a:avLst/>
          </a:prstGeom>
          <a:noFill/>
        </p:spPr>
        <p:txBody>
          <a:bodyPr wrap="none" rtlCol="0">
            <a:spAutoFit/>
          </a:bodyPr>
          <a:lstStyle/>
          <a:p>
            <a:r>
              <a:rPr lang="en-US" spc="-600" dirty="0">
                <a:solidFill>
                  <a:prstClr val="white"/>
                </a:solidFill>
                <a:ea typeface="Times New Roman" panose="02020603050405020304" pitchFamily="18" charset="0"/>
                <a:cs typeface="Times New Roman" panose="02020603050405020304" pitchFamily="18" charset="0"/>
              </a:rPr>
              <a:t>¯ </a:t>
            </a:r>
            <a:r>
              <a:rPr lang="en-US" dirty="0"/>
              <a:t>x</a:t>
            </a:r>
            <a:r>
              <a:rPr lang="en-US" baseline="-25000" dirty="0"/>
              <a:t>4</a:t>
            </a:r>
            <a:endParaRPr lang="ro-RO" sz="1200" dirty="0"/>
          </a:p>
        </p:txBody>
      </p:sp>
      <p:sp>
        <p:nvSpPr>
          <p:cNvPr id="35" name="CasetăText 51">
            <a:extLst>
              <a:ext uri="{FF2B5EF4-FFF2-40B4-BE49-F238E27FC236}">
                <a16:creationId xmlns:a16="http://schemas.microsoft.com/office/drawing/2014/main" id="{0D315053-E2D7-45EF-A4BC-3282A0B3D739}"/>
              </a:ext>
            </a:extLst>
          </p:cNvPr>
          <p:cNvSpPr txBox="1"/>
          <p:nvPr/>
        </p:nvSpPr>
        <p:spPr>
          <a:xfrm>
            <a:off x="11520762" y="3836453"/>
            <a:ext cx="380232" cy="369332"/>
          </a:xfrm>
          <a:prstGeom prst="rect">
            <a:avLst/>
          </a:prstGeom>
          <a:noFill/>
        </p:spPr>
        <p:txBody>
          <a:bodyPr wrap="none" rtlCol="0">
            <a:spAutoFit/>
          </a:bodyPr>
          <a:lstStyle/>
          <a:p>
            <a:r>
              <a:rPr lang="en-US" dirty="0"/>
              <a:t>x</a:t>
            </a:r>
            <a:r>
              <a:rPr lang="en-US" baseline="-25000" dirty="0"/>
              <a:t>4</a:t>
            </a:r>
            <a:endParaRPr lang="ro-RO" sz="1200" dirty="0"/>
          </a:p>
        </p:txBody>
      </p:sp>
      <p:sp>
        <p:nvSpPr>
          <p:cNvPr id="36" name="Oval 35">
            <a:extLst>
              <a:ext uri="{FF2B5EF4-FFF2-40B4-BE49-F238E27FC236}">
                <a16:creationId xmlns:a16="http://schemas.microsoft.com/office/drawing/2014/main" id="{5ADCB3D0-5A58-446D-A10B-39632925C00F}"/>
              </a:ext>
            </a:extLst>
          </p:cNvPr>
          <p:cNvSpPr/>
          <p:nvPr/>
        </p:nvSpPr>
        <p:spPr>
          <a:xfrm>
            <a:off x="9777804" y="2211087"/>
            <a:ext cx="1474141" cy="102267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37" name="Oval 36">
            <a:extLst>
              <a:ext uri="{FF2B5EF4-FFF2-40B4-BE49-F238E27FC236}">
                <a16:creationId xmlns:a16="http://schemas.microsoft.com/office/drawing/2014/main" id="{25FC166F-89F1-45A7-B0AA-979DFCC900D5}"/>
              </a:ext>
            </a:extLst>
          </p:cNvPr>
          <p:cNvSpPr/>
          <p:nvPr/>
        </p:nvSpPr>
        <p:spPr>
          <a:xfrm>
            <a:off x="9874918" y="3807499"/>
            <a:ext cx="1474141" cy="102267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38" name="Oval 37">
            <a:extLst>
              <a:ext uri="{FF2B5EF4-FFF2-40B4-BE49-F238E27FC236}">
                <a16:creationId xmlns:a16="http://schemas.microsoft.com/office/drawing/2014/main" id="{BBAAD775-65EB-4517-8775-4D7236A44ECF}"/>
              </a:ext>
            </a:extLst>
          </p:cNvPr>
          <p:cNvSpPr/>
          <p:nvPr/>
        </p:nvSpPr>
        <p:spPr>
          <a:xfrm>
            <a:off x="8521881" y="3489390"/>
            <a:ext cx="1006872" cy="34205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39" name="Oval 38">
            <a:extLst>
              <a:ext uri="{FF2B5EF4-FFF2-40B4-BE49-F238E27FC236}">
                <a16:creationId xmlns:a16="http://schemas.microsoft.com/office/drawing/2014/main" id="{6301849C-794A-4E4A-8727-06F9D80C7C37}"/>
              </a:ext>
            </a:extLst>
          </p:cNvPr>
          <p:cNvSpPr/>
          <p:nvPr/>
        </p:nvSpPr>
        <p:spPr>
          <a:xfrm>
            <a:off x="9235078" y="3477164"/>
            <a:ext cx="1006872" cy="34205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0" name="Oval 39">
            <a:extLst>
              <a:ext uri="{FF2B5EF4-FFF2-40B4-BE49-F238E27FC236}">
                <a16:creationId xmlns:a16="http://schemas.microsoft.com/office/drawing/2014/main" id="{EA084B36-FE08-4BBF-B88C-125C23C842D0}"/>
              </a:ext>
            </a:extLst>
          </p:cNvPr>
          <p:cNvSpPr/>
          <p:nvPr/>
        </p:nvSpPr>
        <p:spPr>
          <a:xfrm>
            <a:off x="10463124" y="2128462"/>
            <a:ext cx="1053737" cy="102267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1" name="Oval 40">
            <a:extLst>
              <a:ext uri="{FF2B5EF4-FFF2-40B4-BE49-F238E27FC236}">
                <a16:creationId xmlns:a16="http://schemas.microsoft.com/office/drawing/2014/main" id="{277D5D7D-6325-4519-AC27-B30928811D84}"/>
              </a:ext>
            </a:extLst>
          </p:cNvPr>
          <p:cNvSpPr/>
          <p:nvPr/>
        </p:nvSpPr>
        <p:spPr>
          <a:xfrm>
            <a:off x="10490806" y="3761727"/>
            <a:ext cx="1053737" cy="102267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2" name="Oval 41">
            <a:extLst>
              <a:ext uri="{FF2B5EF4-FFF2-40B4-BE49-F238E27FC236}">
                <a16:creationId xmlns:a16="http://schemas.microsoft.com/office/drawing/2014/main" id="{52F75E6F-8480-4055-906E-A8738833E2B2}"/>
              </a:ext>
            </a:extLst>
          </p:cNvPr>
          <p:cNvSpPr/>
          <p:nvPr/>
        </p:nvSpPr>
        <p:spPr>
          <a:xfrm>
            <a:off x="7985159" y="3865476"/>
            <a:ext cx="1053737" cy="102267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3" name="Oval 42">
            <a:extLst>
              <a:ext uri="{FF2B5EF4-FFF2-40B4-BE49-F238E27FC236}">
                <a16:creationId xmlns:a16="http://schemas.microsoft.com/office/drawing/2014/main" id="{5BBE9568-D2DB-4407-B26B-F6B201BDC271}"/>
              </a:ext>
            </a:extLst>
          </p:cNvPr>
          <p:cNvSpPr/>
          <p:nvPr/>
        </p:nvSpPr>
        <p:spPr>
          <a:xfrm rot="5400000">
            <a:off x="8297287" y="3562353"/>
            <a:ext cx="850417" cy="56447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4" name="Substituent conținut 2">
            <a:extLst>
              <a:ext uri="{FF2B5EF4-FFF2-40B4-BE49-F238E27FC236}">
                <a16:creationId xmlns:a16="http://schemas.microsoft.com/office/drawing/2014/main" id="{DDE0E036-A6A3-4B99-9E98-3BB30BB2E847}"/>
              </a:ext>
            </a:extLst>
          </p:cNvPr>
          <p:cNvSpPr txBox="1">
            <a:spLocks/>
          </p:cNvSpPr>
          <p:nvPr/>
        </p:nvSpPr>
        <p:spPr>
          <a:xfrm>
            <a:off x="291006" y="4107557"/>
            <a:ext cx="11900994" cy="2758230"/>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spcBef>
                <a:spcPts val="600"/>
              </a:spcBef>
              <a:spcAft>
                <a:spcPts val="600"/>
              </a:spcAft>
            </a:pPr>
            <a:r>
              <a:rPr lang="en-US" sz="1800" dirty="0"/>
              <a:t>maxterms obtained using double factorization: max1, max2, max3</a:t>
            </a:r>
          </a:p>
          <a:p>
            <a:pPr>
              <a:spcBef>
                <a:spcPts val="600"/>
              </a:spcBef>
              <a:spcAft>
                <a:spcPts val="600"/>
              </a:spcAft>
            </a:pPr>
            <a:r>
              <a:rPr lang="en-US" sz="1800" dirty="0"/>
              <a:t>maxterms obtained using simple factorization: max4, max5, max6</a:t>
            </a:r>
          </a:p>
          <a:p>
            <a:pPr marL="0" indent="0">
              <a:buFont typeface="Arial" panose="020B0604020202020204" pitchFamily="34" charset="0"/>
              <a:buNone/>
            </a:pPr>
            <a:r>
              <a:rPr lang="en-US" sz="1800" dirty="0"/>
              <a:t>Therefore, M(f) = {max1, max2, max3, max4, max5, max6}</a:t>
            </a:r>
          </a:p>
          <a:p>
            <a:pPr marL="0" indent="0">
              <a:buFont typeface="Arial" panose="020B0604020202020204" pitchFamily="34" charset="0"/>
              <a:buNone/>
            </a:pPr>
            <a:r>
              <a:rPr lang="en-US" sz="1800" dirty="0"/>
              <a:t>Step 3: Find the central </a:t>
            </a:r>
            <a:r>
              <a:rPr lang="en-US" sz="1800" dirty="0" err="1"/>
              <a:t>monoms</a:t>
            </a:r>
            <a:r>
              <a:rPr lang="en-US" sz="1800" dirty="0"/>
              <a:t>:</a:t>
            </a:r>
          </a:p>
          <a:p>
            <a:pPr marL="0" indent="0">
              <a:buFont typeface="Arial" panose="020B0604020202020204" pitchFamily="34" charset="0"/>
              <a:buNone/>
            </a:pPr>
            <a:r>
              <a:rPr lang="en-US" sz="1800" dirty="0"/>
              <a:t>A central </a:t>
            </a:r>
            <a:r>
              <a:rPr lang="en-US" sz="1800" dirty="0" err="1"/>
              <a:t>monom</a:t>
            </a:r>
            <a:r>
              <a:rPr lang="en-US" sz="1800" dirty="0"/>
              <a:t> is a maximal </a:t>
            </a:r>
            <a:r>
              <a:rPr lang="en-US" sz="1800" dirty="0" err="1"/>
              <a:t>monom</a:t>
            </a:r>
            <a:r>
              <a:rPr lang="en-US" sz="1800" dirty="0"/>
              <a:t> that contains at least one </a:t>
            </a:r>
            <a:r>
              <a:rPr lang="en-US" sz="1800" dirty="0" err="1"/>
              <a:t>minterm</a:t>
            </a:r>
            <a:r>
              <a:rPr lang="en-US" sz="1800" dirty="0"/>
              <a:t> that is not part of any other maximal </a:t>
            </a:r>
            <a:r>
              <a:rPr lang="en-US" sz="1800" dirty="0" err="1"/>
              <a:t>monom</a:t>
            </a:r>
            <a:r>
              <a:rPr lang="en-US" sz="1800" dirty="0"/>
              <a:t>.</a:t>
            </a:r>
          </a:p>
          <a:p>
            <a:pPr marL="0" indent="0">
              <a:buFont typeface="Arial" panose="020B0604020202020204" pitchFamily="34" charset="0"/>
              <a:buNone/>
            </a:pPr>
            <a:r>
              <a:rPr lang="en-US" sz="1800" dirty="0"/>
              <a:t>In our case max1(</a:t>
            </a:r>
            <a:r>
              <a:rPr lang="en-US" sz="1800" dirty="0">
                <a:solidFill>
                  <a:prstClr val="white"/>
                </a:solidFill>
                <a:ea typeface="Times New Roman" panose="02020603050405020304" pitchFamily="18" charset="0"/>
                <a:cs typeface="Times New Roman" panose="02020603050405020304" pitchFamily="18" charset="0"/>
              </a:rPr>
              <a:t>because no other maximal </a:t>
            </a:r>
            <a:r>
              <a:rPr lang="en-US" sz="1800" dirty="0" err="1">
                <a:solidFill>
                  <a:prstClr val="white"/>
                </a:solidFill>
                <a:ea typeface="Times New Roman" panose="02020603050405020304" pitchFamily="18" charset="0"/>
                <a:cs typeface="Times New Roman" panose="02020603050405020304" pitchFamily="18" charset="0"/>
              </a:rPr>
              <a:t>monom</a:t>
            </a:r>
            <a:r>
              <a:rPr lang="en-US" sz="1800" dirty="0">
                <a:solidFill>
                  <a:prstClr val="white"/>
                </a:solidFill>
                <a:ea typeface="Times New Roman" panose="02020603050405020304" pitchFamily="18" charset="0"/>
                <a:cs typeface="Times New Roman" panose="02020603050405020304" pitchFamily="18" charset="0"/>
              </a:rPr>
              <a:t> contains </a:t>
            </a:r>
            <a:r>
              <a:rPr lang="en-US" sz="18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m</a:t>
            </a:r>
            <a:r>
              <a:rPr lang="en-US" sz="1800" baseline="-250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4</a:t>
            </a:r>
            <a:r>
              <a:rPr lang="en-US" sz="1800" dirty="0"/>
              <a:t>) and max3(</a:t>
            </a:r>
            <a:r>
              <a:rPr lang="en-US" sz="1800" dirty="0">
                <a:solidFill>
                  <a:prstClr val="white"/>
                </a:solidFill>
                <a:ea typeface="Times New Roman" panose="02020603050405020304" pitchFamily="18" charset="0"/>
                <a:cs typeface="Times New Roman" panose="02020603050405020304" pitchFamily="18" charset="0"/>
              </a:rPr>
              <a:t>because no other maximal </a:t>
            </a:r>
            <a:r>
              <a:rPr lang="en-US" sz="1800" dirty="0" err="1">
                <a:solidFill>
                  <a:prstClr val="white"/>
                </a:solidFill>
                <a:ea typeface="Times New Roman" panose="02020603050405020304" pitchFamily="18" charset="0"/>
                <a:cs typeface="Times New Roman" panose="02020603050405020304" pitchFamily="18" charset="0"/>
              </a:rPr>
              <a:t>monom</a:t>
            </a:r>
            <a:r>
              <a:rPr lang="en-US" sz="1800" dirty="0">
                <a:solidFill>
                  <a:prstClr val="white"/>
                </a:solidFill>
                <a:ea typeface="Times New Roman" panose="02020603050405020304" pitchFamily="18" charset="0"/>
                <a:cs typeface="Times New Roman" panose="02020603050405020304" pitchFamily="18" charset="0"/>
              </a:rPr>
              <a:t> contains </a:t>
            </a:r>
            <a:r>
              <a:rPr lang="en-US" sz="18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m</a:t>
            </a:r>
            <a:r>
              <a:rPr lang="en-US" sz="1800" baseline="-250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15</a:t>
            </a:r>
            <a:r>
              <a:rPr lang="en-US" sz="1800" dirty="0"/>
              <a:t>) are the only central </a:t>
            </a:r>
            <a:r>
              <a:rPr lang="en-US" sz="1800" dirty="0" err="1"/>
              <a:t>monoms</a:t>
            </a:r>
            <a:r>
              <a:rPr lang="en-US" sz="1800" dirty="0"/>
              <a:t>.</a:t>
            </a:r>
          </a:p>
          <a:p>
            <a:pPr marL="0" indent="0">
              <a:buNone/>
            </a:pPr>
            <a:r>
              <a:rPr lang="en-US" sz="1800" dirty="0"/>
              <a:t>C(f) = {max1, max3}</a:t>
            </a:r>
          </a:p>
          <a:p>
            <a:pPr marL="0" indent="0">
              <a:buFont typeface="Arial" panose="020B0604020202020204" pitchFamily="34" charset="0"/>
              <a:buNone/>
            </a:pPr>
            <a:endParaRPr lang="ro-RO" sz="1800" dirty="0"/>
          </a:p>
        </p:txBody>
      </p:sp>
      <p:sp>
        <p:nvSpPr>
          <p:cNvPr id="45" name="Oval 44">
            <a:extLst>
              <a:ext uri="{FF2B5EF4-FFF2-40B4-BE49-F238E27FC236}">
                <a16:creationId xmlns:a16="http://schemas.microsoft.com/office/drawing/2014/main" id="{427FDC99-327B-4F75-967E-08914841B314}"/>
              </a:ext>
            </a:extLst>
          </p:cNvPr>
          <p:cNvSpPr/>
          <p:nvPr/>
        </p:nvSpPr>
        <p:spPr>
          <a:xfrm rot="5400000">
            <a:off x="8297287" y="3562355"/>
            <a:ext cx="850417" cy="56447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E9FC676B-61AF-4238-9C08-362CA571D2A0}"/>
                  </a:ext>
                </a:extLst>
              </p:cNvPr>
              <p:cNvSpPr txBox="1"/>
              <p:nvPr/>
            </p:nvSpPr>
            <p:spPr>
              <a:xfrm>
                <a:off x="1296020" y="1923396"/>
                <a:ext cx="5545723" cy="2123658"/>
              </a:xfrm>
              <a:prstGeom prst="rect">
                <a:avLst/>
              </a:prstGeom>
              <a:noFill/>
            </p:spPr>
            <p:txBody>
              <a:bodyPr wrap="square" rtlCol="0">
                <a:spAutoFit/>
              </a:bodyPr>
              <a:lstStyle/>
              <a:p>
                <a:pPr marL="0" indent="0">
                  <a:buFont typeface="Arial" panose="020B0604020202020204" pitchFamily="34" charset="0"/>
                  <a:buNone/>
                </a:pPr>
                <a:r>
                  <a:rPr lang="en-US" sz="2200" dirty="0"/>
                  <a:t>max1 = </a:t>
                </a:r>
                <a:r>
                  <a:rPr lang="en-US" sz="22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m</a:t>
                </a:r>
                <a:r>
                  <a:rPr lang="en-US" sz="2200" baseline="-250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0 </a:t>
                </a:r>
                <a:r>
                  <a:rPr lang="en-US" sz="22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 m</a:t>
                </a:r>
                <a:r>
                  <a:rPr lang="en-US" sz="2200" baseline="-250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1</a:t>
                </a:r>
                <a:r>
                  <a:rPr lang="en-US" sz="22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  m</a:t>
                </a:r>
                <a:r>
                  <a:rPr lang="en-US" sz="2200" baseline="-250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4 </a:t>
                </a:r>
                <a:r>
                  <a:rPr lang="en-US" sz="22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 </a:t>
                </a:r>
                <a:r>
                  <a:rPr lang="en-US" sz="2200" dirty="0"/>
                  <a:t>m</a:t>
                </a:r>
                <a:r>
                  <a:rPr lang="en-US" sz="2200" baseline="-25000" dirty="0"/>
                  <a:t>5</a:t>
                </a:r>
                <a:r>
                  <a:rPr lang="en-US" sz="2200" dirty="0"/>
                  <a:t> = </a:t>
                </a:r>
                <a14:m>
                  <m:oMath xmlns:m="http://schemas.openxmlformats.org/officeDocument/2006/math">
                    <m:sSub>
                      <m:sSubPr>
                        <m:ctrlPr>
                          <a:rPr lang="en-US" sz="220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b="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sz="220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b="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b="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3</m:t>
                        </m:r>
                      </m:sub>
                    </m:sSub>
                  </m:oMath>
                </a14:m>
                <a:endParaRPr lang="en-US" sz="2200" dirty="0">
                  <a:solidFill>
                    <a:prstClr val="white"/>
                  </a:solidFill>
                  <a:ea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2200" dirty="0">
                    <a:solidFill>
                      <a:prstClr val="white"/>
                    </a:solidFill>
                    <a:cs typeface="Times New Roman" panose="02020603050405020304" pitchFamily="18" charset="0"/>
                  </a:rPr>
                  <a:t>max2 = </a:t>
                </a:r>
                <a:r>
                  <a:rPr lang="en-US" sz="22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m</a:t>
                </a:r>
                <a:r>
                  <a:rPr lang="en-US" sz="2200" baseline="-250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1 </a:t>
                </a:r>
                <a:r>
                  <a:rPr lang="en-US" sz="22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 m</a:t>
                </a:r>
                <a:r>
                  <a:rPr lang="en-US" sz="2200" baseline="-250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3</a:t>
                </a:r>
                <a:r>
                  <a:rPr lang="en-US" sz="22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  m</a:t>
                </a:r>
                <a:r>
                  <a:rPr lang="en-US" sz="2200" baseline="-250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5 </a:t>
                </a:r>
                <a:r>
                  <a:rPr lang="en-US" sz="22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 </a:t>
                </a:r>
                <a:r>
                  <a:rPr lang="en-US" sz="2200" dirty="0"/>
                  <a:t>m</a:t>
                </a:r>
                <a:r>
                  <a:rPr lang="en-US" sz="2200" baseline="-25000" dirty="0"/>
                  <a:t>7</a:t>
                </a:r>
                <a:r>
                  <a:rPr lang="en-US" sz="2200" dirty="0"/>
                  <a:t> = </a:t>
                </a:r>
                <a14:m>
                  <m:oMath xmlns:m="http://schemas.openxmlformats.org/officeDocument/2006/math">
                    <m:sSub>
                      <m:sSubPr>
                        <m:ctrlPr>
                          <a:rPr lang="en-US" sz="220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sz="22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4</m:t>
                        </m:r>
                      </m:sub>
                    </m:sSub>
                  </m:oMath>
                </a14:m>
                <a:r>
                  <a:rPr lang="en-US" sz="2200" baseline="-25000" dirty="0">
                    <a:solidFill>
                      <a:prstClr val="white"/>
                    </a:solidFill>
                    <a:ea typeface="Times New Roman" panose="02020603050405020304" pitchFamily="18" charset="0"/>
                    <a:cs typeface="Times New Roman" panose="02020603050405020304" pitchFamily="18" charset="0"/>
                  </a:rPr>
                  <a:t>    </a:t>
                </a:r>
              </a:p>
              <a:p>
                <a:pPr marL="0" indent="0">
                  <a:buFont typeface="Arial" panose="020B0604020202020204" pitchFamily="34" charset="0"/>
                  <a:buNone/>
                </a:pPr>
                <a:r>
                  <a:rPr lang="en-US" sz="2200" dirty="0">
                    <a:solidFill>
                      <a:prstClr val="white"/>
                    </a:solidFill>
                    <a:ea typeface="Times New Roman" panose="02020603050405020304" pitchFamily="18" charset="0"/>
                    <a:cs typeface="Times New Roman" panose="02020603050405020304" pitchFamily="18" charset="0"/>
                  </a:rPr>
                  <a:t>max3 = </a:t>
                </a:r>
                <a:r>
                  <a:rPr lang="en-US" sz="22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m</a:t>
                </a:r>
                <a:r>
                  <a:rPr lang="en-US" sz="2200" baseline="-250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3</a:t>
                </a:r>
                <a:r>
                  <a:rPr lang="en-US" sz="22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  m</a:t>
                </a:r>
                <a:r>
                  <a:rPr lang="en-US" sz="2200" baseline="-250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7 </a:t>
                </a:r>
                <a:r>
                  <a:rPr lang="en-US" sz="22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 m</a:t>
                </a:r>
                <a:r>
                  <a:rPr lang="en-US" sz="2200" baseline="-250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11 </a:t>
                </a:r>
                <a:r>
                  <a:rPr lang="en-US" sz="22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 m</a:t>
                </a:r>
                <a:r>
                  <a:rPr lang="en-US" sz="2200" baseline="-250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15</a:t>
                </a:r>
                <a:r>
                  <a:rPr lang="en-US" sz="22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 = </a:t>
                </a:r>
                <a14:m>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𝑥</m:t>
                        </m:r>
                      </m:e>
                      <m:sub>
                        <m:r>
                          <a:rPr lang="en-US" sz="2200" b="0" i="1" smtClean="0">
                            <a:solidFill>
                              <a:schemeClr val="tx1"/>
                            </a:solidFill>
                            <a:latin typeface="Cambria Math" panose="02040503050406030204" pitchFamily="18" charset="0"/>
                          </a:rPr>
                          <m:t>3</m:t>
                        </m:r>
                      </m:sub>
                    </m:sSub>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𝑥</m:t>
                        </m:r>
                      </m:e>
                      <m:sub>
                        <m:r>
                          <a:rPr lang="en-US" sz="2200" b="0" i="1" smtClean="0">
                            <a:solidFill>
                              <a:schemeClr val="tx1"/>
                            </a:solidFill>
                            <a:latin typeface="Cambria Math" panose="02040503050406030204" pitchFamily="18" charset="0"/>
                          </a:rPr>
                          <m:t>4</m:t>
                        </m:r>
                      </m:sub>
                    </m:sSub>
                  </m:oMath>
                </a14:m>
                <a:endParaRPr lang="en-US" sz="2200" dirty="0">
                  <a:solidFill>
                    <a:prstClr val="white"/>
                  </a:solidFill>
                  <a:ea typeface="Times New Roman" panose="02020603050405020304" pitchFamily="18" charset="0"/>
                  <a:cs typeface="Times New Roman" panose="02020603050405020304" pitchFamily="18" charset="0"/>
                </a:endParaRPr>
              </a:p>
              <a:p>
                <a:r>
                  <a:rPr lang="en-US" sz="22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max4 = </a:t>
                </a:r>
                <a:r>
                  <a:rPr lang="en-US" sz="2200" dirty="0"/>
                  <a:t>m</a:t>
                </a:r>
                <a:r>
                  <a:rPr lang="en-US" sz="2200" baseline="-25000" dirty="0"/>
                  <a:t>10</a:t>
                </a:r>
                <a:r>
                  <a:rPr lang="en-US" sz="22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  m</a:t>
                </a:r>
                <a:r>
                  <a:rPr lang="en-US" sz="2200" baseline="-250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8</a:t>
                </a:r>
                <a:r>
                  <a:rPr lang="en-US" sz="22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 = </a:t>
                </a:r>
                <a14:m>
                  <m:oMath xmlns:m="http://schemas.openxmlformats.org/officeDocument/2006/math">
                    <m:sSub>
                      <m:sSubPr>
                        <m:ctrlPr>
                          <a:rPr lang="en-US" sz="220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b="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b="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sz="22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b="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2</m:t>
                        </m:r>
                      </m:sub>
                    </m:sSub>
                    <m:sSub>
                      <m:sSubPr>
                        <m:ctrlPr>
                          <a:rPr lang="en-US" sz="22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b="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4</m:t>
                        </m:r>
                      </m:sub>
                    </m:sSub>
                  </m:oMath>
                </a14:m>
                <a:endParaRPr lang="en-US" sz="2200" dirty="0">
                  <a:solidFill>
                    <a:prstClr val="white"/>
                  </a:solidFill>
                  <a:ea typeface="Times New Roman" panose="02020603050405020304" pitchFamily="18" charset="0"/>
                  <a:cs typeface="Times New Roman" panose="02020603050405020304" pitchFamily="18" charset="0"/>
                  <a:sym typeface="Symbol" panose="05050102010706020507" pitchFamily="18" charset="2"/>
                </a:endParaRPr>
              </a:p>
              <a:p>
                <a:r>
                  <a:rPr lang="en-US" sz="22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max5 = </a:t>
                </a:r>
                <a:r>
                  <a:rPr lang="en-US" sz="2200" dirty="0"/>
                  <a:t>m</a:t>
                </a:r>
                <a:r>
                  <a:rPr lang="en-US" sz="2200" baseline="-25000" dirty="0"/>
                  <a:t>10</a:t>
                </a:r>
                <a:r>
                  <a:rPr lang="en-US" sz="22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  m</a:t>
                </a:r>
                <a:r>
                  <a:rPr lang="en-US" sz="2200" baseline="-250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11</a:t>
                </a:r>
                <a:r>
                  <a:rPr lang="en-US" sz="22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 = </a:t>
                </a:r>
                <a14:m>
                  <m:oMath xmlns:m="http://schemas.openxmlformats.org/officeDocument/2006/math">
                    <m:sSub>
                      <m:sSubPr>
                        <m:ctrlPr>
                          <a:rPr lang="en-US" sz="220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200" b="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200" b="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sz="22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b="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2</m:t>
                        </m:r>
                      </m:sub>
                    </m:sSub>
                    <m:r>
                      <a:rPr lang="en-US" sz="2200" b="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 </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3</m:t>
                        </m:r>
                      </m:sub>
                    </m:sSub>
                    <m:r>
                      <a:rPr lang="en-US" sz="2200" i="1">
                        <a:latin typeface="Cambria Math" panose="02040503050406030204" pitchFamily="18" charset="0"/>
                      </a:rPr>
                      <m:t> </m:t>
                    </m:r>
                  </m:oMath>
                </a14:m>
                <a:endParaRPr lang="en-US" sz="2200" dirty="0">
                  <a:solidFill>
                    <a:prstClr val="white"/>
                  </a:solidFill>
                  <a:ea typeface="Times New Roman" panose="02020603050405020304" pitchFamily="18" charset="0"/>
                  <a:cs typeface="Times New Roman" panose="02020603050405020304" pitchFamily="18" charset="0"/>
                  <a:sym typeface="Symbol" panose="05050102010706020507" pitchFamily="18" charset="2"/>
                </a:endParaRPr>
              </a:p>
              <a:p>
                <a:r>
                  <a:rPr lang="en-US" sz="22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max6 = </a:t>
                </a:r>
                <a:r>
                  <a:rPr lang="en-US" sz="2200" dirty="0"/>
                  <a:t>m</a:t>
                </a:r>
                <a:r>
                  <a:rPr lang="en-US" sz="2200" baseline="-25000" dirty="0"/>
                  <a:t>0</a:t>
                </a:r>
                <a:r>
                  <a:rPr lang="en-US" sz="22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  m</a:t>
                </a:r>
                <a:r>
                  <a:rPr lang="en-US" sz="2200" baseline="-250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8</a:t>
                </a:r>
                <a:r>
                  <a:rPr lang="en-US" sz="22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 = </a:t>
                </a:r>
                <a14:m>
                  <m:oMath xmlns:m="http://schemas.openxmlformats.org/officeDocument/2006/math">
                    <m:sSub>
                      <m:sSubPr>
                        <m:ctrlPr>
                          <a:rPr lang="en-US" sz="2200" i="1" dirty="0">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i="1" dirty="0">
                            <a:latin typeface="Cambria Math" panose="02040503050406030204" pitchFamily="18" charset="0"/>
                            <a:cs typeface="Times New Roman" panose="02020603050405020304" pitchFamily="18" charset="0"/>
                            <a:sym typeface="Symbol" panose="05050102010706020507" pitchFamily="18" charset="2"/>
                          </a:rPr>
                          <m:t>2</m:t>
                        </m:r>
                      </m:sub>
                    </m:sSub>
                    <m:sSub>
                      <m:sSubPr>
                        <m:ctrlPr>
                          <a:rPr lang="en-US" sz="2200" i="1" dirty="0">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i="1" dirty="0">
                            <a:latin typeface="Cambria Math" panose="02040503050406030204" pitchFamily="18" charset="0"/>
                            <a:cs typeface="Times New Roman" panose="02020603050405020304" pitchFamily="18" charset="0"/>
                            <a:sym typeface="Symbol" panose="05050102010706020507" pitchFamily="18" charset="2"/>
                          </a:rPr>
                          <m:t>3</m:t>
                        </m:r>
                      </m:sub>
                    </m:sSub>
                    <m:sSub>
                      <m:sSubPr>
                        <m:ctrlPr>
                          <a:rPr lang="en-US" sz="2200" i="1" dirty="0">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200" i="1" dirty="0">
                                <a:latin typeface="Cambria Math" panose="02040503050406030204" pitchFamily="18" charset="0"/>
                                <a:cs typeface="Times New Roman" panose="02020603050405020304" pitchFamily="18" charset="0"/>
                                <a:sym typeface="Symbol" panose="05050102010706020507" pitchFamily="18" charset="2"/>
                              </a:rPr>
                            </m:ctrlPr>
                          </m:accPr>
                          <m:e>
                            <m:r>
                              <a:rPr lang="en-US" sz="2200" i="1" dirty="0">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200" i="1" dirty="0">
                            <a:latin typeface="Cambria Math" panose="02040503050406030204" pitchFamily="18" charset="0"/>
                            <a:cs typeface="Times New Roman" panose="02020603050405020304" pitchFamily="18" charset="0"/>
                            <a:sym typeface="Symbol" panose="05050102010706020507" pitchFamily="18" charset="2"/>
                          </a:rPr>
                          <m:t>4</m:t>
                        </m:r>
                      </m:sub>
                    </m:sSub>
                  </m:oMath>
                </a14:m>
                <a:endParaRPr lang="en-US" sz="2200" dirty="0">
                  <a:solidFill>
                    <a:prstClr val="white"/>
                  </a:solidFill>
                  <a:ea typeface="Times New Roman" panose="02020603050405020304" pitchFamily="18" charset="0"/>
                  <a:cs typeface="Times New Roman" panose="02020603050405020304" pitchFamily="18" charset="0"/>
                  <a:sym typeface="Symbol" panose="05050102010706020507" pitchFamily="18" charset="2"/>
                </a:endParaRPr>
              </a:p>
            </p:txBody>
          </p:sp>
        </mc:Choice>
        <mc:Fallback>
          <p:sp>
            <p:nvSpPr>
              <p:cNvPr id="16" name="TextBox 15">
                <a:extLst>
                  <a:ext uri="{FF2B5EF4-FFF2-40B4-BE49-F238E27FC236}">
                    <a16:creationId xmlns:a16="http://schemas.microsoft.com/office/drawing/2014/main" id="{E9FC676B-61AF-4238-9C08-362CA571D2A0}"/>
                  </a:ext>
                </a:extLst>
              </p:cNvPr>
              <p:cNvSpPr txBox="1">
                <a:spLocks noRot="1" noChangeAspect="1" noMove="1" noResize="1" noEditPoints="1" noAdjustHandles="1" noChangeArrowheads="1" noChangeShapeType="1" noTextEdit="1"/>
              </p:cNvSpPr>
              <p:nvPr/>
            </p:nvSpPr>
            <p:spPr>
              <a:xfrm>
                <a:off x="1296020" y="1923396"/>
                <a:ext cx="5545723" cy="2123658"/>
              </a:xfrm>
              <a:prstGeom prst="rect">
                <a:avLst/>
              </a:prstGeom>
              <a:blipFill>
                <a:blip r:embed="rId2"/>
                <a:stretch>
                  <a:fillRect l="-1430" t="-2011" b="-4885"/>
                </a:stretch>
              </a:blipFill>
            </p:spPr>
            <p:txBody>
              <a:bodyPr/>
              <a:lstStyle/>
              <a:p>
                <a:r>
                  <a:rPr lang="en-US">
                    <a:noFill/>
                  </a:rPr>
                  <a:t> </a:t>
                </a:r>
              </a:p>
            </p:txBody>
          </p:sp>
        </mc:Fallback>
      </mc:AlternateContent>
    </p:spTree>
    <p:extLst>
      <p:ext uri="{BB962C8B-B14F-4D97-AF65-F5344CB8AC3E}">
        <p14:creationId xmlns:p14="http://schemas.microsoft.com/office/powerpoint/2010/main" val="72842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dirty="0"/>
              <a:t>Solution</a:t>
            </a:r>
            <a:endParaRPr lang="ro-RO" dirty="0"/>
          </a:p>
        </p:txBody>
      </p:sp>
      <p:sp>
        <p:nvSpPr>
          <p:cNvPr id="3" name="Substituent conținut 2"/>
          <p:cNvSpPr>
            <a:spLocks noGrp="1"/>
          </p:cNvSpPr>
          <p:nvPr>
            <p:ph idx="1"/>
          </p:nvPr>
        </p:nvSpPr>
        <p:spPr>
          <a:xfrm>
            <a:off x="1103312" y="2052918"/>
            <a:ext cx="6255431" cy="4195481"/>
          </a:xfrm>
        </p:spPr>
        <p:txBody>
          <a:bodyPr>
            <a:normAutofit lnSpcReduction="10000"/>
          </a:bodyPr>
          <a:lstStyle/>
          <a:p>
            <a:pPr marL="0" indent="0">
              <a:buNone/>
            </a:pPr>
            <a:r>
              <a:rPr lang="en-US" dirty="0"/>
              <a:t>Step 4: Identify the case of the simplification algorithm and write the simplified form(s)</a:t>
            </a:r>
          </a:p>
          <a:p>
            <a:pPr marL="0" indent="0">
              <a:buNone/>
            </a:pPr>
            <a:endParaRPr lang="en-US" dirty="0"/>
          </a:p>
          <a:p>
            <a:pPr marL="0" indent="0">
              <a:buNone/>
            </a:pPr>
            <a:r>
              <a:rPr lang="en-US" dirty="0"/>
              <a:t>Since C(f) != M(f) and C(f) != </a:t>
            </a:r>
            <a:r>
              <a:rPr lang="ro-RO" dirty="0"/>
              <a:t>∅</a:t>
            </a:r>
            <a:r>
              <a:rPr lang="en-US" dirty="0"/>
              <a:t> we are in case 2. In this case we have multiple possible simplifications. Every simplification must contain all central monoms and then complete with maximal monoms until we cover all the minterms.</a:t>
            </a:r>
          </a:p>
          <a:p>
            <a:pPr marL="0" indent="0">
              <a:buNone/>
            </a:pPr>
            <a:r>
              <a:rPr lang="en-US" dirty="0"/>
              <a:t>In the diagram the minterms covered  by the central monoms are shaded.</a:t>
            </a:r>
            <a:endParaRPr lang="en-US" baseline="-25000" dirty="0">
              <a:solidFill>
                <a:prstClr val="white"/>
              </a:solidFill>
              <a:ea typeface="Times New Roman" panose="02020603050405020304" pitchFamily="18" charset="0"/>
              <a:cs typeface="Times New Roman" panose="02020603050405020304" pitchFamily="18" charset="0"/>
            </a:endParaRPr>
          </a:p>
          <a:p>
            <a:pPr marL="0" indent="0">
              <a:buNone/>
            </a:pPr>
            <a:endParaRPr lang="en-US" dirty="0"/>
          </a:p>
        </p:txBody>
      </p:sp>
      <p:sp>
        <p:nvSpPr>
          <p:cNvPr id="33" name="CasetăText 41">
            <a:extLst>
              <a:ext uri="{FF2B5EF4-FFF2-40B4-BE49-F238E27FC236}">
                <a16:creationId xmlns:a16="http://schemas.microsoft.com/office/drawing/2014/main" id="{4C28A71A-C538-45F1-A915-1BB95B7137FD}"/>
              </a:ext>
            </a:extLst>
          </p:cNvPr>
          <p:cNvSpPr txBox="1"/>
          <p:nvPr/>
        </p:nvSpPr>
        <p:spPr>
          <a:xfrm>
            <a:off x="7591421" y="4003700"/>
            <a:ext cx="888275" cy="369332"/>
          </a:xfrm>
          <a:prstGeom prst="rect">
            <a:avLst/>
          </a:prstGeom>
          <a:noFill/>
        </p:spPr>
        <p:txBody>
          <a:bodyPr wrap="square" rtlCol="0">
            <a:spAutoFit/>
          </a:bodyPr>
          <a:lstStyle/>
          <a:p>
            <a:r>
              <a:rPr lang="en-US" spc="-600" dirty="0">
                <a:solidFill>
                  <a:prstClr val="white"/>
                </a:solidFill>
                <a:ea typeface="Times New Roman" panose="02020603050405020304" pitchFamily="18" charset="0"/>
                <a:cs typeface="Times New Roman" panose="02020603050405020304" pitchFamily="18" charset="0"/>
              </a:rPr>
              <a:t>¯ </a:t>
            </a:r>
            <a:r>
              <a:rPr lang="en-US" dirty="0"/>
              <a:t>x</a:t>
            </a:r>
            <a:r>
              <a:rPr lang="en-US" baseline="-25000" dirty="0"/>
              <a:t>2</a:t>
            </a:r>
            <a:endParaRPr lang="ro-RO" sz="1200" dirty="0"/>
          </a:p>
        </p:txBody>
      </p:sp>
      <p:graphicFrame>
        <p:nvGraphicFramePr>
          <p:cNvPr id="34" name="Substituent conținut 3">
            <a:extLst>
              <a:ext uri="{FF2B5EF4-FFF2-40B4-BE49-F238E27FC236}">
                <a16:creationId xmlns:a16="http://schemas.microsoft.com/office/drawing/2014/main" id="{0C188A84-E4C8-4BBB-942A-1C97A25DE97E}"/>
              </a:ext>
            </a:extLst>
          </p:cNvPr>
          <p:cNvGraphicFramePr>
            <a:graphicFrameLocks/>
          </p:cNvGraphicFramePr>
          <p:nvPr/>
        </p:nvGraphicFramePr>
        <p:xfrm>
          <a:off x="8283752" y="3065706"/>
          <a:ext cx="2804936" cy="1483360"/>
        </p:xfrm>
        <a:graphic>
          <a:graphicData uri="http://schemas.openxmlformats.org/drawingml/2006/table">
            <a:tbl>
              <a:tblPr firstRow="1" bandRow="1">
                <a:tableStyleId>{5940675A-B579-460E-94D1-54222C63F5DA}</a:tableStyleId>
              </a:tblPr>
              <a:tblGrid>
                <a:gridCol w="701234">
                  <a:extLst>
                    <a:ext uri="{9D8B030D-6E8A-4147-A177-3AD203B41FA5}">
                      <a16:colId xmlns:a16="http://schemas.microsoft.com/office/drawing/2014/main" val="20000"/>
                    </a:ext>
                  </a:extLst>
                </a:gridCol>
                <a:gridCol w="701234">
                  <a:extLst>
                    <a:ext uri="{9D8B030D-6E8A-4147-A177-3AD203B41FA5}">
                      <a16:colId xmlns:a16="http://schemas.microsoft.com/office/drawing/2014/main" val="20001"/>
                    </a:ext>
                  </a:extLst>
                </a:gridCol>
                <a:gridCol w="701234">
                  <a:extLst>
                    <a:ext uri="{9D8B030D-6E8A-4147-A177-3AD203B41FA5}">
                      <a16:colId xmlns:a16="http://schemas.microsoft.com/office/drawing/2014/main" val="20002"/>
                    </a:ext>
                  </a:extLst>
                </a:gridCol>
                <a:gridCol w="701234">
                  <a:extLst>
                    <a:ext uri="{9D8B030D-6E8A-4147-A177-3AD203B41FA5}">
                      <a16:colId xmlns:a16="http://schemas.microsoft.com/office/drawing/2014/main" val="20003"/>
                    </a:ext>
                  </a:extLst>
                </a:gridCol>
              </a:tblGrid>
              <a:tr h="370840">
                <a:tc>
                  <a:txBody>
                    <a:bodyPr/>
                    <a:lstStyle/>
                    <a:p>
                      <a:r>
                        <a:rPr lang="en-US" dirty="0"/>
                        <a:t>m</a:t>
                      </a:r>
                      <a:r>
                        <a:rPr lang="en-US" baseline="-25000" dirty="0"/>
                        <a:t>15</a:t>
                      </a:r>
                      <a:endParaRPr lang="ro-RO" dirty="0"/>
                    </a:p>
                  </a:txBody>
                  <a:tcPr>
                    <a:solidFill>
                      <a:srgbClr val="C00000"/>
                    </a:solidFill>
                  </a:tcPr>
                </a:tc>
                <a:tc>
                  <a:txBody>
                    <a:bodyPr/>
                    <a:lstStyle/>
                    <a:p>
                      <a:endParaRPr lang="ro-RO"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
                      </a:r>
                      <a:r>
                        <a:rPr lang="en-US" baseline="-25000" dirty="0"/>
                        <a:t>5</a:t>
                      </a:r>
                      <a:endParaRPr lang="ro-RO" dirty="0"/>
                    </a:p>
                  </a:txBody>
                  <a:tcPr>
                    <a:solidFill>
                      <a:srgbClr val="C00000"/>
                    </a:solidFill>
                  </a:tcPr>
                </a:tc>
                <a:tc>
                  <a:txBody>
                    <a:bodyPr/>
                    <a:lstStyle/>
                    <a:p>
                      <a:r>
                        <a:rPr lang="en-US" baseline="0" dirty="0"/>
                        <a:t>m</a:t>
                      </a:r>
                      <a:r>
                        <a:rPr lang="en-US" baseline="-25000" dirty="0"/>
                        <a:t>7</a:t>
                      </a:r>
                      <a:endParaRPr lang="ro-RO" baseline="0" dirty="0"/>
                    </a:p>
                  </a:txBody>
                  <a:tcPr>
                    <a:solidFill>
                      <a:srgbClr val="C00000"/>
                    </a:solidFill>
                  </a:tcPr>
                </a:tc>
                <a:extLst>
                  <a:ext uri="{0D108BD9-81ED-4DB2-BD59-A6C34878D82A}">
                    <a16:rowId xmlns:a16="http://schemas.microsoft.com/office/drawing/2014/main" val="10000"/>
                  </a:ext>
                </a:extLst>
              </a:tr>
              <a:tr h="370840">
                <a:tc>
                  <a:txBody>
                    <a:bodyPr/>
                    <a:lstStyle/>
                    <a:p>
                      <a:endParaRPr lang="ro-RO"/>
                    </a:p>
                  </a:txBody>
                  <a:tcPr/>
                </a:tc>
                <a:tc>
                  <a:txBody>
                    <a:bodyPr/>
                    <a:lstStyle/>
                    <a:p>
                      <a:endParaRPr lang="ro-RO" dirty="0"/>
                    </a:p>
                  </a:txBody>
                  <a:tcPr>
                    <a:noFill/>
                  </a:tcPr>
                </a:tc>
                <a:tc>
                  <a:txBody>
                    <a:bodyPr/>
                    <a:lstStyle/>
                    <a:p>
                      <a:r>
                        <a:rPr lang="en-US" dirty="0"/>
                        <a:t>m</a:t>
                      </a:r>
                      <a:r>
                        <a:rPr lang="en-US" baseline="-25000" dirty="0"/>
                        <a:t>4</a:t>
                      </a:r>
                      <a:endParaRPr lang="ro-RO" dirty="0"/>
                    </a:p>
                  </a:txBody>
                  <a:tcPr>
                    <a:solidFill>
                      <a:srgbClr val="C00000"/>
                    </a:solidFill>
                  </a:tcPr>
                </a:tc>
                <a:tc>
                  <a:txBody>
                    <a:bodyPr/>
                    <a:lstStyle/>
                    <a:p>
                      <a:endParaRPr lang="ro-RO" dirty="0"/>
                    </a:p>
                  </a:txBody>
                  <a:tcPr>
                    <a:no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
                      </a:r>
                      <a:r>
                        <a:rPr lang="en-US" baseline="-25000" dirty="0"/>
                        <a:t>10</a:t>
                      </a:r>
                      <a:endParaRPr lang="ro-RO" dirty="0"/>
                    </a:p>
                  </a:txBody>
                  <a:tcPr/>
                </a:tc>
                <a:tc>
                  <a:txBody>
                    <a:bodyPr/>
                    <a:lstStyle/>
                    <a:p>
                      <a:r>
                        <a:rPr lang="en-US" dirty="0"/>
                        <a:t>m</a:t>
                      </a:r>
                      <a:r>
                        <a:rPr lang="en-US" baseline="-25000" dirty="0"/>
                        <a:t>8</a:t>
                      </a:r>
                      <a:endParaRPr lang="ro-RO" dirty="0"/>
                    </a:p>
                  </a:txBody>
                  <a:tcPr>
                    <a:noFill/>
                  </a:tcPr>
                </a:tc>
                <a:tc>
                  <a:txBody>
                    <a:bodyPr/>
                    <a:lstStyle/>
                    <a:p>
                      <a:r>
                        <a:rPr lang="en-US" dirty="0"/>
                        <a:t>m</a:t>
                      </a:r>
                      <a:r>
                        <a:rPr lang="en-US" baseline="-25000" dirty="0"/>
                        <a:t>0</a:t>
                      </a:r>
                      <a:endParaRPr lang="ro-RO" dirty="0"/>
                    </a:p>
                  </a:txBody>
                  <a:tcPr>
                    <a:solidFill>
                      <a:srgbClr val="C00000"/>
                    </a:solidFill>
                  </a:tcPr>
                </a:tc>
                <a:tc>
                  <a:txBody>
                    <a:bodyPr/>
                    <a:lstStyle/>
                    <a:p>
                      <a:endParaRPr lang="ro-RO" baseline="0" dirty="0"/>
                    </a:p>
                  </a:txBody>
                  <a:tcPr>
                    <a:no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
                      </a:r>
                      <a:r>
                        <a:rPr lang="en-US" baseline="-25000" dirty="0"/>
                        <a:t>11</a:t>
                      </a:r>
                      <a:endParaRPr lang="ro-RO" dirty="0"/>
                    </a:p>
                  </a:txBody>
                  <a:tcPr>
                    <a:solidFill>
                      <a:srgbClr val="C00000"/>
                    </a:solidFill>
                  </a:tcPr>
                </a:tc>
                <a:tc>
                  <a:txBody>
                    <a:bodyPr/>
                    <a:lstStyle/>
                    <a:p>
                      <a:endParaRPr lang="ro-RO"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
                      </a:r>
                      <a:r>
                        <a:rPr lang="en-US" baseline="-25000" dirty="0"/>
                        <a:t>1</a:t>
                      </a:r>
                      <a:endParaRPr lang="ro-RO" dirty="0"/>
                    </a:p>
                  </a:txBody>
                  <a:tcPr>
                    <a:solidFill>
                      <a:srgbClr val="C00000"/>
                    </a:solidFill>
                  </a:tcPr>
                </a:tc>
                <a:tc>
                  <a:txBody>
                    <a:bodyPr/>
                    <a:lstStyle/>
                    <a:p>
                      <a:r>
                        <a:rPr lang="en-US" dirty="0"/>
                        <a:t>m</a:t>
                      </a:r>
                      <a:r>
                        <a:rPr lang="en-US" baseline="-25000" dirty="0"/>
                        <a:t>3</a:t>
                      </a:r>
                      <a:endParaRPr lang="ro-RO" dirty="0"/>
                    </a:p>
                  </a:txBody>
                  <a:tcPr>
                    <a:solidFill>
                      <a:srgbClr val="C00000"/>
                    </a:solidFill>
                  </a:tcPr>
                </a:tc>
                <a:extLst>
                  <a:ext uri="{0D108BD9-81ED-4DB2-BD59-A6C34878D82A}">
                    <a16:rowId xmlns:a16="http://schemas.microsoft.com/office/drawing/2014/main" val="10003"/>
                  </a:ext>
                </a:extLst>
              </a:tr>
            </a:tbl>
          </a:graphicData>
        </a:graphic>
      </p:graphicFrame>
      <p:sp>
        <p:nvSpPr>
          <p:cNvPr id="35" name="CasetăText 43">
            <a:extLst>
              <a:ext uri="{FF2B5EF4-FFF2-40B4-BE49-F238E27FC236}">
                <a16:creationId xmlns:a16="http://schemas.microsoft.com/office/drawing/2014/main" id="{8C65637B-41B0-4D1A-A19B-4B52903ED496}"/>
              </a:ext>
            </a:extLst>
          </p:cNvPr>
          <p:cNvSpPr txBox="1"/>
          <p:nvPr/>
        </p:nvSpPr>
        <p:spPr>
          <a:xfrm>
            <a:off x="8832394" y="2537068"/>
            <a:ext cx="992778" cy="369332"/>
          </a:xfrm>
          <a:prstGeom prst="rect">
            <a:avLst/>
          </a:prstGeom>
          <a:noFill/>
        </p:spPr>
        <p:txBody>
          <a:bodyPr wrap="square" rtlCol="0">
            <a:spAutoFit/>
          </a:bodyPr>
          <a:lstStyle/>
          <a:p>
            <a:r>
              <a:rPr lang="en-US" dirty="0"/>
              <a:t>x</a:t>
            </a:r>
            <a:r>
              <a:rPr lang="en-US" baseline="-25000" dirty="0"/>
              <a:t>1</a:t>
            </a:r>
            <a:endParaRPr lang="ro-RO" sz="1200" dirty="0"/>
          </a:p>
        </p:txBody>
      </p:sp>
      <p:sp>
        <p:nvSpPr>
          <p:cNvPr id="36" name="CasetăText 44">
            <a:extLst>
              <a:ext uri="{FF2B5EF4-FFF2-40B4-BE49-F238E27FC236}">
                <a16:creationId xmlns:a16="http://schemas.microsoft.com/office/drawing/2014/main" id="{65DE5BBE-3509-442B-996F-B59205EC5C70}"/>
              </a:ext>
            </a:extLst>
          </p:cNvPr>
          <p:cNvSpPr txBox="1"/>
          <p:nvPr/>
        </p:nvSpPr>
        <p:spPr>
          <a:xfrm>
            <a:off x="10129972" y="2537068"/>
            <a:ext cx="1053737" cy="369332"/>
          </a:xfrm>
          <a:prstGeom prst="rect">
            <a:avLst/>
          </a:prstGeom>
          <a:noFill/>
        </p:spPr>
        <p:txBody>
          <a:bodyPr wrap="square" rtlCol="0">
            <a:spAutoFit/>
          </a:bodyPr>
          <a:lstStyle/>
          <a:p>
            <a:r>
              <a:rPr lang="en-US" spc="-600" dirty="0">
                <a:solidFill>
                  <a:prstClr val="white"/>
                </a:solidFill>
                <a:ea typeface="Times New Roman" panose="02020603050405020304" pitchFamily="18" charset="0"/>
                <a:cs typeface="Times New Roman" panose="02020603050405020304" pitchFamily="18" charset="0"/>
              </a:rPr>
              <a:t>¯ </a:t>
            </a:r>
            <a:r>
              <a:rPr lang="en-US" dirty="0"/>
              <a:t>x</a:t>
            </a:r>
            <a:r>
              <a:rPr lang="en-US" baseline="-25000" dirty="0"/>
              <a:t>1</a:t>
            </a:r>
            <a:endParaRPr lang="ro-RO" sz="1200" dirty="0"/>
          </a:p>
        </p:txBody>
      </p:sp>
      <p:sp>
        <p:nvSpPr>
          <p:cNvPr id="37" name="CasetăText 45">
            <a:extLst>
              <a:ext uri="{FF2B5EF4-FFF2-40B4-BE49-F238E27FC236}">
                <a16:creationId xmlns:a16="http://schemas.microsoft.com/office/drawing/2014/main" id="{D18716D5-0DB9-43A2-914E-0897FDC0C93C}"/>
              </a:ext>
            </a:extLst>
          </p:cNvPr>
          <p:cNvSpPr txBox="1"/>
          <p:nvPr/>
        </p:nvSpPr>
        <p:spPr>
          <a:xfrm>
            <a:off x="7665445" y="3238273"/>
            <a:ext cx="931817" cy="369332"/>
          </a:xfrm>
          <a:prstGeom prst="rect">
            <a:avLst/>
          </a:prstGeom>
          <a:noFill/>
        </p:spPr>
        <p:txBody>
          <a:bodyPr wrap="square" rtlCol="0">
            <a:spAutoFit/>
          </a:bodyPr>
          <a:lstStyle/>
          <a:p>
            <a:r>
              <a:rPr lang="en-US" dirty="0"/>
              <a:t>x</a:t>
            </a:r>
            <a:r>
              <a:rPr lang="en-US" baseline="-25000" dirty="0"/>
              <a:t>2</a:t>
            </a:r>
            <a:endParaRPr lang="ro-RO" sz="1200" dirty="0"/>
          </a:p>
        </p:txBody>
      </p:sp>
      <p:sp>
        <p:nvSpPr>
          <p:cNvPr id="38" name="CasetăText 46">
            <a:extLst>
              <a:ext uri="{FF2B5EF4-FFF2-40B4-BE49-F238E27FC236}">
                <a16:creationId xmlns:a16="http://schemas.microsoft.com/office/drawing/2014/main" id="{F9A12D73-83E9-4F98-B08F-94F28646C10F}"/>
              </a:ext>
            </a:extLst>
          </p:cNvPr>
          <p:cNvSpPr txBox="1"/>
          <p:nvPr/>
        </p:nvSpPr>
        <p:spPr>
          <a:xfrm>
            <a:off x="8396966" y="4775171"/>
            <a:ext cx="435428" cy="369332"/>
          </a:xfrm>
          <a:prstGeom prst="rect">
            <a:avLst/>
          </a:prstGeom>
          <a:noFill/>
        </p:spPr>
        <p:txBody>
          <a:bodyPr wrap="square" rtlCol="0">
            <a:spAutoFit/>
          </a:bodyPr>
          <a:lstStyle/>
          <a:p>
            <a:r>
              <a:rPr lang="en-US" dirty="0"/>
              <a:t>x</a:t>
            </a:r>
            <a:r>
              <a:rPr lang="en-US" baseline="-25000" dirty="0"/>
              <a:t>3</a:t>
            </a:r>
            <a:endParaRPr lang="ro-RO" sz="1200" dirty="0"/>
          </a:p>
        </p:txBody>
      </p:sp>
      <p:sp>
        <p:nvSpPr>
          <p:cNvPr id="39" name="CasetăText 47">
            <a:extLst>
              <a:ext uri="{FF2B5EF4-FFF2-40B4-BE49-F238E27FC236}">
                <a16:creationId xmlns:a16="http://schemas.microsoft.com/office/drawing/2014/main" id="{EEF95421-12B2-4E5C-B230-06B07C6DF34F}"/>
              </a:ext>
            </a:extLst>
          </p:cNvPr>
          <p:cNvSpPr txBox="1"/>
          <p:nvPr/>
        </p:nvSpPr>
        <p:spPr>
          <a:xfrm>
            <a:off x="9407161" y="4775171"/>
            <a:ext cx="714103" cy="369332"/>
          </a:xfrm>
          <a:prstGeom prst="rect">
            <a:avLst/>
          </a:prstGeom>
          <a:noFill/>
        </p:spPr>
        <p:txBody>
          <a:bodyPr wrap="square" rtlCol="0">
            <a:spAutoFit/>
          </a:bodyPr>
          <a:lstStyle/>
          <a:p>
            <a:r>
              <a:rPr lang="en-US" spc="-600" dirty="0">
                <a:solidFill>
                  <a:prstClr val="white"/>
                </a:solidFill>
                <a:ea typeface="Times New Roman" panose="02020603050405020304" pitchFamily="18" charset="0"/>
                <a:cs typeface="Times New Roman" panose="02020603050405020304" pitchFamily="18" charset="0"/>
              </a:rPr>
              <a:t>¯ </a:t>
            </a:r>
            <a:r>
              <a:rPr lang="en-US" dirty="0"/>
              <a:t>x</a:t>
            </a:r>
            <a:r>
              <a:rPr lang="en-US" baseline="-25000" dirty="0"/>
              <a:t>3</a:t>
            </a:r>
            <a:endParaRPr lang="ro-RO" sz="1200" dirty="0"/>
          </a:p>
        </p:txBody>
      </p:sp>
      <p:sp>
        <p:nvSpPr>
          <p:cNvPr id="40" name="CasetăText 48">
            <a:extLst>
              <a:ext uri="{FF2B5EF4-FFF2-40B4-BE49-F238E27FC236}">
                <a16:creationId xmlns:a16="http://schemas.microsoft.com/office/drawing/2014/main" id="{02CA5E4C-4E3F-4F8B-99DF-07CAAA79B33E}"/>
              </a:ext>
            </a:extLst>
          </p:cNvPr>
          <p:cNvSpPr txBox="1"/>
          <p:nvPr/>
        </p:nvSpPr>
        <p:spPr>
          <a:xfrm>
            <a:off x="10457316" y="4775171"/>
            <a:ext cx="631372" cy="369332"/>
          </a:xfrm>
          <a:prstGeom prst="rect">
            <a:avLst/>
          </a:prstGeom>
          <a:noFill/>
        </p:spPr>
        <p:txBody>
          <a:bodyPr wrap="square" rtlCol="0">
            <a:spAutoFit/>
          </a:bodyPr>
          <a:lstStyle/>
          <a:p>
            <a:r>
              <a:rPr lang="en-US" dirty="0"/>
              <a:t>x</a:t>
            </a:r>
            <a:r>
              <a:rPr lang="en-US" baseline="-25000" dirty="0"/>
              <a:t>3</a:t>
            </a:r>
            <a:endParaRPr lang="ro-RO" sz="1200" dirty="0"/>
          </a:p>
        </p:txBody>
      </p:sp>
      <p:sp>
        <p:nvSpPr>
          <p:cNvPr id="41" name="CasetăText 49">
            <a:extLst>
              <a:ext uri="{FF2B5EF4-FFF2-40B4-BE49-F238E27FC236}">
                <a16:creationId xmlns:a16="http://schemas.microsoft.com/office/drawing/2014/main" id="{7E70DC5B-56C0-447B-849E-93FEC53CE4CF}"/>
              </a:ext>
            </a:extLst>
          </p:cNvPr>
          <p:cNvSpPr txBox="1"/>
          <p:nvPr/>
        </p:nvSpPr>
        <p:spPr>
          <a:xfrm>
            <a:off x="11357505" y="3065706"/>
            <a:ext cx="380232" cy="369332"/>
          </a:xfrm>
          <a:prstGeom prst="rect">
            <a:avLst/>
          </a:prstGeom>
          <a:noFill/>
        </p:spPr>
        <p:txBody>
          <a:bodyPr wrap="none" rtlCol="0">
            <a:spAutoFit/>
          </a:bodyPr>
          <a:lstStyle/>
          <a:p>
            <a:r>
              <a:rPr lang="en-US" dirty="0"/>
              <a:t>x</a:t>
            </a:r>
            <a:r>
              <a:rPr lang="en-US" baseline="-25000" dirty="0"/>
              <a:t>4</a:t>
            </a:r>
            <a:endParaRPr lang="ro-RO" sz="1200" dirty="0"/>
          </a:p>
        </p:txBody>
      </p:sp>
      <p:sp>
        <p:nvSpPr>
          <p:cNvPr id="42" name="CasetăText 50">
            <a:extLst>
              <a:ext uri="{FF2B5EF4-FFF2-40B4-BE49-F238E27FC236}">
                <a16:creationId xmlns:a16="http://schemas.microsoft.com/office/drawing/2014/main" id="{30FA2ABE-8C7A-43A4-A350-1A281A4F0369}"/>
              </a:ext>
            </a:extLst>
          </p:cNvPr>
          <p:cNvSpPr txBox="1"/>
          <p:nvPr/>
        </p:nvSpPr>
        <p:spPr>
          <a:xfrm>
            <a:off x="11319033" y="3634368"/>
            <a:ext cx="418704" cy="369332"/>
          </a:xfrm>
          <a:prstGeom prst="rect">
            <a:avLst/>
          </a:prstGeom>
          <a:noFill/>
        </p:spPr>
        <p:txBody>
          <a:bodyPr wrap="none" rtlCol="0">
            <a:spAutoFit/>
          </a:bodyPr>
          <a:lstStyle/>
          <a:p>
            <a:r>
              <a:rPr lang="en-US" spc="-600" dirty="0">
                <a:solidFill>
                  <a:prstClr val="white"/>
                </a:solidFill>
                <a:ea typeface="Times New Roman" panose="02020603050405020304" pitchFamily="18" charset="0"/>
                <a:cs typeface="Times New Roman" panose="02020603050405020304" pitchFamily="18" charset="0"/>
              </a:rPr>
              <a:t>¯ </a:t>
            </a:r>
            <a:r>
              <a:rPr lang="en-US" dirty="0"/>
              <a:t>x</a:t>
            </a:r>
            <a:r>
              <a:rPr lang="en-US" baseline="-25000" dirty="0"/>
              <a:t>4</a:t>
            </a:r>
            <a:endParaRPr lang="ro-RO" sz="1200" dirty="0"/>
          </a:p>
        </p:txBody>
      </p:sp>
      <p:sp>
        <p:nvSpPr>
          <p:cNvPr id="43" name="CasetăText 51">
            <a:extLst>
              <a:ext uri="{FF2B5EF4-FFF2-40B4-BE49-F238E27FC236}">
                <a16:creationId xmlns:a16="http://schemas.microsoft.com/office/drawing/2014/main" id="{43D20E35-CF86-44BB-A2C4-B3D85040EA78}"/>
              </a:ext>
            </a:extLst>
          </p:cNvPr>
          <p:cNvSpPr txBox="1"/>
          <p:nvPr/>
        </p:nvSpPr>
        <p:spPr>
          <a:xfrm>
            <a:off x="11357505" y="4179734"/>
            <a:ext cx="380232" cy="369332"/>
          </a:xfrm>
          <a:prstGeom prst="rect">
            <a:avLst/>
          </a:prstGeom>
          <a:noFill/>
        </p:spPr>
        <p:txBody>
          <a:bodyPr wrap="none" rtlCol="0">
            <a:spAutoFit/>
          </a:bodyPr>
          <a:lstStyle/>
          <a:p>
            <a:r>
              <a:rPr lang="en-US" dirty="0"/>
              <a:t>x</a:t>
            </a:r>
            <a:r>
              <a:rPr lang="en-US" baseline="-25000" dirty="0"/>
              <a:t>4</a:t>
            </a:r>
            <a:endParaRPr lang="ro-RO" sz="1200" dirty="0"/>
          </a:p>
        </p:txBody>
      </p:sp>
      <p:sp>
        <p:nvSpPr>
          <p:cNvPr id="46" name="Oval 45">
            <a:extLst>
              <a:ext uri="{FF2B5EF4-FFF2-40B4-BE49-F238E27FC236}">
                <a16:creationId xmlns:a16="http://schemas.microsoft.com/office/drawing/2014/main" id="{45D50A3A-37B6-4634-A988-1561F8804EF7}"/>
              </a:ext>
            </a:extLst>
          </p:cNvPr>
          <p:cNvSpPr/>
          <p:nvPr/>
        </p:nvSpPr>
        <p:spPr>
          <a:xfrm rot="5400000">
            <a:off x="8124948" y="3897497"/>
            <a:ext cx="850417" cy="56447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7" name="Oval 46">
            <a:extLst>
              <a:ext uri="{FF2B5EF4-FFF2-40B4-BE49-F238E27FC236}">
                <a16:creationId xmlns:a16="http://schemas.microsoft.com/office/drawing/2014/main" id="{5EF47A8D-3DF0-45F7-8B70-E88A352507FF}"/>
              </a:ext>
            </a:extLst>
          </p:cNvPr>
          <p:cNvSpPr/>
          <p:nvPr/>
        </p:nvSpPr>
        <p:spPr>
          <a:xfrm>
            <a:off x="9077972" y="3837676"/>
            <a:ext cx="1006872" cy="34205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9" name="Oval 48">
            <a:extLst>
              <a:ext uri="{FF2B5EF4-FFF2-40B4-BE49-F238E27FC236}">
                <a16:creationId xmlns:a16="http://schemas.microsoft.com/office/drawing/2014/main" id="{722584F5-9161-4CB2-B1F3-B0E3E4A75424}"/>
              </a:ext>
            </a:extLst>
          </p:cNvPr>
          <p:cNvSpPr/>
          <p:nvPr/>
        </p:nvSpPr>
        <p:spPr>
          <a:xfrm>
            <a:off x="8397833" y="3848867"/>
            <a:ext cx="1006872" cy="34205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22846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dirty="0"/>
              <a:t>Solution</a:t>
            </a:r>
            <a:endParaRPr lang="ro-RO" dirty="0"/>
          </a:p>
        </p:txBody>
      </p:sp>
      <mc:AlternateContent xmlns:mc="http://schemas.openxmlformats.org/markup-compatibility/2006" xmlns:a14="http://schemas.microsoft.com/office/drawing/2010/main">
        <mc:Choice Requires="a14">
          <p:sp>
            <p:nvSpPr>
              <p:cNvPr id="3" name="Substituent conținut 2"/>
              <p:cNvSpPr>
                <a:spLocks noGrp="1"/>
              </p:cNvSpPr>
              <p:nvPr>
                <p:ph idx="1"/>
              </p:nvPr>
            </p:nvSpPr>
            <p:spPr>
              <a:xfrm>
                <a:off x="944016" y="2660975"/>
                <a:ext cx="6289488" cy="3406849"/>
              </a:xfrm>
            </p:spPr>
            <p:txBody>
              <a:bodyPr/>
              <a:lstStyle/>
              <a:p>
                <a:r>
                  <a:rPr lang="en-US" dirty="0"/>
                  <a:t>We need to cover the remaining minterms (m</a:t>
                </a:r>
                <a:r>
                  <a:rPr lang="en-US" baseline="-25000" dirty="0"/>
                  <a:t>10</a:t>
                </a:r>
                <a:r>
                  <a:rPr lang="en-US" dirty="0"/>
                  <a:t>, m</a:t>
                </a:r>
                <a:r>
                  <a:rPr lang="en-US" baseline="-25000" dirty="0"/>
                  <a:t>8</a:t>
                </a:r>
                <a:r>
                  <a:rPr lang="en-US" dirty="0"/>
                  <a:t> ) using the least amount of maximal monoms. We can cover both using </a:t>
                </a:r>
                <a:r>
                  <a:rPr lang="en-US"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max4 = </a:t>
                </a:r>
                <a:r>
                  <a:rPr lang="en-US" dirty="0"/>
                  <a:t>m</a:t>
                </a:r>
                <a:r>
                  <a:rPr lang="en-US" baseline="-25000" dirty="0"/>
                  <a:t>10</a:t>
                </a:r>
                <a:r>
                  <a:rPr lang="en-US"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  m</a:t>
                </a:r>
                <a:r>
                  <a:rPr lang="en-US" baseline="-25000"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8</a:t>
                </a:r>
                <a:r>
                  <a:rPr lang="en-US"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 = </a:t>
                </a:r>
                <a14:m>
                  <m:oMath xmlns:m="http://schemas.openxmlformats.org/officeDocument/2006/math">
                    <m:sSub>
                      <m:sSubPr>
                        <m:ctrlPr>
                          <a:rPr lang="en-US" sz="240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r>
                          <a:rPr lang="en-US" sz="2400" b="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sub>
                        <m:r>
                          <a:rPr lang="en-US" sz="2400" b="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sz="24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4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4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400" b="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2</m:t>
                        </m:r>
                      </m:sub>
                    </m:sSub>
                    <m:sSub>
                      <m:sSubPr>
                        <m:ctrlPr>
                          <a:rPr lang="en-US" sz="24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sz="24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ctrlPr>
                          </m:accPr>
                          <m:e>
                            <m:r>
                              <a:rPr lang="en-US" sz="2400" i="1" dirty="0">
                                <a:solidFill>
                                  <a:schemeClr val="tx1"/>
                                </a:solidFill>
                                <a:latin typeface="Cambria Math" panose="02040503050406030204" pitchFamily="18" charset="0"/>
                                <a:cs typeface="Times New Roman" panose="02020603050405020304" pitchFamily="18" charset="0"/>
                                <a:sym typeface="Symbol" panose="05050102010706020507" pitchFamily="18" charset="2"/>
                              </a:rPr>
                              <m:t>𝑥</m:t>
                            </m:r>
                          </m:e>
                        </m:acc>
                      </m:e>
                      <m:sub>
                        <m:r>
                          <a:rPr lang="en-US" sz="2400" b="0" i="1" dirty="0" smtClean="0">
                            <a:solidFill>
                              <a:schemeClr val="tx1"/>
                            </a:solidFill>
                            <a:latin typeface="Cambria Math" panose="02040503050406030204" pitchFamily="18" charset="0"/>
                            <a:cs typeface="Times New Roman" panose="02020603050405020304" pitchFamily="18" charset="0"/>
                            <a:sym typeface="Symbol" panose="05050102010706020507" pitchFamily="18" charset="2"/>
                          </a:rPr>
                          <m:t>4</m:t>
                        </m:r>
                      </m:sub>
                    </m:sSub>
                  </m:oMath>
                </a14:m>
                <a:r>
                  <a:rPr lang="en-US" dirty="0">
                    <a:solidFill>
                      <a:prstClr val="white"/>
                    </a:solidFill>
                    <a:ea typeface="Times New Roman" panose="02020603050405020304" pitchFamily="18" charset="0"/>
                    <a:cs typeface="Times New Roman" panose="02020603050405020304" pitchFamily="18" charset="0"/>
                    <a:sym typeface="Symbol" panose="05050102010706020507" pitchFamily="18" charset="2"/>
                  </a:rPr>
                  <a:t>.</a:t>
                </a:r>
              </a:p>
              <a:p>
                <a:r>
                  <a:rPr lang="en-US" dirty="0"/>
                  <a:t>We obtain a single disjunctive simplified form:</a:t>
                </a:r>
              </a:p>
              <a:p>
                <a:pPr marL="0" indent="0">
                  <a:buNone/>
                </a:pPr>
                <a14:m>
                  <m:oMathPara xmlns:m="http://schemas.openxmlformats.org/officeDocument/2006/math">
                    <m:oMathParaPr>
                      <m:jc m:val="centerGroup"/>
                    </m:oMathParaPr>
                    <m:oMath xmlns:m="http://schemas.openxmlformats.org/officeDocument/2006/math">
                      <m:sSup>
                        <m:sSupPr>
                          <m:ctrlPr>
                            <a:rPr lang="pt-BR"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𝑓</m:t>
                          </m:r>
                        </m:e>
                        <m:sup>
                          <m:r>
                            <a:rPr lang="en-US" b="0" i="1" smtClean="0">
                              <a:solidFill>
                                <a:schemeClr val="tx1"/>
                              </a:solidFill>
                              <a:latin typeface="Cambria Math" panose="02040503050406030204" pitchFamily="18" charset="0"/>
                            </a:rPr>
                            <m:t>𝑠</m:t>
                          </m:r>
                        </m:sup>
                      </m:sSup>
                      <m:d>
                        <m:dPr>
                          <m:ctrlPr>
                            <a:rPr lang="pt-BR" i="1">
                              <a:solidFill>
                                <a:schemeClr val="tx1"/>
                              </a:solidFill>
                              <a:latin typeface="Cambria Math" panose="02040503050406030204" pitchFamily="18" charset="0"/>
                            </a:rPr>
                          </m:ctrlPr>
                        </m:dPr>
                        <m:e>
                          <m:r>
                            <m:rPr>
                              <m:nor/>
                            </m:rPr>
                            <a:rPr lang="en-US" i="1"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x</m:t>
                          </m:r>
                          <m:r>
                            <m:rPr>
                              <m:nor/>
                            </m:rPr>
                            <a:rPr lang="en-US" baseline="-25000"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1</m:t>
                          </m:r>
                          <m:r>
                            <m:rPr>
                              <m:nor/>
                            </m:rPr>
                            <a:rPr lang="en-US" i="1"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m:t>
                          </m:r>
                          <m:r>
                            <m:rPr>
                              <m:nor/>
                            </m:rPr>
                            <a:rPr lang="en-US" i="1"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x</m:t>
                          </m:r>
                          <m:r>
                            <m:rPr>
                              <m:nor/>
                            </m:rPr>
                            <a:rPr lang="en-US" baseline="-25000"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2</m:t>
                          </m:r>
                          <m:r>
                            <m:rPr>
                              <m:nor/>
                            </m:rPr>
                            <a:rPr lang="en-US" i="1"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m:t>
                          </m:r>
                          <m:r>
                            <m:rPr>
                              <m:nor/>
                            </m:rPr>
                            <a:rPr lang="en-US" i="1"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x</m:t>
                          </m:r>
                          <m:r>
                            <m:rPr>
                              <m:nor/>
                            </m:rPr>
                            <a:rPr lang="en-US" baseline="-25000"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3</m:t>
                          </m:r>
                          <m:r>
                            <m:rPr>
                              <m:nor/>
                            </m:rPr>
                            <a:rPr lang="en-US" i="1"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m:t>
                          </m:r>
                          <m:r>
                            <m:rPr>
                              <m:nor/>
                            </m:rPr>
                            <a:rPr lang="en-US" i="1"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x</m:t>
                          </m:r>
                          <m:r>
                            <m:rPr>
                              <m:nor/>
                            </m:rPr>
                            <a:rPr lang="en-US" baseline="-25000"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rPr>
                            <m:t>4</m:t>
                          </m:r>
                        </m:e>
                      </m:d>
                      <m:r>
                        <a:rPr lang="en-US" i="1">
                          <a:solidFill>
                            <a:schemeClr val="tx1"/>
                          </a:solidFill>
                          <a:latin typeface="Cambria Math" panose="02040503050406030204" pitchFamily="18" charset="0"/>
                        </a:rPr>
                        <m:t> </m:t>
                      </m:r>
                      <m:r>
                        <a:rPr lang="pt-BR" i="1">
                          <a:solidFill>
                            <a:schemeClr val="tx1"/>
                          </a:solidFill>
                          <a:latin typeface="Cambria Math" panose="02040503050406030204" pitchFamily="18" charset="0"/>
                        </a:rPr>
                        <m:t>=</m:t>
                      </m:r>
                      <m:sSub>
                        <m:sSubPr>
                          <m:ctrlPr>
                            <a:rPr lang="en-US" i="1" dirty="0">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a:latin typeface="Cambria Math" panose="02040503050406030204" pitchFamily="18" charset="0"/>
                                  <a:cs typeface="Times New Roman" panose="02020603050405020304" pitchFamily="18" charset="0"/>
                                  <a:sym typeface="Symbol" panose="05050102010706020507" pitchFamily="18" charset="2"/>
                                </a:rPr>
                              </m:ctrlPr>
                            </m:accPr>
                            <m:e>
                              <m:r>
                                <a:rPr lang="en-US" i="1" dirty="0">
                                  <a:latin typeface="Cambria Math" panose="02040503050406030204" pitchFamily="18" charset="0"/>
                                  <a:cs typeface="Times New Roman" panose="02020603050405020304" pitchFamily="18" charset="0"/>
                                  <a:sym typeface="Symbol" panose="05050102010706020507" pitchFamily="18" charset="2"/>
                                </a:rPr>
                                <m:t>𝑥</m:t>
                              </m:r>
                            </m:e>
                          </m:acc>
                        </m:e>
                        <m:sub>
                          <m:r>
                            <a:rPr lang="en-US" i="1" dirty="0">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i="1" dirty="0">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a:latin typeface="Cambria Math" panose="02040503050406030204" pitchFamily="18" charset="0"/>
                                  <a:cs typeface="Times New Roman" panose="02020603050405020304" pitchFamily="18" charset="0"/>
                                  <a:sym typeface="Symbol" panose="05050102010706020507" pitchFamily="18" charset="2"/>
                                </a:rPr>
                              </m:ctrlPr>
                            </m:accPr>
                            <m:e>
                              <m:r>
                                <a:rPr lang="en-US" i="1" dirty="0">
                                  <a:latin typeface="Cambria Math" panose="02040503050406030204" pitchFamily="18" charset="0"/>
                                  <a:cs typeface="Times New Roman" panose="02020603050405020304" pitchFamily="18" charset="0"/>
                                  <a:sym typeface="Symbol" panose="05050102010706020507" pitchFamily="18" charset="2"/>
                                </a:rPr>
                                <m:t>𝑥</m:t>
                              </m:r>
                            </m:e>
                          </m:acc>
                        </m:e>
                        <m:sub>
                          <m:r>
                            <a:rPr lang="en-US" i="1" dirty="0">
                              <a:latin typeface="Cambria Math" panose="02040503050406030204" pitchFamily="18" charset="0"/>
                              <a:cs typeface="Times New Roman" panose="02020603050405020304" pitchFamily="18" charset="0"/>
                              <a:sym typeface="Symbol" panose="05050102010706020507" pitchFamily="18" charset="2"/>
                            </a:rPr>
                            <m:t>3</m:t>
                          </m:r>
                        </m:sub>
                      </m:sSub>
                      <m:r>
                        <m:rPr>
                          <m:nor/>
                        </m:rPr>
                        <a:rPr lang="en-US" b="0" i="0" dirty="0" smtClean="0">
                          <a:latin typeface="Cambria Math" panose="02040503050406030204" pitchFamily="18" charset="0"/>
                          <a:cs typeface="Times New Roman" panose="02020603050405020304" pitchFamily="18" charset="0"/>
                          <a:sym typeface="Symbol" panose="05050102010706020507" pitchFamily="18" charset="2"/>
                        </a:rPr>
                        <m:t> </m:t>
                      </m:r>
                      <m:r>
                        <m:rPr>
                          <m:nor/>
                        </m:rPr>
                        <a:rPr lang="en-US"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𝑥</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m:t>
                          </m:r>
                        </m:sub>
                      </m:sSub>
                      <m:r>
                        <m:rPr>
                          <m:nor/>
                        </m:rPr>
                        <a:rPr lang="en-US" b="0" i="0" smtClean="0">
                          <a:latin typeface="Cambria Math" panose="02040503050406030204" pitchFamily="18" charset="0"/>
                        </a:rPr>
                        <m:t> </m:t>
                      </m:r>
                      <m:r>
                        <m:rPr>
                          <m:nor/>
                        </m:rPr>
                        <a:rPr lang="en-US" dirty="0">
                          <a:solidFill>
                            <a:schemeClr val="tx1"/>
                          </a:solidFill>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m:t>
                      </m:r>
                      <m:r>
                        <m:rPr>
                          <m:nor/>
                        </m:rPr>
                        <a:rPr lang="en-US" b="0" i="0" dirty="0" smtClean="0">
                          <a:solidFill>
                            <a:schemeClr val="tx1"/>
                          </a:solidFill>
                          <a:latin typeface="Book Antiqua" panose="02040602050305030304" pitchFamily="18" charset="0"/>
                          <a:ea typeface="Times New Roman" panose="02020603050405020304" pitchFamily="18" charset="0"/>
                          <a:cs typeface="Times New Roman" panose="02020603050405020304" pitchFamily="18" charset="0"/>
                          <a:sym typeface="Symbol" panose="05050102010706020507" pitchFamily="18" charset="2"/>
                        </a:rPr>
                        <m:t> </m:t>
                      </m:r>
                      <m:sSub>
                        <m:sSubPr>
                          <m:ctrlPr>
                            <a:rPr lang="en-US" i="1" dirty="0">
                              <a:latin typeface="Cambria Math" panose="02040503050406030204" pitchFamily="18" charset="0"/>
                              <a:cs typeface="Times New Roman" panose="02020603050405020304" pitchFamily="18" charset="0"/>
                              <a:sym typeface="Symbol" panose="05050102010706020507" pitchFamily="18" charset="2"/>
                            </a:rPr>
                          </m:ctrlPr>
                        </m:sSubPr>
                        <m:e>
                          <m:r>
                            <a:rPr lang="en-US" i="1" dirty="0">
                              <a:latin typeface="Cambria Math" panose="02040503050406030204" pitchFamily="18" charset="0"/>
                              <a:cs typeface="Times New Roman" panose="02020603050405020304" pitchFamily="18" charset="0"/>
                              <a:sym typeface="Symbol" panose="05050102010706020507" pitchFamily="18" charset="2"/>
                            </a:rPr>
                            <m:t>𝑥</m:t>
                          </m:r>
                        </m:e>
                        <m:sub>
                          <m:r>
                            <a:rPr lang="en-US" i="1" dirty="0">
                              <a:latin typeface="Cambria Math" panose="02040503050406030204" pitchFamily="18" charset="0"/>
                              <a:cs typeface="Times New Roman" panose="02020603050405020304" pitchFamily="18" charset="0"/>
                              <a:sym typeface="Symbol" panose="05050102010706020507" pitchFamily="18" charset="2"/>
                            </a:rPr>
                            <m:t>1</m:t>
                          </m:r>
                        </m:sub>
                      </m:sSub>
                      <m:sSub>
                        <m:sSubPr>
                          <m:ctrlPr>
                            <a:rPr lang="en-US" i="1" dirty="0">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a:latin typeface="Cambria Math" panose="02040503050406030204" pitchFamily="18" charset="0"/>
                                  <a:cs typeface="Times New Roman" panose="02020603050405020304" pitchFamily="18" charset="0"/>
                                  <a:sym typeface="Symbol" panose="05050102010706020507" pitchFamily="18" charset="2"/>
                                </a:rPr>
                              </m:ctrlPr>
                            </m:accPr>
                            <m:e>
                              <m:r>
                                <a:rPr lang="en-US" i="1" dirty="0">
                                  <a:latin typeface="Cambria Math" panose="02040503050406030204" pitchFamily="18" charset="0"/>
                                  <a:cs typeface="Times New Roman" panose="02020603050405020304" pitchFamily="18" charset="0"/>
                                  <a:sym typeface="Symbol" panose="05050102010706020507" pitchFamily="18" charset="2"/>
                                </a:rPr>
                                <m:t>𝑥</m:t>
                              </m:r>
                            </m:e>
                          </m:acc>
                        </m:e>
                        <m:sub>
                          <m:r>
                            <a:rPr lang="en-US" i="1" dirty="0">
                              <a:latin typeface="Cambria Math" panose="02040503050406030204" pitchFamily="18" charset="0"/>
                              <a:cs typeface="Times New Roman" panose="02020603050405020304" pitchFamily="18" charset="0"/>
                              <a:sym typeface="Symbol" panose="05050102010706020507" pitchFamily="18" charset="2"/>
                            </a:rPr>
                            <m:t>2</m:t>
                          </m:r>
                        </m:sub>
                      </m:sSub>
                      <m:sSub>
                        <m:sSubPr>
                          <m:ctrlPr>
                            <a:rPr lang="en-US" i="1" dirty="0">
                              <a:latin typeface="Cambria Math" panose="02040503050406030204" pitchFamily="18" charset="0"/>
                              <a:cs typeface="Times New Roman" panose="02020603050405020304" pitchFamily="18" charset="0"/>
                              <a:sym typeface="Symbol" panose="05050102010706020507" pitchFamily="18" charset="2"/>
                            </a:rPr>
                          </m:ctrlPr>
                        </m:sSubPr>
                        <m:e>
                          <m:acc>
                            <m:accPr>
                              <m:chr m:val="̅"/>
                              <m:ctrlPr>
                                <a:rPr lang="en-US" i="1" dirty="0">
                                  <a:latin typeface="Cambria Math" panose="02040503050406030204" pitchFamily="18" charset="0"/>
                                  <a:cs typeface="Times New Roman" panose="02020603050405020304" pitchFamily="18" charset="0"/>
                                  <a:sym typeface="Symbol" panose="05050102010706020507" pitchFamily="18" charset="2"/>
                                </a:rPr>
                              </m:ctrlPr>
                            </m:accPr>
                            <m:e>
                              <m:r>
                                <a:rPr lang="en-US" i="1" dirty="0">
                                  <a:latin typeface="Cambria Math" panose="02040503050406030204" pitchFamily="18" charset="0"/>
                                  <a:cs typeface="Times New Roman" panose="02020603050405020304" pitchFamily="18" charset="0"/>
                                  <a:sym typeface="Symbol" panose="05050102010706020507" pitchFamily="18" charset="2"/>
                                </a:rPr>
                                <m:t>𝑥</m:t>
                              </m:r>
                            </m:e>
                          </m:acc>
                        </m:e>
                        <m:sub>
                          <m:r>
                            <a:rPr lang="en-US" i="1" dirty="0">
                              <a:latin typeface="Cambria Math" panose="02040503050406030204" pitchFamily="18" charset="0"/>
                              <a:cs typeface="Times New Roman" panose="02020603050405020304" pitchFamily="18" charset="0"/>
                              <a:sym typeface="Symbol" panose="05050102010706020507" pitchFamily="18" charset="2"/>
                            </a:rPr>
                            <m:t>4</m:t>
                          </m:r>
                        </m:sub>
                      </m:sSub>
                    </m:oMath>
                  </m:oMathPara>
                </a14:m>
                <a:endParaRPr lang="ro-RO" dirty="0"/>
              </a:p>
            </p:txBody>
          </p:sp>
        </mc:Choice>
        <mc:Fallback xmlns="">
          <p:sp>
            <p:nvSpPr>
              <p:cNvPr id="3" name="Substituent conținut 2"/>
              <p:cNvSpPr>
                <a:spLocks noGrp="1" noRot="1" noChangeAspect="1" noMove="1" noResize="1" noEditPoints="1" noAdjustHandles="1" noChangeArrowheads="1" noChangeShapeType="1" noTextEdit="1"/>
              </p:cNvSpPr>
              <p:nvPr>
                <p:ph idx="1"/>
              </p:nvPr>
            </p:nvSpPr>
            <p:spPr>
              <a:xfrm>
                <a:off x="944016" y="2660975"/>
                <a:ext cx="6289488" cy="3406849"/>
              </a:xfrm>
              <a:blipFill>
                <a:blip r:embed="rId2"/>
                <a:stretch>
                  <a:fillRect l="-1357" t="-2509" r="-1260"/>
                </a:stretch>
              </a:blipFill>
            </p:spPr>
            <p:txBody>
              <a:bodyPr/>
              <a:lstStyle/>
              <a:p>
                <a:r>
                  <a:rPr lang="en-US">
                    <a:noFill/>
                  </a:rPr>
                  <a:t> </a:t>
                </a:r>
              </a:p>
            </p:txBody>
          </p:sp>
        </mc:Fallback>
      </mc:AlternateContent>
      <p:sp>
        <p:nvSpPr>
          <p:cNvPr id="6" name="CasetăText 5"/>
          <p:cNvSpPr txBox="1"/>
          <p:nvPr/>
        </p:nvSpPr>
        <p:spPr>
          <a:xfrm>
            <a:off x="10101567" y="2516777"/>
            <a:ext cx="1053737" cy="369332"/>
          </a:xfrm>
          <a:prstGeom prst="rect">
            <a:avLst/>
          </a:prstGeom>
          <a:noFill/>
        </p:spPr>
        <p:txBody>
          <a:bodyPr wrap="square" rtlCol="0">
            <a:spAutoFit/>
          </a:bodyPr>
          <a:lstStyle/>
          <a:p>
            <a:r>
              <a:rPr lang="en-US" spc="-600" dirty="0">
                <a:solidFill>
                  <a:prstClr val="white"/>
                </a:solidFill>
                <a:ea typeface="Times New Roman" panose="02020603050405020304" pitchFamily="18" charset="0"/>
                <a:cs typeface="Times New Roman" panose="02020603050405020304" pitchFamily="18" charset="0"/>
              </a:rPr>
              <a:t>¯ </a:t>
            </a:r>
            <a:r>
              <a:rPr lang="en-US" dirty="0"/>
              <a:t>x</a:t>
            </a:r>
            <a:r>
              <a:rPr lang="en-US" baseline="-25000" dirty="0"/>
              <a:t>1</a:t>
            </a:r>
            <a:endParaRPr lang="ro-RO" sz="1200" dirty="0"/>
          </a:p>
        </p:txBody>
      </p:sp>
      <p:sp>
        <p:nvSpPr>
          <p:cNvPr id="35" name="CasetăText 41">
            <a:extLst>
              <a:ext uri="{FF2B5EF4-FFF2-40B4-BE49-F238E27FC236}">
                <a16:creationId xmlns:a16="http://schemas.microsoft.com/office/drawing/2014/main" id="{AD2E9532-2EAF-4C43-AAD3-96874770BFE9}"/>
              </a:ext>
            </a:extLst>
          </p:cNvPr>
          <p:cNvSpPr txBox="1"/>
          <p:nvPr/>
        </p:nvSpPr>
        <p:spPr>
          <a:xfrm>
            <a:off x="7591421" y="4003700"/>
            <a:ext cx="888275" cy="369332"/>
          </a:xfrm>
          <a:prstGeom prst="rect">
            <a:avLst/>
          </a:prstGeom>
          <a:noFill/>
        </p:spPr>
        <p:txBody>
          <a:bodyPr wrap="square" rtlCol="0">
            <a:spAutoFit/>
          </a:bodyPr>
          <a:lstStyle/>
          <a:p>
            <a:r>
              <a:rPr lang="en-US" spc="-600" dirty="0">
                <a:solidFill>
                  <a:prstClr val="white"/>
                </a:solidFill>
                <a:ea typeface="Times New Roman" panose="02020603050405020304" pitchFamily="18" charset="0"/>
                <a:cs typeface="Times New Roman" panose="02020603050405020304" pitchFamily="18" charset="0"/>
              </a:rPr>
              <a:t>¯ </a:t>
            </a:r>
            <a:r>
              <a:rPr lang="en-US" dirty="0"/>
              <a:t>x</a:t>
            </a:r>
            <a:r>
              <a:rPr lang="en-US" baseline="-25000" dirty="0"/>
              <a:t>2</a:t>
            </a:r>
            <a:endParaRPr lang="ro-RO" sz="1200" dirty="0"/>
          </a:p>
        </p:txBody>
      </p:sp>
      <p:graphicFrame>
        <p:nvGraphicFramePr>
          <p:cNvPr id="36" name="Substituent conținut 3">
            <a:extLst>
              <a:ext uri="{FF2B5EF4-FFF2-40B4-BE49-F238E27FC236}">
                <a16:creationId xmlns:a16="http://schemas.microsoft.com/office/drawing/2014/main" id="{791CD406-1906-4B12-9470-9144D8EA5721}"/>
              </a:ext>
            </a:extLst>
          </p:cNvPr>
          <p:cNvGraphicFramePr>
            <a:graphicFrameLocks/>
          </p:cNvGraphicFramePr>
          <p:nvPr/>
        </p:nvGraphicFramePr>
        <p:xfrm>
          <a:off x="8283752" y="3065706"/>
          <a:ext cx="2804936" cy="1483360"/>
        </p:xfrm>
        <a:graphic>
          <a:graphicData uri="http://schemas.openxmlformats.org/drawingml/2006/table">
            <a:tbl>
              <a:tblPr firstRow="1" bandRow="1">
                <a:tableStyleId>{5940675A-B579-460E-94D1-54222C63F5DA}</a:tableStyleId>
              </a:tblPr>
              <a:tblGrid>
                <a:gridCol w="701234">
                  <a:extLst>
                    <a:ext uri="{9D8B030D-6E8A-4147-A177-3AD203B41FA5}">
                      <a16:colId xmlns:a16="http://schemas.microsoft.com/office/drawing/2014/main" val="20000"/>
                    </a:ext>
                  </a:extLst>
                </a:gridCol>
                <a:gridCol w="701234">
                  <a:extLst>
                    <a:ext uri="{9D8B030D-6E8A-4147-A177-3AD203B41FA5}">
                      <a16:colId xmlns:a16="http://schemas.microsoft.com/office/drawing/2014/main" val="20001"/>
                    </a:ext>
                  </a:extLst>
                </a:gridCol>
                <a:gridCol w="701234">
                  <a:extLst>
                    <a:ext uri="{9D8B030D-6E8A-4147-A177-3AD203B41FA5}">
                      <a16:colId xmlns:a16="http://schemas.microsoft.com/office/drawing/2014/main" val="20002"/>
                    </a:ext>
                  </a:extLst>
                </a:gridCol>
                <a:gridCol w="701234">
                  <a:extLst>
                    <a:ext uri="{9D8B030D-6E8A-4147-A177-3AD203B41FA5}">
                      <a16:colId xmlns:a16="http://schemas.microsoft.com/office/drawing/2014/main" val="20003"/>
                    </a:ext>
                  </a:extLst>
                </a:gridCol>
              </a:tblGrid>
              <a:tr h="370840">
                <a:tc>
                  <a:txBody>
                    <a:bodyPr/>
                    <a:lstStyle/>
                    <a:p>
                      <a:r>
                        <a:rPr lang="en-US" dirty="0"/>
                        <a:t>m</a:t>
                      </a:r>
                      <a:r>
                        <a:rPr lang="en-US" baseline="-25000" dirty="0"/>
                        <a:t>15</a:t>
                      </a:r>
                      <a:endParaRPr lang="ro-RO" dirty="0"/>
                    </a:p>
                  </a:txBody>
                  <a:tcPr>
                    <a:solidFill>
                      <a:srgbClr val="C00000"/>
                    </a:solidFill>
                  </a:tcPr>
                </a:tc>
                <a:tc>
                  <a:txBody>
                    <a:bodyPr/>
                    <a:lstStyle/>
                    <a:p>
                      <a:endParaRPr lang="ro-RO"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
                      </a:r>
                      <a:r>
                        <a:rPr lang="en-US" baseline="-25000" dirty="0"/>
                        <a:t>5</a:t>
                      </a:r>
                      <a:endParaRPr lang="ro-RO" dirty="0"/>
                    </a:p>
                  </a:txBody>
                  <a:tcPr>
                    <a:solidFill>
                      <a:srgbClr val="C00000"/>
                    </a:solidFill>
                  </a:tcPr>
                </a:tc>
                <a:tc>
                  <a:txBody>
                    <a:bodyPr/>
                    <a:lstStyle/>
                    <a:p>
                      <a:r>
                        <a:rPr lang="en-US" baseline="0" dirty="0"/>
                        <a:t>m</a:t>
                      </a:r>
                      <a:r>
                        <a:rPr lang="en-US" baseline="-25000" dirty="0"/>
                        <a:t>7</a:t>
                      </a:r>
                      <a:endParaRPr lang="ro-RO" baseline="0" dirty="0"/>
                    </a:p>
                  </a:txBody>
                  <a:tcPr>
                    <a:solidFill>
                      <a:srgbClr val="C00000"/>
                    </a:solidFill>
                  </a:tcPr>
                </a:tc>
                <a:extLst>
                  <a:ext uri="{0D108BD9-81ED-4DB2-BD59-A6C34878D82A}">
                    <a16:rowId xmlns:a16="http://schemas.microsoft.com/office/drawing/2014/main" val="10000"/>
                  </a:ext>
                </a:extLst>
              </a:tr>
              <a:tr h="370840">
                <a:tc>
                  <a:txBody>
                    <a:bodyPr/>
                    <a:lstStyle/>
                    <a:p>
                      <a:endParaRPr lang="ro-RO"/>
                    </a:p>
                  </a:txBody>
                  <a:tcPr/>
                </a:tc>
                <a:tc>
                  <a:txBody>
                    <a:bodyPr/>
                    <a:lstStyle/>
                    <a:p>
                      <a:endParaRPr lang="ro-RO" dirty="0"/>
                    </a:p>
                  </a:txBody>
                  <a:tcPr>
                    <a:noFill/>
                  </a:tcPr>
                </a:tc>
                <a:tc>
                  <a:txBody>
                    <a:bodyPr/>
                    <a:lstStyle/>
                    <a:p>
                      <a:r>
                        <a:rPr lang="en-US" dirty="0"/>
                        <a:t>m</a:t>
                      </a:r>
                      <a:r>
                        <a:rPr lang="en-US" baseline="-25000" dirty="0"/>
                        <a:t>4</a:t>
                      </a:r>
                      <a:endParaRPr lang="ro-RO" dirty="0"/>
                    </a:p>
                  </a:txBody>
                  <a:tcPr>
                    <a:solidFill>
                      <a:srgbClr val="C00000"/>
                    </a:solidFill>
                  </a:tcPr>
                </a:tc>
                <a:tc>
                  <a:txBody>
                    <a:bodyPr/>
                    <a:lstStyle/>
                    <a:p>
                      <a:endParaRPr lang="ro-RO" dirty="0"/>
                    </a:p>
                  </a:txBody>
                  <a:tcPr>
                    <a:no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
                      </a:r>
                      <a:r>
                        <a:rPr lang="en-US" baseline="-25000" dirty="0"/>
                        <a:t>10</a:t>
                      </a:r>
                      <a:endParaRPr lang="ro-RO" dirty="0"/>
                    </a:p>
                  </a:txBody>
                  <a:tcPr/>
                </a:tc>
                <a:tc>
                  <a:txBody>
                    <a:bodyPr/>
                    <a:lstStyle/>
                    <a:p>
                      <a:r>
                        <a:rPr lang="en-US" dirty="0"/>
                        <a:t>m</a:t>
                      </a:r>
                      <a:r>
                        <a:rPr lang="en-US" baseline="-25000" dirty="0"/>
                        <a:t>8</a:t>
                      </a:r>
                      <a:endParaRPr lang="ro-RO" dirty="0"/>
                    </a:p>
                  </a:txBody>
                  <a:tcPr>
                    <a:noFill/>
                  </a:tcPr>
                </a:tc>
                <a:tc>
                  <a:txBody>
                    <a:bodyPr/>
                    <a:lstStyle/>
                    <a:p>
                      <a:r>
                        <a:rPr lang="en-US" dirty="0"/>
                        <a:t>m</a:t>
                      </a:r>
                      <a:r>
                        <a:rPr lang="en-US" baseline="-25000" dirty="0"/>
                        <a:t>0</a:t>
                      </a:r>
                      <a:endParaRPr lang="ro-RO" dirty="0"/>
                    </a:p>
                  </a:txBody>
                  <a:tcPr>
                    <a:solidFill>
                      <a:srgbClr val="C00000"/>
                    </a:solidFill>
                  </a:tcPr>
                </a:tc>
                <a:tc>
                  <a:txBody>
                    <a:bodyPr/>
                    <a:lstStyle/>
                    <a:p>
                      <a:endParaRPr lang="ro-RO" baseline="0" dirty="0"/>
                    </a:p>
                  </a:txBody>
                  <a:tcPr>
                    <a:no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
                      </a:r>
                      <a:r>
                        <a:rPr lang="en-US" baseline="-25000" dirty="0"/>
                        <a:t>11</a:t>
                      </a:r>
                      <a:endParaRPr lang="ro-RO" dirty="0"/>
                    </a:p>
                  </a:txBody>
                  <a:tcPr>
                    <a:solidFill>
                      <a:srgbClr val="C00000"/>
                    </a:solidFill>
                  </a:tcPr>
                </a:tc>
                <a:tc>
                  <a:txBody>
                    <a:bodyPr/>
                    <a:lstStyle/>
                    <a:p>
                      <a:endParaRPr lang="ro-RO"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
                      </a:r>
                      <a:r>
                        <a:rPr lang="en-US" baseline="-25000" dirty="0"/>
                        <a:t>1</a:t>
                      </a:r>
                      <a:endParaRPr lang="ro-RO" dirty="0"/>
                    </a:p>
                  </a:txBody>
                  <a:tcPr>
                    <a:solidFill>
                      <a:srgbClr val="C00000"/>
                    </a:solidFill>
                  </a:tcPr>
                </a:tc>
                <a:tc>
                  <a:txBody>
                    <a:bodyPr/>
                    <a:lstStyle/>
                    <a:p>
                      <a:r>
                        <a:rPr lang="en-US" dirty="0"/>
                        <a:t>m</a:t>
                      </a:r>
                      <a:r>
                        <a:rPr lang="en-US" baseline="-25000" dirty="0"/>
                        <a:t>3</a:t>
                      </a:r>
                      <a:endParaRPr lang="ro-RO" dirty="0"/>
                    </a:p>
                  </a:txBody>
                  <a:tcPr>
                    <a:solidFill>
                      <a:srgbClr val="C00000"/>
                    </a:solidFill>
                  </a:tcPr>
                </a:tc>
                <a:extLst>
                  <a:ext uri="{0D108BD9-81ED-4DB2-BD59-A6C34878D82A}">
                    <a16:rowId xmlns:a16="http://schemas.microsoft.com/office/drawing/2014/main" val="10003"/>
                  </a:ext>
                </a:extLst>
              </a:tr>
            </a:tbl>
          </a:graphicData>
        </a:graphic>
      </p:graphicFrame>
      <p:sp>
        <p:nvSpPr>
          <p:cNvPr id="37" name="CasetăText 43">
            <a:extLst>
              <a:ext uri="{FF2B5EF4-FFF2-40B4-BE49-F238E27FC236}">
                <a16:creationId xmlns:a16="http://schemas.microsoft.com/office/drawing/2014/main" id="{B8A3BE01-48EE-4DBF-AA09-3BB54638B00F}"/>
              </a:ext>
            </a:extLst>
          </p:cNvPr>
          <p:cNvSpPr txBox="1"/>
          <p:nvPr/>
        </p:nvSpPr>
        <p:spPr>
          <a:xfrm>
            <a:off x="8832394" y="2537068"/>
            <a:ext cx="992778" cy="369332"/>
          </a:xfrm>
          <a:prstGeom prst="rect">
            <a:avLst/>
          </a:prstGeom>
          <a:noFill/>
        </p:spPr>
        <p:txBody>
          <a:bodyPr wrap="square" rtlCol="0">
            <a:spAutoFit/>
          </a:bodyPr>
          <a:lstStyle/>
          <a:p>
            <a:r>
              <a:rPr lang="en-US" dirty="0"/>
              <a:t>x</a:t>
            </a:r>
            <a:r>
              <a:rPr lang="en-US" baseline="-25000" dirty="0"/>
              <a:t>1</a:t>
            </a:r>
            <a:endParaRPr lang="ro-RO" sz="1200" dirty="0"/>
          </a:p>
        </p:txBody>
      </p:sp>
      <p:sp>
        <p:nvSpPr>
          <p:cNvPr id="38" name="CasetăText 44">
            <a:extLst>
              <a:ext uri="{FF2B5EF4-FFF2-40B4-BE49-F238E27FC236}">
                <a16:creationId xmlns:a16="http://schemas.microsoft.com/office/drawing/2014/main" id="{44260A7B-AEB2-4BA4-8624-FD6344598993}"/>
              </a:ext>
            </a:extLst>
          </p:cNvPr>
          <p:cNvSpPr txBox="1"/>
          <p:nvPr/>
        </p:nvSpPr>
        <p:spPr>
          <a:xfrm>
            <a:off x="10129972" y="2537068"/>
            <a:ext cx="1053737" cy="369332"/>
          </a:xfrm>
          <a:prstGeom prst="rect">
            <a:avLst/>
          </a:prstGeom>
          <a:noFill/>
        </p:spPr>
        <p:txBody>
          <a:bodyPr wrap="square" rtlCol="0">
            <a:spAutoFit/>
          </a:bodyPr>
          <a:lstStyle/>
          <a:p>
            <a:r>
              <a:rPr lang="en-US" spc="-600" dirty="0">
                <a:solidFill>
                  <a:prstClr val="white"/>
                </a:solidFill>
                <a:ea typeface="Times New Roman" panose="02020603050405020304" pitchFamily="18" charset="0"/>
                <a:cs typeface="Times New Roman" panose="02020603050405020304" pitchFamily="18" charset="0"/>
              </a:rPr>
              <a:t>¯ </a:t>
            </a:r>
            <a:r>
              <a:rPr lang="en-US" dirty="0"/>
              <a:t>x</a:t>
            </a:r>
            <a:r>
              <a:rPr lang="en-US" baseline="-25000" dirty="0"/>
              <a:t>1</a:t>
            </a:r>
            <a:endParaRPr lang="ro-RO" sz="1200" dirty="0"/>
          </a:p>
        </p:txBody>
      </p:sp>
      <p:sp>
        <p:nvSpPr>
          <p:cNvPr id="39" name="CasetăText 45">
            <a:extLst>
              <a:ext uri="{FF2B5EF4-FFF2-40B4-BE49-F238E27FC236}">
                <a16:creationId xmlns:a16="http://schemas.microsoft.com/office/drawing/2014/main" id="{272A071C-C8D5-4257-AB29-C0475E53AAB5}"/>
              </a:ext>
            </a:extLst>
          </p:cNvPr>
          <p:cNvSpPr txBox="1"/>
          <p:nvPr/>
        </p:nvSpPr>
        <p:spPr>
          <a:xfrm>
            <a:off x="7665445" y="3238273"/>
            <a:ext cx="931817" cy="369332"/>
          </a:xfrm>
          <a:prstGeom prst="rect">
            <a:avLst/>
          </a:prstGeom>
          <a:noFill/>
        </p:spPr>
        <p:txBody>
          <a:bodyPr wrap="square" rtlCol="0">
            <a:spAutoFit/>
          </a:bodyPr>
          <a:lstStyle/>
          <a:p>
            <a:r>
              <a:rPr lang="en-US" dirty="0"/>
              <a:t>x</a:t>
            </a:r>
            <a:r>
              <a:rPr lang="en-US" baseline="-25000" dirty="0"/>
              <a:t>2</a:t>
            </a:r>
            <a:endParaRPr lang="ro-RO" sz="1200" dirty="0"/>
          </a:p>
        </p:txBody>
      </p:sp>
      <p:sp>
        <p:nvSpPr>
          <p:cNvPr id="40" name="CasetăText 46">
            <a:extLst>
              <a:ext uri="{FF2B5EF4-FFF2-40B4-BE49-F238E27FC236}">
                <a16:creationId xmlns:a16="http://schemas.microsoft.com/office/drawing/2014/main" id="{2519F394-D761-4BA7-999D-D124775DA33B}"/>
              </a:ext>
            </a:extLst>
          </p:cNvPr>
          <p:cNvSpPr txBox="1"/>
          <p:nvPr/>
        </p:nvSpPr>
        <p:spPr>
          <a:xfrm>
            <a:off x="8396966" y="4775171"/>
            <a:ext cx="435428" cy="369332"/>
          </a:xfrm>
          <a:prstGeom prst="rect">
            <a:avLst/>
          </a:prstGeom>
          <a:noFill/>
        </p:spPr>
        <p:txBody>
          <a:bodyPr wrap="square" rtlCol="0">
            <a:spAutoFit/>
          </a:bodyPr>
          <a:lstStyle/>
          <a:p>
            <a:r>
              <a:rPr lang="en-US" dirty="0"/>
              <a:t>x</a:t>
            </a:r>
            <a:r>
              <a:rPr lang="en-US" baseline="-25000" dirty="0"/>
              <a:t>3</a:t>
            </a:r>
            <a:endParaRPr lang="ro-RO" sz="1200" dirty="0"/>
          </a:p>
        </p:txBody>
      </p:sp>
      <p:sp>
        <p:nvSpPr>
          <p:cNvPr id="41" name="CasetăText 47">
            <a:extLst>
              <a:ext uri="{FF2B5EF4-FFF2-40B4-BE49-F238E27FC236}">
                <a16:creationId xmlns:a16="http://schemas.microsoft.com/office/drawing/2014/main" id="{EF20015F-F990-4DFC-A36F-876FE7284376}"/>
              </a:ext>
            </a:extLst>
          </p:cNvPr>
          <p:cNvSpPr txBox="1"/>
          <p:nvPr/>
        </p:nvSpPr>
        <p:spPr>
          <a:xfrm>
            <a:off x="9407161" y="4775171"/>
            <a:ext cx="714103" cy="369332"/>
          </a:xfrm>
          <a:prstGeom prst="rect">
            <a:avLst/>
          </a:prstGeom>
          <a:noFill/>
        </p:spPr>
        <p:txBody>
          <a:bodyPr wrap="square" rtlCol="0">
            <a:spAutoFit/>
          </a:bodyPr>
          <a:lstStyle/>
          <a:p>
            <a:r>
              <a:rPr lang="en-US" spc="-600" dirty="0">
                <a:solidFill>
                  <a:prstClr val="white"/>
                </a:solidFill>
                <a:ea typeface="Times New Roman" panose="02020603050405020304" pitchFamily="18" charset="0"/>
                <a:cs typeface="Times New Roman" panose="02020603050405020304" pitchFamily="18" charset="0"/>
              </a:rPr>
              <a:t>¯ </a:t>
            </a:r>
            <a:r>
              <a:rPr lang="en-US" dirty="0"/>
              <a:t>x</a:t>
            </a:r>
            <a:r>
              <a:rPr lang="en-US" baseline="-25000" dirty="0"/>
              <a:t>3</a:t>
            </a:r>
            <a:endParaRPr lang="ro-RO" sz="1200" dirty="0"/>
          </a:p>
        </p:txBody>
      </p:sp>
      <p:sp>
        <p:nvSpPr>
          <p:cNvPr id="42" name="CasetăText 48">
            <a:extLst>
              <a:ext uri="{FF2B5EF4-FFF2-40B4-BE49-F238E27FC236}">
                <a16:creationId xmlns:a16="http://schemas.microsoft.com/office/drawing/2014/main" id="{24616959-793A-4550-B66C-5BD6A13DBB10}"/>
              </a:ext>
            </a:extLst>
          </p:cNvPr>
          <p:cNvSpPr txBox="1"/>
          <p:nvPr/>
        </p:nvSpPr>
        <p:spPr>
          <a:xfrm>
            <a:off x="10457316" y="4775171"/>
            <a:ext cx="631372" cy="369332"/>
          </a:xfrm>
          <a:prstGeom prst="rect">
            <a:avLst/>
          </a:prstGeom>
          <a:noFill/>
        </p:spPr>
        <p:txBody>
          <a:bodyPr wrap="square" rtlCol="0">
            <a:spAutoFit/>
          </a:bodyPr>
          <a:lstStyle/>
          <a:p>
            <a:r>
              <a:rPr lang="en-US" dirty="0"/>
              <a:t>x</a:t>
            </a:r>
            <a:r>
              <a:rPr lang="en-US" baseline="-25000" dirty="0"/>
              <a:t>3</a:t>
            </a:r>
            <a:endParaRPr lang="ro-RO" sz="1200" dirty="0"/>
          </a:p>
        </p:txBody>
      </p:sp>
      <p:sp>
        <p:nvSpPr>
          <p:cNvPr id="43" name="CasetăText 49">
            <a:extLst>
              <a:ext uri="{FF2B5EF4-FFF2-40B4-BE49-F238E27FC236}">
                <a16:creationId xmlns:a16="http://schemas.microsoft.com/office/drawing/2014/main" id="{EE6C8799-7F1F-415F-B03F-1F442CD846D1}"/>
              </a:ext>
            </a:extLst>
          </p:cNvPr>
          <p:cNvSpPr txBox="1"/>
          <p:nvPr/>
        </p:nvSpPr>
        <p:spPr>
          <a:xfrm>
            <a:off x="11357505" y="3065706"/>
            <a:ext cx="380232" cy="369332"/>
          </a:xfrm>
          <a:prstGeom prst="rect">
            <a:avLst/>
          </a:prstGeom>
          <a:noFill/>
        </p:spPr>
        <p:txBody>
          <a:bodyPr wrap="none" rtlCol="0">
            <a:spAutoFit/>
          </a:bodyPr>
          <a:lstStyle/>
          <a:p>
            <a:r>
              <a:rPr lang="en-US" dirty="0"/>
              <a:t>x</a:t>
            </a:r>
            <a:r>
              <a:rPr lang="en-US" baseline="-25000" dirty="0"/>
              <a:t>4</a:t>
            </a:r>
            <a:endParaRPr lang="ro-RO" sz="1200" dirty="0"/>
          </a:p>
        </p:txBody>
      </p:sp>
      <p:sp>
        <p:nvSpPr>
          <p:cNvPr id="44" name="CasetăText 50">
            <a:extLst>
              <a:ext uri="{FF2B5EF4-FFF2-40B4-BE49-F238E27FC236}">
                <a16:creationId xmlns:a16="http://schemas.microsoft.com/office/drawing/2014/main" id="{B5F9A07A-C2C9-430C-B542-4535BA6A8E7E}"/>
              </a:ext>
            </a:extLst>
          </p:cNvPr>
          <p:cNvSpPr txBox="1"/>
          <p:nvPr/>
        </p:nvSpPr>
        <p:spPr>
          <a:xfrm>
            <a:off x="11319033" y="3634368"/>
            <a:ext cx="418704" cy="369332"/>
          </a:xfrm>
          <a:prstGeom prst="rect">
            <a:avLst/>
          </a:prstGeom>
          <a:noFill/>
        </p:spPr>
        <p:txBody>
          <a:bodyPr wrap="none" rtlCol="0">
            <a:spAutoFit/>
          </a:bodyPr>
          <a:lstStyle/>
          <a:p>
            <a:r>
              <a:rPr lang="en-US" spc="-600" dirty="0">
                <a:solidFill>
                  <a:prstClr val="white"/>
                </a:solidFill>
                <a:ea typeface="Times New Roman" panose="02020603050405020304" pitchFamily="18" charset="0"/>
                <a:cs typeface="Times New Roman" panose="02020603050405020304" pitchFamily="18" charset="0"/>
              </a:rPr>
              <a:t>¯ </a:t>
            </a:r>
            <a:r>
              <a:rPr lang="en-US" dirty="0"/>
              <a:t>x</a:t>
            </a:r>
            <a:r>
              <a:rPr lang="en-US" baseline="-25000" dirty="0"/>
              <a:t>4</a:t>
            </a:r>
            <a:endParaRPr lang="ro-RO" sz="1200" dirty="0"/>
          </a:p>
        </p:txBody>
      </p:sp>
      <p:sp>
        <p:nvSpPr>
          <p:cNvPr id="45" name="CasetăText 51">
            <a:extLst>
              <a:ext uri="{FF2B5EF4-FFF2-40B4-BE49-F238E27FC236}">
                <a16:creationId xmlns:a16="http://schemas.microsoft.com/office/drawing/2014/main" id="{513D72B8-2D8F-45C8-87FE-E7259C532811}"/>
              </a:ext>
            </a:extLst>
          </p:cNvPr>
          <p:cNvSpPr txBox="1"/>
          <p:nvPr/>
        </p:nvSpPr>
        <p:spPr>
          <a:xfrm>
            <a:off x="11357505" y="4179734"/>
            <a:ext cx="380232" cy="369332"/>
          </a:xfrm>
          <a:prstGeom prst="rect">
            <a:avLst/>
          </a:prstGeom>
          <a:noFill/>
        </p:spPr>
        <p:txBody>
          <a:bodyPr wrap="none" rtlCol="0">
            <a:spAutoFit/>
          </a:bodyPr>
          <a:lstStyle/>
          <a:p>
            <a:r>
              <a:rPr lang="en-US" dirty="0"/>
              <a:t>x</a:t>
            </a:r>
            <a:r>
              <a:rPr lang="en-US" baseline="-25000" dirty="0"/>
              <a:t>4</a:t>
            </a:r>
            <a:endParaRPr lang="ro-RO" sz="1200" dirty="0"/>
          </a:p>
        </p:txBody>
      </p:sp>
      <p:sp>
        <p:nvSpPr>
          <p:cNvPr id="46" name="Oval 45">
            <a:extLst>
              <a:ext uri="{FF2B5EF4-FFF2-40B4-BE49-F238E27FC236}">
                <a16:creationId xmlns:a16="http://schemas.microsoft.com/office/drawing/2014/main" id="{19548E81-6125-46B2-BC2B-E10A2E48DAC9}"/>
              </a:ext>
            </a:extLst>
          </p:cNvPr>
          <p:cNvSpPr/>
          <p:nvPr/>
        </p:nvSpPr>
        <p:spPr>
          <a:xfrm rot="5400000">
            <a:off x="8124948" y="3897497"/>
            <a:ext cx="850417" cy="56447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7" name="Oval 46">
            <a:extLst>
              <a:ext uri="{FF2B5EF4-FFF2-40B4-BE49-F238E27FC236}">
                <a16:creationId xmlns:a16="http://schemas.microsoft.com/office/drawing/2014/main" id="{EF1B17F6-C532-4CD5-8446-38B9F9EF752B}"/>
              </a:ext>
            </a:extLst>
          </p:cNvPr>
          <p:cNvSpPr/>
          <p:nvPr/>
        </p:nvSpPr>
        <p:spPr>
          <a:xfrm>
            <a:off x="9077972" y="3837676"/>
            <a:ext cx="1006872" cy="34205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48" name="Oval 47">
            <a:extLst>
              <a:ext uri="{FF2B5EF4-FFF2-40B4-BE49-F238E27FC236}">
                <a16:creationId xmlns:a16="http://schemas.microsoft.com/office/drawing/2014/main" id="{0C4E4791-FADC-4DCA-8C2C-8CA4B32927EB}"/>
              </a:ext>
            </a:extLst>
          </p:cNvPr>
          <p:cNvSpPr/>
          <p:nvPr/>
        </p:nvSpPr>
        <p:spPr>
          <a:xfrm>
            <a:off x="8397833" y="3848867"/>
            <a:ext cx="1006872" cy="34205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2156339842"/>
      </p:ext>
    </p:extLst>
  </p:cSld>
  <p:clrMapOvr>
    <a:masterClrMapping/>
  </p:clrMapOvr>
</p:sld>
</file>

<file path=ppt/theme/theme1.xml><?xml version="1.0" encoding="utf-8"?>
<a:theme xmlns:a="http://schemas.openxmlformats.org/drawingml/2006/main" name="Berlin">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220</TotalTime>
  <Words>745</Words>
  <Application>Microsoft Office PowerPoint</Application>
  <PresentationFormat>Widescreen</PresentationFormat>
  <Paragraphs>132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 Antiqua</vt:lpstr>
      <vt:lpstr>Cambria Math</vt:lpstr>
      <vt:lpstr>Trebuchet MS</vt:lpstr>
      <vt:lpstr>Berlin</vt:lpstr>
      <vt:lpstr>Homework Boolean logic 4.8</vt:lpstr>
      <vt:lpstr>Problem statement</vt:lpstr>
      <vt:lpstr>Solution</vt:lpstr>
      <vt:lpstr>Solution</vt:lpstr>
      <vt:lpstr>Solution</vt:lpstr>
      <vt:lpstr>Solution</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Boolean logic 4.8</dc:title>
  <dc:creator>TANIA-SORANA SĂSĂRAN</dc:creator>
  <cp:lastModifiedBy>TANIA-SORANA SĂSĂRAN</cp:lastModifiedBy>
  <cp:revision>4</cp:revision>
  <dcterms:created xsi:type="dcterms:W3CDTF">2022-01-04T10:08:35Z</dcterms:created>
  <dcterms:modified xsi:type="dcterms:W3CDTF">2022-01-04T22:51:48Z</dcterms:modified>
</cp:coreProperties>
</file>