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65" r:id="rId3"/>
    <p:sldId id="259" r:id="rId4"/>
    <p:sldId id="261" r:id="rId5"/>
    <p:sldId id="262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5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7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1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0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3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6DC0-9F94-4B1E-A6ED-5F6151C8206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95379-6314-4223-9D96-3DE1414B68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2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CB00-C82C-4629-B028-CFEB9BB0B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6.6, </a:t>
            </a:r>
            <a:r>
              <a:rPr lang="en-US" dirty="0" err="1"/>
              <a:t>predicatE</a:t>
            </a:r>
            <a:r>
              <a:rPr lang="en-US" dirty="0"/>
              <a:t>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8861F-B179-4BD2-8AFB-8E50C2F58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/>
              <a:t>SASARAN</a:t>
            </a:r>
            <a:r>
              <a:rPr lang="en-US" dirty="0">
                <a:latin typeface="+mj-lt"/>
              </a:rPr>
              <a:t> TANIA - </a:t>
            </a:r>
            <a:r>
              <a:rPr lang="en-US" dirty="0" err="1">
                <a:latin typeface="+mj-lt"/>
              </a:rPr>
              <a:t>Sorana</a:t>
            </a:r>
            <a:r>
              <a:rPr lang="en-US" dirty="0">
                <a:latin typeface="+mj-lt"/>
              </a:rPr>
              <a:t>, 916</a:t>
            </a:r>
          </a:p>
          <a:p>
            <a:pPr algn="r"/>
            <a:r>
              <a:rPr lang="en-US" dirty="0">
                <a:latin typeface="+mj-lt"/>
              </a:rPr>
              <a:t>03.11.2021</a:t>
            </a:r>
          </a:p>
        </p:txBody>
      </p:sp>
    </p:spTree>
    <p:extLst>
      <p:ext uri="{BB962C8B-B14F-4D97-AF65-F5344CB8AC3E}">
        <p14:creationId xmlns:p14="http://schemas.microsoft.com/office/powerpoint/2010/main" val="34992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40CE463-BA3E-46AF-A9B4-753859BAF0A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417779" y="844952"/>
                <a:ext cx="8637073" cy="249877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hoose an arbitrary interpretation with a finite domain (2 elements) for the formula</a:t>
                </a: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{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 2, … 8} and prove that it is a model of: 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40CE463-BA3E-46AF-A9B4-753859BA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417779" y="844952"/>
                <a:ext cx="8637073" cy="2498777"/>
              </a:xfrm>
              <a:blipFill>
                <a:blip r:embed="rId2"/>
                <a:stretch>
                  <a:fillRect l="-148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7696D1-33C6-4BE2-8C5A-65AA7C89A217}"/>
              </a:ext>
            </a:extLst>
          </p:cNvPr>
          <p:cNvSpPr txBox="1"/>
          <p:nvPr/>
        </p:nvSpPr>
        <p:spPr>
          <a:xfrm>
            <a:off x="504602" y="175760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Exercise</a:t>
            </a:r>
            <a:r>
              <a:rPr lang="en-US" dirty="0"/>
              <a:t> </a:t>
            </a:r>
            <a:r>
              <a:rPr lang="en-US" cap="all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6.6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FDB27E9-BD71-4F74-BA4E-5203EE683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79" y="3963348"/>
            <a:ext cx="8637073" cy="76071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8A57-9EB6-447B-A0F0-B7F5C71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semantics of First-order(predicate)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B9C69-0585-4096-BDDD-92E9CD55A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8" y="3199116"/>
                <a:ext cx="9603275" cy="27069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Definition:  </a:t>
                </a:r>
                <a:r>
                  <a:rPr lang="en-US" dirty="0"/>
                  <a:t>An interpretation of predicate formula is a pair </a:t>
                </a:r>
                <a:r>
                  <a:rPr lang="en-US" i="1" dirty="0"/>
                  <a:t>I</a:t>
                </a:r>
                <a:r>
                  <a:rPr lang="en-US" dirty="0"/>
                  <a:t> = &lt; </a:t>
                </a:r>
                <a:r>
                  <a:rPr lang="en-US" i="1" dirty="0"/>
                  <a:t>D, m </a:t>
                </a:r>
                <a:r>
                  <a:rPr lang="en-US" dirty="0"/>
                  <a:t>&gt; where: </a:t>
                </a:r>
              </a:p>
              <a:p>
                <a:pPr marL="0" indent="0">
                  <a:buNone/>
                </a:pPr>
                <a:r>
                  <a:rPr lang="en-US" dirty="0"/>
                  <a:t>      1. </a:t>
                </a:r>
                <a:r>
                  <a:rPr lang="en-US" i="1" dirty="0"/>
                  <a:t>D</a:t>
                </a:r>
                <a:r>
                  <a:rPr lang="en-US" dirty="0"/>
                  <a:t> is a nonempty set called the domain of interpretation. </a:t>
                </a:r>
              </a:p>
              <a:p>
                <a:pPr marL="0" indent="0">
                  <a:buNone/>
                </a:pPr>
                <a:r>
                  <a:rPr lang="en-US" dirty="0"/>
                  <a:t>      2. </a:t>
                </a:r>
                <a:r>
                  <a:rPr lang="en-US" i="1" dirty="0"/>
                  <a:t>m</a:t>
                </a:r>
                <a:r>
                  <a:rPr lang="en-US" dirty="0"/>
                  <a:t> is a function that assigns: </a:t>
                </a:r>
              </a:p>
              <a:p>
                <a:pPr marL="0" indent="0">
                  <a:buNone/>
                </a:pPr>
                <a:r>
                  <a:rPr lang="en-US" dirty="0"/>
                  <a:t>	- a fixed value </a:t>
                </a:r>
                <a:r>
                  <a:rPr lang="en-US" i="1" dirty="0"/>
                  <a:t>m(c) ∈ D </a:t>
                </a:r>
                <a:r>
                  <a:rPr lang="en-US" dirty="0"/>
                  <a:t>to the constant c </a:t>
                </a:r>
              </a:p>
              <a:p>
                <a:pPr marL="0" indent="0">
                  <a:buNone/>
                </a:pPr>
                <a:r>
                  <a:rPr lang="en-US" dirty="0"/>
                  <a:t>	- a function</a:t>
                </a:r>
                <a:r>
                  <a:rPr lang="en-US" i="1" dirty="0"/>
                  <a:t> m(f):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i="1" dirty="0"/>
                  <a:t> D </a:t>
                </a:r>
                <a:r>
                  <a:rPr lang="en-US" dirty="0"/>
                  <a:t>to each n-</a:t>
                </a:r>
                <a:r>
                  <a:rPr lang="en-US" dirty="0" err="1"/>
                  <a:t>ary</a:t>
                </a:r>
                <a:r>
                  <a:rPr lang="en-US" dirty="0"/>
                  <a:t> function symbol f</a:t>
                </a:r>
              </a:p>
              <a:p>
                <a:pPr marL="0" indent="0">
                  <a:buNone/>
                </a:pPr>
                <a:r>
                  <a:rPr lang="en-US" dirty="0"/>
                  <a:t>	- a predicate </a:t>
                </a:r>
                <a:r>
                  <a:rPr lang="en-US" i="1" dirty="0"/>
                  <a:t>m(P):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i="1" dirty="0"/>
                  <a:t> {T, F} </a:t>
                </a:r>
                <a:r>
                  <a:rPr lang="en-US" dirty="0"/>
                  <a:t>to each n-</a:t>
                </a:r>
                <a:r>
                  <a:rPr lang="en-US" dirty="0" err="1"/>
                  <a:t>ary</a:t>
                </a:r>
                <a:r>
                  <a:rPr lang="en-US" dirty="0"/>
                  <a:t> predicate symbol P.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B9C69-0585-4096-BDDD-92E9CD55A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3199116"/>
                <a:ext cx="9603275" cy="2706993"/>
              </a:xfrm>
              <a:blipFill>
                <a:blip r:embed="rId2"/>
                <a:stretch>
                  <a:fillRect l="-571" t="-1126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833940-84F4-4226-B389-FB793CB85C1C}"/>
              </a:ext>
            </a:extLst>
          </p:cNvPr>
          <p:cNvSpPr txBox="1"/>
          <p:nvPr/>
        </p:nvSpPr>
        <p:spPr>
          <a:xfrm>
            <a:off x="335666" y="2023733"/>
            <a:ext cx="1130846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The semantics of predicate logic realize the connection between the constant symbols, the function symbols, the predicate symbols and the real constants, functions, predicates from the modeled universe. </a:t>
            </a:r>
          </a:p>
          <a:p>
            <a:pPr marL="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It is provided a meaning in terms of the modeled universe for each formula from the language. </a:t>
            </a:r>
          </a:p>
        </p:txBody>
      </p:sp>
    </p:spTree>
    <p:extLst>
      <p:ext uri="{BB962C8B-B14F-4D97-AF65-F5344CB8AC3E}">
        <p14:creationId xmlns:p14="http://schemas.microsoft.com/office/powerpoint/2010/main" val="16406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F0A4E-5A9C-4527-A678-977B164F6F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0799" y="1914224"/>
            <a:ext cx="11373804" cy="229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Definition: </a:t>
            </a:r>
          </a:p>
          <a:p>
            <a:pPr marL="457200" indent="-457200">
              <a:buAutoNum type="arabicPeriod"/>
            </a:pPr>
            <a:r>
              <a:rPr lang="en-US" dirty="0"/>
              <a:t>In a predicate formula the variables which are within the scope of a quantifier are called bound variables, all the others are called free variables. </a:t>
            </a:r>
          </a:p>
          <a:p>
            <a:pPr marL="457200" indent="-457200">
              <a:buAutoNum type="arabicPeriod"/>
            </a:pPr>
            <a:r>
              <a:rPr lang="en-US" dirty="0"/>
              <a:t>A formula is called a closed formula if all its variables are bound. </a:t>
            </a:r>
          </a:p>
          <a:p>
            <a:pPr marL="457200" indent="-457200">
              <a:buAutoNum type="arabicPeriod"/>
            </a:pPr>
            <a:r>
              <a:rPr lang="en-US" dirty="0"/>
              <a:t>If a formula contains at least one free variable, the formula is open.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E5020F-CCC8-43E8-8FB9-471B74980176}"/>
                  </a:ext>
                </a:extLst>
              </p:cNvPr>
              <p:cNvSpPr txBox="1"/>
              <p:nvPr/>
            </p:nvSpPr>
            <p:spPr>
              <a:xfrm>
                <a:off x="1578264" y="5113962"/>
                <a:ext cx="9696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 closed formula A </a:t>
                </a:r>
                <a:r>
                  <a:rPr lang="en-US" sz="2200" b="1" dirty="0"/>
                  <a:t>is true under the interpretation </a:t>
                </a:r>
                <a:r>
                  <a:rPr lang="en-US" sz="2200" b="1" i="1" dirty="0"/>
                  <a:t>I</a:t>
                </a:r>
                <a:r>
                  <a:rPr lang="en-US" sz="2200" b="1" dirty="0"/>
                  <a:t>  </a:t>
                </a:r>
                <a:r>
                  <a:rPr lang="en-US" sz="2200" dirty="0"/>
                  <a:t>if we have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200" i="0" dirty="0"/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= T  and </a:t>
                </a:r>
                <a:r>
                  <a:rPr lang="en-US" sz="2200" i="1" dirty="0"/>
                  <a:t>I</a:t>
                </a:r>
                <a:r>
                  <a:rPr lang="en-US" sz="2200" dirty="0"/>
                  <a:t>  is called a </a:t>
                </a:r>
                <a:r>
                  <a:rPr lang="en-US" sz="2200" b="1" dirty="0"/>
                  <a:t>model</a:t>
                </a:r>
                <a:r>
                  <a:rPr lang="en-US" sz="2200" dirty="0"/>
                  <a:t> of  A.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E5020F-CCC8-43E8-8FB9-471B7498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64" y="5113962"/>
                <a:ext cx="9696194" cy="769441"/>
              </a:xfrm>
              <a:prstGeom prst="rect">
                <a:avLst/>
              </a:prstGeom>
              <a:blipFill>
                <a:blip r:embed="rId2"/>
                <a:stretch>
                  <a:fillRect l="-755" t="-5556" r="-31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3D88A-A182-45FE-B6DA-BE26DB4EFEE1}"/>
                  </a:ext>
                </a:extLst>
              </p:cNvPr>
              <p:cNvSpPr txBox="1"/>
              <p:nvPr/>
            </p:nvSpPr>
            <p:spPr>
              <a:xfrm>
                <a:off x="1578264" y="4237568"/>
                <a:ext cx="6994543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200" i="0" dirty="0"/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00" dirty="0"/>
                  <a:t>) is called the interpretation of the closed formula </a:t>
                </a:r>
                <a:r>
                  <a:rPr lang="en-US" sz="2200" i="1" dirty="0"/>
                  <a:t>U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3D88A-A182-45FE-B6DA-BE26DB4EF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64" y="4237568"/>
                <a:ext cx="6994543" cy="436979"/>
              </a:xfrm>
              <a:prstGeom prst="rect">
                <a:avLst/>
              </a:prstGeom>
              <a:blipFill>
                <a:blip r:embed="rId3"/>
                <a:stretch>
                  <a:fillRect l="-1046" t="-8333" r="-87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E4FE29-E37A-4725-8E2A-B45BA9D172B1}"/>
              </a:ext>
            </a:extLst>
          </p:cNvPr>
          <p:cNvSpPr txBox="1"/>
          <p:nvPr/>
        </p:nvSpPr>
        <p:spPr>
          <a:xfrm>
            <a:off x="2287118" y="980498"/>
            <a:ext cx="7766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OPEN/CLOSED Formulas, SEMANTIC CONCEPTS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788F6-D8BD-43B7-A769-135BE57509B9}"/>
              </a:ext>
            </a:extLst>
          </p:cNvPr>
          <p:cNvSpPr txBox="1"/>
          <p:nvPr/>
        </p:nvSpPr>
        <p:spPr>
          <a:xfrm>
            <a:off x="1578264" y="4678234"/>
            <a:ext cx="8711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As(I)</a:t>
            </a:r>
            <a:r>
              <a:rPr lang="en-US" sz="2200" dirty="0"/>
              <a:t> is the set of assignment functions for variables over the domain of </a:t>
            </a:r>
            <a:r>
              <a:rPr lang="en-US" sz="2200" i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005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B5E2-B224-427C-A3C8-7242ABCE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979" y="867037"/>
            <a:ext cx="7866042" cy="104923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LOGICAL EQUIVALENCES IN PREDICATE LOGIC</a:t>
            </a:r>
            <a:br>
              <a:rPr lang="en-US" sz="2800" dirty="0"/>
            </a:br>
            <a:r>
              <a:rPr lang="en-US" sz="2200" dirty="0"/>
              <a:t>Expansion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69FE8-318E-41D5-9155-AAE4B2358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197496"/>
                <a:ext cx="10088380" cy="1413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(∀x) A(x)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(∀x)A(x) ∧ A(t) 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— the universal quantifier is an infinitary conjunction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69FE8-318E-41D5-9155-AAE4B2358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197496"/>
                <a:ext cx="10088380" cy="1413267"/>
              </a:xfrm>
              <a:blipFill>
                <a:blip r:embed="rId2"/>
                <a:stretch>
                  <a:fillRect l="-1208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EC7FD6-6A00-40FD-9328-CBE8334BFAA1}"/>
                  </a:ext>
                </a:extLst>
              </p:cNvPr>
              <p:cNvSpPr txBox="1"/>
              <p:nvPr/>
            </p:nvSpPr>
            <p:spPr>
              <a:xfrm>
                <a:off x="1451579" y="3891987"/>
                <a:ext cx="9234708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(∃x)A(x)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(∃x) A(x) ∨ A(t) </a:t>
                </a:r>
              </a:p>
              <a:p>
                <a:r>
                  <a:rPr lang="en-US" sz="2800" dirty="0"/>
                  <a:t>		— the existential quantifier is an infinitary disjunction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EC7FD6-6A00-40FD-9328-CBE8334B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3891987"/>
                <a:ext cx="9234708" cy="1231106"/>
              </a:xfrm>
              <a:prstGeom prst="rect">
                <a:avLst/>
              </a:prstGeom>
              <a:blipFill>
                <a:blip r:embed="rId3"/>
                <a:stretch>
                  <a:fillRect l="-1320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ED4A-E12C-4CF8-932A-71EDACA5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5" y="1384300"/>
            <a:ext cx="11146420" cy="231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	Let us consider the interpretation I = &lt; D, m &gt;, where:</a:t>
            </a:r>
          </a:p>
          <a:p>
            <a:pPr marL="0" indent="0">
              <a:buNone/>
            </a:pPr>
            <a:r>
              <a:rPr lang="en-US" sz="2200" dirty="0"/>
              <a:t>	D = {Cluj-Napoca, Malmö} – the domain of interpretation;</a:t>
            </a:r>
          </a:p>
          <a:p>
            <a:pPr marL="0" indent="0">
              <a:buNone/>
            </a:pPr>
            <a:r>
              <a:rPr lang="en-US" sz="2200" dirty="0"/>
              <a:t>	m(A) :  {Cluj-Napoca, Malmö}  </a:t>
            </a:r>
            <a:r>
              <a:rPr lang="en-US" sz="2200" dirty="0">
                <a:sym typeface="Wingdings" panose="05000000000000000000" pitchFamily="2" charset="2"/>
              </a:rPr>
              <a:t>  { T,  F },  m(A)(x) = “x is a city from Romania”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	</a:t>
            </a:r>
            <a:r>
              <a:rPr lang="en-US" sz="2200" dirty="0"/>
              <a:t>m(B) :  {Cluj-Napoca, Malmö}  </a:t>
            </a:r>
            <a:r>
              <a:rPr lang="en-US" sz="2200" dirty="0">
                <a:sym typeface="Wingdings" panose="05000000000000000000" pitchFamily="2" charset="2"/>
              </a:rPr>
              <a:t>  { T,  F },  m(B)(x) = “x is a city from Sweden”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F25FC0-7663-45F2-8071-E3460098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537241"/>
            <a:ext cx="6451599" cy="56822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F4338-559A-496A-B525-AE0D576FC480}"/>
              </a:ext>
            </a:extLst>
          </p:cNvPr>
          <p:cNvSpPr txBox="1"/>
          <p:nvPr/>
        </p:nvSpPr>
        <p:spPr>
          <a:xfrm>
            <a:off x="459978" y="3703899"/>
            <a:ext cx="112720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To evaluate the formula </a:t>
            </a:r>
            <a:r>
              <a:rPr lang="en-US" sz="2200" i="1" dirty="0">
                <a:sym typeface="Wingdings" panose="05000000000000000000" pitchFamily="2" charset="2"/>
              </a:rPr>
              <a:t>U</a:t>
            </a:r>
            <a:r>
              <a:rPr lang="en-US" sz="2200" dirty="0">
                <a:sym typeface="Wingdings" panose="05000000000000000000" pitchFamily="2" charset="2"/>
              </a:rPr>
              <a:t> under the interpretation </a:t>
            </a:r>
            <a:r>
              <a:rPr lang="en-US" sz="2200" i="1" dirty="0">
                <a:sym typeface="Wingdings" panose="05000000000000000000" pitchFamily="2" charset="2"/>
              </a:rPr>
              <a:t>I</a:t>
            </a:r>
            <a:r>
              <a:rPr lang="en-US" sz="2200" dirty="0">
                <a:sym typeface="Wingdings" panose="05000000000000000000" pitchFamily="2" charset="2"/>
              </a:rPr>
              <a:t>, with the finite domain </a:t>
            </a:r>
            <a:r>
              <a:rPr lang="en-US" sz="2200" i="1" dirty="0">
                <a:sym typeface="Wingdings" panose="05000000000000000000" pitchFamily="2" charset="2"/>
              </a:rPr>
              <a:t>D</a:t>
            </a:r>
            <a:r>
              <a:rPr lang="en-US" sz="2200" dirty="0"/>
              <a:t> = {Cluj-Napoca, Malmö}, the universally quantified subformulas are replaced by the conjunction of their instances for x = Cluj-Napoca and x = Malmö and the existentially quantified subformulas are replaced by the disjunction of their instances for x = Cluj-Napoca and x = Malmö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0106F-8394-49D3-B244-50454D7D3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161" y="2025471"/>
                <a:ext cx="11853430" cy="345061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80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((∀x)(A(x) ∨ B(x))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sz="2800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i="0" smtClean="0">
                        <a:highlight>
                          <a:srgbClr val="FF00FF"/>
                        </a:highlight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highlight>
                          <a:srgbClr val="FF00FF"/>
                        </a:highlight>
                        <a:latin typeface="+mj-lt"/>
                      </a:rPr>
                      <m:t>∀</m:t>
                    </m:r>
                  </m:oMath>
                </a14:m>
                <a:r>
                  <a:rPr lang="en-US" sz="2800" dirty="0">
                    <a:highlight>
                      <a:srgbClr val="FF00FF"/>
                    </a:highlight>
                    <a:latin typeface="+mj-lt"/>
                  </a:rPr>
                  <a:t>x)A(x) ∨ (∃x)B(x))</a:t>
                </a:r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:r>
                  <a:rPr lang="en-US" sz="2800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((∀x)(A(x) ∨ B(x))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800" dirty="0">
                    <a:highlight>
                      <a:srgbClr val="00FFFF"/>
                    </a:highlight>
                    <a:latin typeface="+mj-lt"/>
                  </a:rPr>
                  <a:t>((∀x)(A(x))</a:t>
                </a:r>
                <a:r>
                  <a:rPr lang="en-US" sz="2800" dirty="0">
                    <a:latin typeface="+mj-lt"/>
                  </a:rPr>
                  <a:t> 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sz="2800" dirty="0">
                    <a:highlight>
                      <a:srgbClr val="00FF00"/>
                    </a:highlight>
                    <a:latin typeface="+mj-lt"/>
                  </a:rPr>
                  <a:t>((∃x)B(x))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    = </a:t>
                </a:r>
                <a:r>
                  <a:rPr lang="en-US" sz="2800" dirty="0">
                    <a:highlight>
                      <a:srgbClr val="FFFF00"/>
                    </a:highlight>
                  </a:rPr>
                  <a:t>(A(Cluj-Napoca) ∨ B(Cluj-Napoca)) ∧ (A(Malmö) ∨ B(Malmö))</a:t>
                </a:r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:r>
                  <a:rPr lang="en-US" sz="2800" dirty="0">
                    <a:highlight>
                      <a:srgbClr val="00FFFF"/>
                    </a:highlight>
                  </a:rPr>
                  <a:t>((A(Cluj-Napoca) ∧ A(Malmö))</a:t>
                </a:r>
                <a:r>
                  <a:rPr lang="en-US" sz="2800" dirty="0"/>
                  <a:t> 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>
                    <a:highlight>
                      <a:srgbClr val="00FF00"/>
                    </a:highlight>
                  </a:rPr>
                  <a:t>B(Cluj-Napoca) ∨ B(Malmö)))</a:t>
                </a:r>
                <a:endParaRPr lang="en-US" sz="2800" dirty="0">
                  <a:highlight>
                    <a:srgbClr val="00FF00"/>
                  </a:highlight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    =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((Cluj-Napoca is a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  <a:sym typeface="Wingdings" panose="05000000000000000000" pitchFamily="2" charset="2"/>
                  </a:rPr>
                  <a:t>city from Romania)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∨ (</a:t>
                </a:r>
                <a:r>
                  <a:rPr lang="en-US" sz="2800" dirty="0">
                    <a:highlight>
                      <a:srgbClr val="FFFF00"/>
                    </a:highlight>
                  </a:rPr>
                  <a:t>Cluj-Napoca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 is a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  <a:sym typeface="Wingdings" panose="05000000000000000000" pitchFamily="2" charset="2"/>
                  </a:rPr>
                  <a:t>city from Sweden))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∧ ((</a:t>
                </a:r>
                <a:r>
                  <a:rPr lang="en-US" sz="2800" dirty="0">
                    <a:highlight>
                      <a:srgbClr val="FFFF00"/>
                    </a:highlight>
                  </a:rPr>
                  <a:t>Malmö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 is a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  <a:sym typeface="Wingdings" panose="05000000000000000000" pitchFamily="2" charset="2"/>
                  </a:rPr>
                  <a:t>city from Romania)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∨ (Malmö is a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  <a:sym typeface="Wingdings" panose="05000000000000000000" pitchFamily="2" charset="2"/>
                  </a:rPr>
                  <a:t>city from Sweden))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  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</a:rPr>
                  <a:t>((Cluj-Napoca is a 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  <a:sym typeface="Wingdings" panose="05000000000000000000" pitchFamily="2" charset="2"/>
                  </a:rPr>
                  <a:t>city from Romania) 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</a:rPr>
                  <a:t>∧ (Malmö is a 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  <a:sym typeface="Wingdings" panose="05000000000000000000" pitchFamily="2" charset="2"/>
                  </a:rPr>
                  <a:t>city from Romania))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  </a:t>
                </a:r>
                <a:r>
                  <a:rPr lang="en-US" sz="2800" dirty="0">
                    <a:latin typeface="+mj-lt"/>
                  </a:rPr>
                  <a:t>∨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highlight>
                      <a:srgbClr val="00FF00"/>
                    </a:highlight>
                    <a:latin typeface="+mj-lt"/>
                  </a:rPr>
                  <a:t>((Cluj-Napoca is a </a:t>
                </a:r>
                <a:r>
                  <a:rPr lang="en-US" sz="2800" dirty="0">
                    <a:highlight>
                      <a:srgbClr val="00FF00"/>
                    </a:highlight>
                    <a:latin typeface="+mj-lt"/>
                    <a:sym typeface="Wingdings" panose="05000000000000000000" pitchFamily="2" charset="2"/>
                  </a:rPr>
                  <a:t>city from Sweden) </a:t>
                </a:r>
                <a:r>
                  <a:rPr lang="en-US" sz="2800" dirty="0">
                    <a:highlight>
                      <a:srgbClr val="00FF00"/>
                    </a:highlight>
                    <a:latin typeface="+mj-lt"/>
                  </a:rPr>
                  <a:t>∨ (Malmö is a </a:t>
                </a:r>
                <a:r>
                  <a:rPr lang="en-US" sz="2800" dirty="0">
                    <a:highlight>
                      <a:srgbClr val="00FF00"/>
                    </a:highlight>
                    <a:latin typeface="+mj-lt"/>
                    <a:sym typeface="Wingdings" panose="05000000000000000000" pitchFamily="2" charset="2"/>
                  </a:rPr>
                  <a:t>city from Sweden))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   = 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  <a:sym typeface="Wingdings" panose="05000000000000000000" pitchFamily="2" charset="2"/>
                  </a:rPr>
                  <a:t>(T</a:t>
                </a:r>
                <a:r>
                  <a:rPr lang="en-US" sz="2800" dirty="0">
                    <a:highlight>
                      <a:srgbClr val="FFFF00"/>
                    </a:highlight>
                    <a:latin typeface="+mj-lt"/>
                  </a:rPr>
                  <a:t> ∨ F) ∧ (F ∨ T)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  <a:sym typeface="Wingdings" panose="05000000000000000000" pitchFamily="2" charset="2"/>
                  </a:rPr>
                  <a:t>(T</a:t>
                </a:r>
                <a:r>
                  <a:rPr lang="en-US" sz="2800" dirty="0">
                    <a:highlight>
                      <a:srgbClr val="00FFFF"/>
                    </a:highlight>
                    <a:latin typeface="+mj-lt"/>
                  </a:rPr>
                  <a:t> ∧ F)</a:t>
                </a:r>
                <a:r>
                  <a:rPr lang="en-US" sz="2800" dirty="0">
                    <a:latin typeface="+mj-lt"/>
                  </a:rPr>
                  <a:t> ∨ </a:t>
                </a:r>
                <a:r>
                  <a:rPr lang="en-US" sz="2800" dirty="0">
                    <a:highlight>
                      <a:srgbClr val="00FF00"/>
                    </a:highlight>
                    <a:latin typeface="+mj-lt"/>
                  </a:rPr>
                  <a:t>(F ∨ T)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    = T ∧ T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 F </a:t>
                </a:r>
                <a:r>
                  <a:rPr lang="en-US" sz="2800" dirty="0">
                    <a:latin typeface="+mj-lt"/>
                  </a:rPr>
                  <a:t>∨ T =  T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 T =  T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0106F-8394-49D3-B244-50454D7D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161" y="2025471"/>
                <a:ext cx="11853430" cy="3450613"/>
              </a:xfrm>
              <a:blipFill>
                <a:blip r:embed="rId2"/>
                <a:stretch>
                  <a:fillRect l="-463" t="-1060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3FD3510-562D-4568-8FDD-24C61244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16" y="230371"/>
            <a:ext cx="7821566" cy="68888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659E-9430-4457-9B18-8A4A016FBF1B}"/>
                  </a:ext>
                </a:extLst>
              </p:cNvPr>
              <p:cNvSpPr txBox="1"/>
              <p:nvPr/>
            </p:nvSpPr>
            <p:spPr>
              <a:xfrm>
                <a:off x="377928" y="5384745"/>
                <a:ext cx="114361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3000" b="1" dirty="0">
                    <a:solidFill>
                      <a:schemeClr val="tx1"/>
                    </a:solidFill>
                    <a:latin typeface="+mj-lt"/>
                  </a:rPr>
                  <a:t> evaluates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chemeClr val="tx1"/>
                    </a:solidFill>
                    <a:latin typeface="+mj-lt"/>
                  </a:rPr>
                  <a:t> as </a:t>
                </a:r>
                <a:r>
                  <a:rPr lang="en-US" sz="3000" b="1" i="1" dirty="0">
                    <a:solidFill>
                      <a:schemeClr val="tx1"/>
                    </a:solidFill>
                    <a:latin typeface="+mj-lt"/>
                  </a:rPr>
                  <a:t>True</a:t>
                </a:r>
                <a:r>
                  <a:rPr lang="en-US" sz="3000" b="1" dirty="0">
                    <a:solidFill>
                      <a:schemeClr val="tx1"/>
                    </a:solidFill>
                    <a:latin typeface="+mj-lt"/>
                  </a:rPr>
                  <a:t>, therefore </a:t>
                </a:r>
                <a:r>
                  <a:rPr lang="en-US" sz="3000" b="1" i="1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3000" b="1" dirty="0">
                    <a:solidFill>
                      <a:schemeClr val="tx1"/>
                    </a:solidFill>
                    <a:latin typeface="+mj-lt"/>
                  </a:rPr>
                  <a:t> is a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chemeClr val="tx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A659E-9430-4457-9B18-8A4A016FB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8" y="5384745"/>
                <a:ext cx="11436144" cy="553998"/>
              </a:xfrm>
              <a:prstGeom prst="rect">
                <a:avLst/>
              </a:prstGeom>
              <a:blipFill>
                <a:blip r:embed="rId4"/>
                <a:stretch>
                  <a:fillRect l="-1279" t="-14286" r="-267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7E72D72-8B29-41F4-8C20-7F891BAD9840}"/>
              </a:ext>
            </a:extLst>
          </p:cNvPr>
          <p:cNvSpPr txBox="1"/>
          <p:nvPr/>
        </p:nvSpPr>
        <p:spPr>
          <a:xfrm>
            <a:off x="1868368" y="1027973"/>
            <a:ext cx="845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m(A) :  {Cluj-Napoca, Malmö}  </a:t>
            </a:r>
            <a:r>
              <a:rPr lang="en-US" sz="2000" dirty="0">
                <a:sym typeface="Wingdings" panose="05000000000000000000" pitchFamily="2" charset="2"/>
              </a:rPr>
              <a:t>  { T,  F },  m(A)(x) = “x is a city from Romania”</a:t>
            </a:r>
          </a:p>
          <a:p>
            <a:pPr marL="0" indent="0">
              <a:buNone/>
            </a:pPr>
            <a:r>
              <a:rPr lang="en-US" sz="2000" dirty="0"/>
              <a:t>m(B) :  {Cluj-Napoca, Malmö}  </a:t>
            </a:r>
            <a:r>
              <a:rPr lang="en-US" sz="2000" dirty="0">
                <a:sym typeface="Wingdings" panose="05000000000000000000" pitchFamily="2" charset="2"/>
              </a:rPr>
              <a:t>  { T,  F },  m(B)(x) = “x is a city from Sweden”</a:t>
            </a:r>
          </a:p>
        </p:txBody>
      </p:sp>
    </p:spTree>
    <p:extLst>
      <p:ext uri="{BB962C8B-B14F-4D97-AF65-F5344CB8AC3E}">
        <p14:creationId xmlns:p14="http://schemas.microsoft.com/office/powerpoint/2010/main" val="32459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8E1A3-E893-4AA9-8B83-4E63687EC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510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870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Gill Sans MT</vt:lpstr>
      <vt:lpstr>Times New Roman</vt:lpstr>
      <vt:lpstr>Gallery</vt:lpstr>
      <vt:lpstr>Exercise 6.6, predicatE logic</vt:lpstr>
      <vt:lpstr>choose an arbitrary interpretation with a finite domain (2 elements) for the formula  U_(j ),  j"∈ {"1, 2, … 8} and prove that it is a model of:  </vt:lpstr>
      <vt:lpstr>The semantics of First-order(predicate) logic</vt:lpstr>
      <vt:lpstr>PowerPoint Presentation</vt:lpstr>
      <vt:lpstr>LOGICAL EQUIVALENCES IN PREDICATE LOGIC Expansion Laws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6.6, predicative logic</dc:title>
  <dc:creator>TANIA-SORANA SASARAN</dc:creator>
  <cp:lastModifiedBy>TANIA-SORANA SASARAN</cp:lastModifiedBy>
  <cp:revision>7</cp:revision>
  <dcterms:created xsi:type="dcterms:W3CDTF">2021-11-02T17:36:58Z</dcterms:created>
  <dcterms:modified xsi:type="dcterms:W3CDTF">2021-11-10T06:22:32Z</dcterms:modified>
</cp:coreProperties>
</file>