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Bebas Neue"/>
      <p:regular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basNeue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830e7a49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830e7a49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30e7a495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30e7a495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30e7a49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30e7a49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30e7a495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830e7a495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Marketing Science: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Grocery and Data Analytics</a:t>
            </a:r>
            <a:r>
              <a:rPr lang="it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Presentation Group 3: Tania Turdean, Mihnea Macovei, Giulia Zhang, Jack Lim, Ninon Lavolle, Gauri Munjal and Thais Parisot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069375" y="226000"/>
            <a:ext cx="76299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Industry background and Research Questions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50450" y="793750"/>
            <a:ext cx="8423700" cy="4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9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1" lang="it" sz="30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the U.S., many grocery retailers are experiencing falling gross margins due to three major forces:</a:t>
            </a:r>
            <a:r>
              <a:rPr lang="it" sz="30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054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163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i="1" lang="it" sz="3054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consumers’ changing preferences, </a:t>
            </a:r>
            <a:endParaRPr i="1" sz="3054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163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i="1" lang="it" sz="3054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intensifying competition, and </a:t>
            </a:r>
            <a:endParaRPr i="1" sz="3054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1637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i="1" lang="it" sz="3054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new technologies. </a:t>
            </a:r>
            <a:endParaRPr i="1" sz="3054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4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3054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Our report analyzes</a:t>
            </a:r>
            <a:r>
              <a:rPr b="1" lang="it" sz="3054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it" sz="30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Dunnhumby’ grocery data</a:t>
            </a:r>
            <a:r>
              <a:rPr lang="it" sz="30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it" sz="305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proposes a set of informed-marketing strategies to help U.S. grocery retailers navigate industry change</a:t>
            </a:r>
            <a:r>
              <a:rPr b="1" lang="it" sz="3054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and achieve profitable growth</a:t>
            </a:r>
            <a:r>
              <a:rPr lang="it" sz="3054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171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it" sz="3726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                                                                                                                </a:t>
            </a:r>
            <a:r>
              <a:rPr lang="it" sz="4033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                    Research Questions:</a:t>
            </a:r>
            <a:endParaRPr sz="4033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it" sz="2852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PRICING</a:t>
            </a:r>
            <a:endParaRPr b="1" sz="2852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64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874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it" sz="2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 U.S. retailers price discriminate based on geographical region (States and Cities)?</a:t>
            </a:r>
            <a:endParaRPr sz="2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874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it" sz="2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this explained by price elasticity? </a:t>
            </a:r>
            <a:endParaRPr sz="2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88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88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88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31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PROMOTION</a:t>
            </a:r>
            <a:endParaRPr b="1" sz="2831">
              <a:solidFill>
                <a:srgbClr val="1C4587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31">
              <a:solidFill>
                <a:srgbClr val="000000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88874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it" sz="2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the most efficient type of promotion ?</a:t>
            </a:r>
            <a:endParaRPr sz="2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874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it" sz="2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can we target customers based on the store price tiers, states and cities in the U.S.?</a:t>
            </a:r>
            <a:endParaRPr sz="2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874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it" sz="2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there a correlation between geographical position and TE? </a:t>
            </a:r>
            <a:endParaRPr sz="2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874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it" sz="2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can we target based on the interaction between those?</a:t>
            </a:r>
            <a:endParaRPr sz="2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874" lvl="0" marL="2699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it" sz="29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Which targeting strategy (if any) is the best? (compared to non-targeting) </a:t>
            </a:r>
            <a:endParaRPr sz="292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6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6" name="Google Shape;136;p14"/>
          <p:cNvCxnSpPr/>
          <p:nvPr/>
        </p:nvCxnSpPr>
        <p:spPr>
          <a:xfrm>
            <a:off x="198000" y="2034125"/>
            <a:ext cx="8748000" cy="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186350" y="150425"/>
            <a:ext cx="46794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Summary of data sources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32825" y="715850"/>
            <a:ext cx="4337400" cy="4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6D9EEB"/>
                </a:solidFill>
                <a:latin typeface="Bebas Neue"/>
                <a:ea typeface="Bebas Neue"/>
                <a:cs typeface="Bebas Neue"/>
                <a:sym typeface="Bebas Neue"/>
              </a:rPr>
              <a:t>Dunnhumby data</a:t>
            </a:r>
            <a:endParaRPr sz="1600">
              <a:solidFill>
                <a:srgbClr val="6D9EEB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consists of sales and promotional information from a sample of stores, starting from January 2009 to January 2012. </a:t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4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2"/>
              <a:buFont typeface="Open Sans"/>
              <a:buChar char="●"/>
            </a:pP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presents 5 products from each of the 3 major brands in 4 selected categories: </a:t>
            </a:r>
            <a:r>
              <a:rPr b="1" i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frozen pizza</a:t>
            </a: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i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pretzels</a:t>
            </a: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</a:t>
            </a:r>
            <a:r>
              <a:rPr b="1" i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old cereal</a:t>
            </a: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i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mouthwash</a:t>
            </a: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1"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4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2"/>
              <a:buFont typeface="Open Sans"/>
              <a:buChar char="●"/>
            </a:pP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was collected from stores in </a:t>
            </a:r>
            <a:r>
              <a:rPr i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Kentucky, Ohio, Texas</a:t>
            </a: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i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Indiana</a:t>
            </a: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4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2"/>
              <a:buFont typeface="Open Sans"/>
              <a:buChar char="●"/>
            </a:pP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</a:t>
            </a: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focus on c</a:t>
            </a:r>
            <a:r>
              <a:rPr b="1" i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old cereal</a:t>
            </a: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(highest number of observations 169,686 ) for promotions. </a:t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4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2"/>
              <a:buFont typeface="Open Sans"/>
              <a:buChar char="●"/>
            </a:pP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Dunnhumby data comes in 3 individual Excel files: </a:t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41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2"/>
              <a:buFont typeface="Open Sans"/>
              <a:buChar char="○"/>
            </a:pP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</a:t>
            </a: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weekly grocery transactions</a:t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41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2"/>
              <a:buFont typeface="Open Sans"/>
              <a:buChar char="○"/>
            </a:pP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Store:</a:t>
            </a: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geographical and store data</a:t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41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2"/>
              <a:buFont typeface="Open Sans"/>
              <a:buChar char="○"/>
            </a:pP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Products:</a:t>
            </a: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description of products</a:t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4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2"/>
              <a:buFont typeface="Open Sans"/>
              <a:buChar char="●"/>
            </a:pP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merged them using UPC and STORE ID</a:t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841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2"/>
              <a:buFont typeface="Open Sans"/>
              <a:buChar char="●"/>
            </a:pP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price analysis, we selected </a:t>
            </a:r>
            <a:r>
              <a:rPr b="1"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single UPC</a:t>
            </a:r>
            <a:r>
              <a:rPr lang="it" sz="9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.(Quaker Life Original)</a:t>
            </a:r>
            <a:endParaRPr sz="9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4577975" y="715850"/>
            <a:ext cx="39924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6D9EEB"/>
                </a:solidFill>
                <a:latin typeface="Bebas Neue"/>
                <a:ea typeface="Bebas Neue"/>
                <a:cs typeface="Bebas Neue"/>
                <a:sym typeface="Bebas Neue"/>
              </a:rPr>
              <a:t>u.s. Cities Dataset</a:t>
            </a:r>
            <a:endParaRPr sz="1600">
              <a:solidFill>
                <a:srgbClr val="6D9EEB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 contains the coordinates of all the cities in the United States, which helped us find the coordinates for the cities in Dunnhumby data by performing a left join.</a:t>
            </a:r>
            <a:endParaRPr sz="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We disregarded the other columns and merged by state and city with </a:t>
            </a:r>
            <a:r>
              <a:rPr lang="it" sz="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Dunnhumby</a:t>
            </a:r>
            <a:r>
              <a:rPr lang="it" sz="9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9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44" name="Google Shape;144;p15"/>
          <p:cNvCxnSpPr/>
          <p:nvPr/>
        </p:nvCxnSpPr>
        <p:spPr>
          <a:xfrm>
            <a:off x="215525" y="681750"/>
            <a:ext cx="872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4570175" y="681750"/>
            <a:ext cx="7800" cy="42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575" y="2383552"/>
            <a:ext cx="4220376" cy="1081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401825" y="4462000"/>
            <a:ext cx="76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61805" y="311475"/>
            <a:ext cx="27639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Favourite Graph</a:t>
            </a:r>
            <a:endParaRPr b="1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00" y="880000"/>
            <a:ext cx="3810250" cy="32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951050" y="1304650"/>
            <a:ext cx="26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798725" y="1571700"/>
            <a:ext cx="41745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alibri"/>
                <a:ea typeface="Calibri"/>
                <a:cs typeface="Calibri"/>
                <a:sym typeface="Calibri"/>
              </a:rPr>
              <a:t>Question </a:t>
            </a:r>
            <a:r>
              <a:rPr b="1" lang="it">
                <a:latin typeface="Calibri"/>
                <a:ea typeface="Calibri"/>
                <a:cs typeface="Calibri"/>
                <a:sym typeface="Calibri"/>
              </a:rPr>
              <a:t>answered</a:t>
            </a:r>
            <a:r>
              <a:rPr b="1" lang="it">
                <a:latin typeface="Calibri"/>
                <a:ea typeface="Calibri"/>
                <a:cs typeface="Calibri"/>
                <a:sym typeface="Calibri"/>
              </a:rPr>
              <a:t>: Q4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How can we target the feature promotion based on the interaction between geographical position and store price tier?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41525" y="4128225"/>
            <a:ext cx="340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latin typeface="Calibri"/>
                <a:ea typeface="Calibri"/>
                <a:cs typeface="Calibri"/>
                <a:sym typeface="Calibri"/>
              </a:rPr>
              <a:t>Legend:</a:t>
            </a:r>
            <a:r>
              <a:rPr lang="it" sz="1000">
                <a:latin typeface="Calibri"/>
                <a:ea typeface="Calibri"/>
                <a:cs typeface="Calibri"/>
                <a:sym typeface="Calibri"/>
              </a:rPr>
              <a:t> Seg_value_name = Store Price Tier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alibri"/>
                <a:ea typeface="Calibri"/>
                <a:cs typeface="Calibri"/>
                <a:sym typeface="Calibri"/>
              </a:rPr>
              <a:t>1 = Value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alibri"/>
                <a:ea typeface="Calibri"/>
                <a:cs typeface="Calibri"/>
                <a:sym typeface="Calibri"/>
              </a:rPr>
              <a:t>2 = Mainstream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Calibri"/>
                <a:ea typeface="Calibri"/>
                <a:cs typeface="Calibri"/>
                <a:sym typeface="Calibri"/>
              </a:rPr>
              <a:t>3 = Upscale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859775" y="2431050"/>
            <a:ext cx="3404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it" sz="1100">
                <a:latin typeface="Calibri"/>
                <a:ea typeface="Calibri"/>
                <a:cs typeface="Calibri"/>
                <a:sym typeface="Calibri"/>
              </a:rPr>
              <a:t>Created a 3D K-means cluster (k=6)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it" sz="1100">
                <a:latin typeface="Calibri"/>
                <a:ea typeface="Calibri"/>
                <a:cs typeface="Calibri"/>
                <a:sym typeface="Calibri"/>
              </a:rPr>
              <a:t>Cluster on 3 variables (store price tier and coordinates of the cities)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it" sz="1100">
                <a:latin typeface="Calibri"/>
                <a:ea typeface="Calibri"/>
                <a:cs typeface="Calibri"/>
                <a:sym typeface="Calibri"/>
              </a:rPr>
              <a:t>We measured treatment effect on both sales and revenue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it" sz="1100">
                <a:latin typeface="Calibri"/>
                <a:ea typeface="Calibri"/>
                <a:cs typeface="Calibri"/>
                <a:sym typeface="Calibri"/>
              </a:rPr>
              <a:t>Highest treatment effect - </a:t>
            </a:r>
            <a:r>
              <a:rPr lang="it" sz="1100" u="sng">
                <a:latin typeface="Calibri"/>
                <a:ea typeface="Calibri"/>
                <a:cs typeface="Calibri"/>
                <a:sym typeface="Calibri"/>
              </a:rPr>
              <a:t>Cluster 6</a:t>
            </a:r>
            <a:r>
              <a:rPr lang="it" sz="1100">
                <a:latin typeface="Calibri"/>
                <a:ea typeface="Calibri"/>
                <a:cs typeface="Calibri"/>
                <a:sym typeface="Calibri"/>
              </a:rPr>
              <a:t> (Upscale stores located in Indiana, Ohio, Kentucky)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541525" y="4202475"/>
            <a:ext cx="2429700" cy="651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 rot="10800000">
            <a:off x="3576475" y="2567875"/>
            <a:ext cx="4845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6"/>
          <p:cNvSpPr txBox="1"/>
          <p:nvPr/>
        </p:nvSpPr>
        <p:spPr>
          <a:xfrm>
            <a:off x="389425" y="3718975"/>
            <a:ext cx="77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latin typeface="Calibri"/>
                <a:ea typeface="Calibri"/>
                <a:cs typeface="Calibri"/>
                <a:sym typeface="Calibri"/>
              </a:rPr>
              <a:t>Texas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023525" y="3075225"/>
            <a:ext cx="77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latin typeface="Calibri"/>
                <a:ea typeface="Calibri"/>
                <a:cs typeface="Calibri"/>
                <a:sym typeface="Calibri"/>
              </a:rPr>
              <a:t>Indiana, Ohio, Kentucky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3118625" y="1450225"/>
            <a:ext cx="344100" cy="121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1317775" y="1838325"/>
            <a:ext cx="403800" cy="132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4741100" y="216000"/>
            <a:ext cx="3979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alibri"/>
                <a:ea typeface="Calibri"/>
                <a:cs typeface="Calibri"/>
                <a:sym typeface="Calibri"/>
              </a:rPr>
              <a:t>Background: Q1</a:t>
            </a:r>
            <a:r>
              <a:rPr b="1" lang="it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What is the most effective promotion type applied alone?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it" sz="1100">
                <a:latin typeface="Calibri"/>
                <a:ea typeface="Calibri"/>
                <a:cs typeface="Calibri"/>
                <a:sym typeface="Calibri"/>
              </a:rPr>
              <a:t>Most effective type of promotion (applied individually) based on treatment effect of promotions- </a:t>
            </a:r>
            <a:r>
              <a:rPr lang="it" sz="1100" u="sng">
                <a:latin typeface="Calibri"/>
                <a:ea typeface="Calibri"/>
                <a:cs typeface="Calibri"/>
                <a:sym typeface="Calibri"/>
              </a:rPr>
              <a:t>Feature</a:t>
            </a:r>
            <a:endParaRPr sz="1100" u="sng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it" sz="1100">
                <a:latin typeface="Calibri"/>
                <a:ea typeface="Calibri"/>
                <a:cs typeface="Calibri"/>
                <a:sym typeface="Calibri"/>
              </a:rPr>
              <a:t>Feature = product was in-store circular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6"/>
          <p:cNvCxnSpPr/>
          <p:nvPr/>
        </p:nvCxnSpPr>
        <p:spPr>
          <a:xfrm flipH="1" rot="10800000">
            <a:off x="675925" y="3188875"/>
            <a:ext cx="5799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6"/>
          <p:cNvCxnSpPr/>
          <p:nvPr/>
        </p:nvCxnSpPr>
        <p:spPr>
          <a:xfrm>
            <a:off x="4709900" y="216000"/>
            <a:ext cx="31200" cy="472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/>
          <p:nvPr/>
        </p:nvCxnSpPr>
        <p:spPr>
          <a:xfrm flipH="1" rot="10800000">
            <a:off x="4709900" y="1641125"/>
            <a:ext cx="42381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502950" y="312575"/>
            <a:ext cx="49911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Favourite Managerial Insight</a:t>
            </a:r>
            <a:endParaRPr b="1"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5463225" y="1680100"/>
            <a:ext cx="33069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Comparison between all </a:t>
            </a:r>
            <a:r>
              <a:rPr b="1"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five potential targeting strategies</a:t>
            </a:r>
            <a:r>
              <a:rPr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on promotion that we have identified </a:t>
            </a:r>
            <a:r>
              <a:rPr b="1"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vs.</a:t>
            </a:r>
            <a:r>
              <a:rPr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targeting</a:t>
            </a:r>
            <a:endParaRPr sz="4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Highest TE of Feature = </a:t>
            </a:r>
            <a:r>
              <a:rPr b="1"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Saint Marys</a:t>
            </a:r>
            <a:r>
              <a:rPr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b="1"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Lebanon </a:t>
            </a:r>
            <a:endParaRPr b="1" sz="4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●"/>
            </a:pPr>
            <a:r>
              <a:rPr b="1"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Recommendation: </a:t>
            </a:r>
            <a:r>
              <a:rPr lang="it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Grocery retailers should target these cities for achieving the greatest result from the FEATURE promotion strategy</a:t>
            </a:r>
            <a:endParaRPr sz="4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3789" l="4658" r="4531" t="-3790"/>
          <a:stretch/>
        </p:blipFill>
        <p:spPr>
          <a:xfrm>
            <a:off x="240975" y="1122650"/>
            <a:ext cx="5253074" cy="2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5571525" y="530850"/>
            <a:ext cx="30903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alibri"/>
                <a:ea typeface="Calibri"/>
                <a:cs typeface="Calibri"/>
                <a:sym typeface="Calibri"/>
              </a:rPr>
              <a:t>Question answered: Q5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Which targeting strategy (if any) is the best compared to no targeting for feature promotion?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3809925" y="1540475"/>
            <a:ext cx="846000" cy="20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7"/>
          <p:cNvCxnSpPr/>
          <p:nvPr/>
        </p:nvCxnSpPr>
        <p:spPr>
          <a:xfrm>
            <a:off x="5462850" y="223775"/>
            <a:ext cx="15600" cy="472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