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8"/>
  </p:notesMasterIdLst>
  <p:sldIdLst>
    <p:sldId id="256" r:id="rId2"/>
    <p:sldId id="297" r:id="rId3"/>
    <p:sldId id="282" r:id="rId4"/>
    <p:sldId id="310" r:id="rId5"/>
    <p:sldId id="285" r:id="rId6"/>
    <p:sldId id="283" r:id="rId7"/>
    <p:sldId id="296" r:id="rId8"/>
    <p:sldId id="287" r:id="rId9"/>
    <p:sldId id="286" r:id="rId10"/>
    <p:sldId id="295" r:id="rId11"/>
    <p:sldId id="294" r:id="rId12"/>
    <p:sldId id="289" r:id="rId13"/>
    <p:sldId id="311" r:id="rId14"/>
    <p:sldId id="298" r:id="rId15"/>
    <p:sldId id="299" r:id="rId16"/>
    <p:sldId id="292" r:id="rId17"/>
    <p:sldId id="301" r:id="rId18"/>
    <p:sldId id="312" r:id="rId19"/>
    <p:sldId id="302" r:id="rId20"/>
    <p:sldId id="303" r:id="rId21"/>
    <p:sldId id="304" r:id="rId22"/>
    <p:sldId id="306" r:id="rId23"/>
    <p:sldId id="307" r:id="rId24"/>
    <p:sldId id="305" r:id="rId25"/>
    <p:sldId id="308" r:id="rId26"/>
    <p:sldId id="3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2" autoAdjust="0"/>
    <p:restoredTop sz="94668"/>
  </p:normalViewPr>
  <p:slideViewPr>
    <p:cSldViewPr snapToGrid="0" snapToObjects="1">
      <p:cViewPr varScale="1">
        <p:scale>
          <a:sx n="79" d="100"/>
          <a:sy n="79" d="100"/>
        </p:scale>
        <p:origin x="-76" y="-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631D2-9D32-4A81-A497-5674C1FB2CB5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8D89F8-4627-4FA3-BAD1-D995008952B6}">
      <dgm:prSet phldrT="[Text]" custT="1"/>
      <dgm:spPr/>
      <dgm:t>
        <a:bodyPr/>
        <a:lstStyle/>
        <a:p>
          <a:r>
            <a:rPr lang="en-US" sz="1800" dirty="0" smtClean="0"/>
            <a:t>3. All Variables</a:t>
          </a:r>
          <a:endParaRPr lang="en-US" sz="1800" dirty="0"/>
        </a:p>
      </dgm:t>
    </dgm:pt>
    <dgm:pt modelId="{2751AAC5-AF98-491D-88D8-7AC05A159A13}" type="parTrans" cxnId="{1D5BEE0A-F30D-4D04-97A5-85BD7C192F6F}">
      <dgm:prSet/>
      <dgm:spPr/>
      <dgm:t>
        <a:bodyPr/>
        <a:lstStyle/>
        <a:p>
          <a:endParaRPr lang="en-US"/>
        </a:p>
      </dgm:t>
    </dgm:pt>
    <dgm:pt modelId="{D09A1D8D-44F6-43B5-8F7E-4D8E941074C5}" type="sibTrans" cxnId="{1D5BEE0A-F30D-4D04-97A5-85BD7C192F6F}">
      <dgm:prSet/>
      <dgm:spPr/>
      <dgm:t>
        <a:bodyPr/>
        <a:lstStyle/>
        <a:p>
          <a:endParaRPr lang="en-US"/>
        </a:p>
      </dgm:t>
    </dgm:pt>
    <dgm:pt modelId="{A48EB6EC-2972-44D4-9AA7-D15D0A2B42D9}">
      <dgm:prSet phldrT="[Text]" custT="1"/>
      <dgm:spPr/>
      <dgm:t>
        <a:bodyPr/>
        <a:lstStyle/>
        <a:p>
          <a:r>
            <a:rPr lang="en-US" sz="1800" dirty="0" smtClean="0"/>
            <a:t>2. </a:t>
          </a:r>
          <a:r>
            <a:rPr lang="en-US" sz="1800" dirty="0" err="1" smtClean="0"/>
            <a:t>Nums</a:t>
          </a:r>
          <a:r>
            <a:rPr lang="en-US" sz="1800" dirty="0" smtClean="0"/>
            <a:t> + Ordinals </a:t>
          </a:r>
          <a:endParaRPr lang="en-US" sz="1800" dirty="0"/>
        </a:p>
      </dgm:t>
    </dgm:pt>
    <dgm:pt modelId="{F4F308B3-977D-4094-B00B-CEC0F509D872}" type="parTrans" cxnId="{BC44219A-FD8A-4AA7-82FC-8FC7E81930B2}">
      <dgm:prSet/>
      <dgm:spPr/>
      <dgm:t>
        <a:bodyPr/>
        <a:lstStyle/>
        <a:p>
          <a:endParaRPr lang="en-US"/>
        </a:p>
      </dgm:t>
    </dgm:pt>
    <dgm:pt modelId="{6AAC68C6-C169-485A-80D2-6C5BE09D52F3}" type="sibTrans" cxnId="{BC44219A-FD8A-4AA7-82FC-8FC7E81930B2}">
      <dgm:prSet/>
      <dgm:spPr/>
      <dgm:t>
        <a:bodyPr/>
        <a:lstStyle/>
        <a:p>
          <a:endParaRPr lang="en-US"/>
        </a:p>
      </dgm:t>
    </dgm:pt>
    <dgm:pt modelId="{F492C3B3-1E6D-422B-AAAA-BA0C06F9F869}">
      <dgm:prSet phldrT="[Text]" custT="1"/>
      <dgm:spPr/>
      <dgm:t>
        <a:bodyPr/>
        <a:lstStyle/>
        <a:p>
          <a:r>
            <a:rPr lang="en-US" sz="1800" dirty="0" smtClean="0"/>
            <a:t>1. Numeric Variables</a:t>
          </a:r>
          <a:endParaRPr lang="en-US" sz="1800" dirty="0"/>
        </a:p>
      </dgm:t>
    </dgm:pt>
    <dgm:pt modelId="{0BFE54F8-63A3-4BE4-85E7-75C24D08D9AD}" type="parTrans" cxnId="{2644034B-9F75-4477-B7E0-ED1FD1B3D52D}">
      <dgm:prSet/>
      <dgm:spPr/>
      <dgm:t>
        <a:bodyPr/>
        <a:lstStyle/>
        <a:p>
          <a:endParaRPr lang="en-US"/>
        </a:p>
      </dgm:t>
    </dgm:pt>
    <dgm:pt modelId="{CB265674-725F-4FD2-B820-E6503E4FE164}" type="sibTrans" cxnId="{2644034B-9F75-4477-B7E0-ED1FD1B3D52D}">
      <dgm:prSet/>
      <dgm:spPr/>
      <dgm:t>
        <a:bodyPr/>
        <a:lstStyle/>
        <a:p>
          <a:endParaRPr lang="en-US"/>
        </a:p>
      </dgm:t>
    </dgm:pt>
    <dgm:pt modelId="{79210E5D-C25A-4D8B-9213-973258E03C50}" type="pres">
      <dgm:prSet presAssocID="{F79631D2-9D32-4A81-A497-5674C1FB2CB5}" presName="Name0" presStyleCnt="0">
        <dgm:presLayoutVars>
          <dgm:chMax val="7"/>
          <dgm:resizeHandles val="exact"/>
        </dgm:presLayoutVars>
      </dgm:prSet>
      <dgm:spPr/>
    </dgm:pt>
    <dgm:pt modelId="{5FDBF15A-226A-4BC7-BD8D-12E5445D9BCF}" type="pres">
      <dgm:prSet presAssocID="{F79631D2-9D32-4A81-A497-5674C1FB2CB5}" presName="comp1" presStyleCnt="0"/>
      <dgm:spPr/>
    </dgm:pt>
    <dgm:pt modelId="{98D79E46-E5B6-47EA-86A0-8D62460AAF82}" type="pres">
      <dgm:prSet presAssocID="{F79631D2-9D32-4A81-A497-5674C1FB2CB5}" presName="circle1" presStyleLbl="node1" presStyleIdx="0" presStyleCnt="3"/>
      <dgm:spPr/>
      <dgm:t>
        <a:bodyPr/>
        <a:lstStyle/>
        <a:p>
          <a:endParaRPr lang="en-US"/>
        </a:p>
      </dgm:t>
    </dgm:pt>
    <dgm:pt modelId="{CE7ED42D-7B61-4282-9EFD-3AEBB82FF806}" type="pres">
      <dgm:prSet presAssocID="{F79631D2-9D32-4A81-A497-5674C1FB2CB5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FE99-612D-4519-8541-34EDC2F28EF1}" type="pres">
      <dgm:prSet presAssocID="{F79631D2-9D32-4A81-A497-5674C1FB2CB5}" presName="comp2" presStyleCnt="0"/>
      <dgm:spPr/>
    </dgm:pt>
    <dgm:pt modelId="{640C92C5-1469-432A-B96C-02BBE6137D77}" type="pres">
      <dgm:prSet presAssocID="{F79631D2-9D32-4A81-A497-5674C1FB2CB5}" presName="circle2" presStyleLbl="node1" presStyleIdx="1" presStyleCnt="3"/>
      <dgm:spPr/>
      <dgm:t>
        <a:bodyPr/>
        <a:lstStyle/>
        <a:p>
          <a:endParaRPr lang="en-US"/>
        </a:p>
      </dgm:t>
    </dgm:pt>
    <dgm:pt modelId="{84F20428-50A2-4153-B2BE-DA96CCD6297D}" type="pres">
      <dgm:prSet presAssocID="{F79631D2-9D32-4A81-A497-5674C1FB2CB5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61A5E-6DFF-43E1-8D38-5A9F05EC50B3}" type="pres">
      <dgm:prSet presAssocID="{F79631D2-9D32-4A81-A497-5674C1FB2CB5}" presName="comp3" presStyleCnt="0"/>
      <dgm:spPr/>
    </dgm:pt>
    <dgm:pt modelId="{ABEB6ABA-1730-4708-A720-7F9BBF52A4DF}" type="pres">
      <dgm:prSet presAssocID="{F79631D2-9D32-4A81-A497-5674C1FB2CB5}" presName="circle3" presStyleLbl="node1" presStyleIdx="2" presStyleCnt="3"/>
      <dgm:spPr/>
      <dgm:t>
        <a:bodyPr/>
        <a:lstStyle/>
        <a:p>
          <a:endParaRPr lang="en-US"/>
        </a:p>
      </dgm:t>
    </dgm:pt>
    <dgm:pt modelId="{C8C95429-D167-46D5-92C9-D9B33E7B53E3}" type="pres">
      <dgm:prSet presAssocID="{F79631D2-9D32-4A81-A497-5674C1FB2CB5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D0ACD7-B042-4527-91AE-544E679D9D4D}" type="presOf" srcId="{A48EB6EC-2972-44D4-9AA7-D15D0A2B42D9}" destId="{84F20428-50A2-4153-B2BE-DA96CCD6297D}" srcOrd="1" destOrd="0" presId="urn:microsoft.com/office/officeart/2005/8/layout/venn2"/>
    <dgm:cxn modelId="{AC495975-DF91-426A-97A4-39A2DB8C9DFB}" type="presOf" srcId="{5A8D89F8-4627-4FA3-BAD1-D995008952B6}" destId="{CE7ED42D-7B61-4282-9EFD-3AEBB82FF806}" srcOrd="1" destOrd="0" presId="urn:microsoft.com/office/officeart/2005/8/layout/venn2"/>
    <dgm:cxn modelId="{16F71092-E29B-43E8-A719-1C3409FBCC19}" type="presOf" srcId="{A48EB6EC-2972-44D4-9AA7-D15D0A2B42D9}" destId="{640C92C5-1469-432A-B96C-02BBE6137D77}" srcOrd="0" destOrd="0" presId="urn:microsoft.com/office/officeart/2005/8/layout/venn2"/>
    <dgm:cxn modelId="{F3130975-777F-47B3-837B-C8183028D139}" type="presOf" srcId="{F492C3B3-1E6D-422B-AAAA-BA0C06F9F869}" destId="{C8C95429-D167-46D5-92C9-D9B33E7B53E3}" srcOrd="1" destOrd="0" presId="urn:microsoft.com/office/officeart/2005/8/layout/venn2"/>
    <dgm:cxn modelId="{37777F5B-3026-448D-AF4C-E6A47D9E35AF}" type="presOf" srcId="{F79631D2-9D32-4A81-A497-5674C1FB2CB5}" destId="{79210E5D-C25A-4D8B-9213-973258E03C50}" srcOrd="0" destOrd="0" presId="urn:microsoft.com/office/officeart/2005/8/layout/venn2"/>
    <dgm:cxn modelId="{1D5BEE0A-F30D-4D04-97A5-85BD7C192F6F}" srcId="{F79631D2-9D32-4A81-A497-5674C1FB2CB5}" destId="{5A8D89F8-4627-4FA3-BAD1-D995008952B6}" srcOrd="0" destOrd="0" parTransId="{2751AAC5-AF98-491D-88D8-7AC05A159A13}" sibTransId="{D09A1D8D-44F6-43B5-8F7E-4D8E941074C5}"/>
    <dgm:cxn modelId="{DC2F9F39-4B02-4E76-A16F-EA7BA0667603}" type="presOf" srcId="{F492C3B3-1E6D-422B-AAAA-BA0C06F9F869}" destId="{ABEB6ABA-1730-4708-A720-7F9BBF52A4DF}" srcOrd="0" destOrd="0" presId="urn:microsoft.com/office/officeart/2005/8/layout/venn2"/>
    <dgm:cxn modelId="{914E0ECB-FE88-41D7-A9BD-6A7FCCCCE0F8}" type="presOf" srcId="{5A8D89F8-4627-4FA3-BAD1-D995008952B6}" destId="{98D79E46-E5B6-47EA-86A0-8D62460AAF82}" srcOrd="0" destOrd="0" presId="urn:microsoft.com/office/officeart/2005/8/layout/venn2"/>
    <dgm:cxn modelId="{BC44219A-FD8A-4AA7-82FC-8FC7E81930B2}" srcId="{F79631D2-9D32-4A81-A497-5674C1FB2CB5}" destId="{A48EB6EC-2972-44D4-9AA7-D15D0A2B42D9}" srcOrd="1" destOrd="0" parTransId="{F4F308B3-977D-4094-B00B-CEC0F509D872}" sibTransId="{6AAC68C6-C169-485A-80D2-6C5BE09D52F3}"/>
    <dgm:cxn modelId="{2644034B-9F75-4477-B7E0-ED1FD1B3D52D}" srcId="{F79631D2-9D32-4A81-A497-5674C1FB2CB5}" destId="{F492C3B3-1E6D-422B-AAAA-BA0C06F9F869}" srcOrd="2" destOrd="0" parTransId="{0BFE54F8-63A3-4BE4-85E7-75C24D08D9AD}" sibTransId="{CB265674-725F-4FD2-B820-E6503E4FE164}"/>
    <dgm:cxn modelId="{E1681DB9-75AA-4968-93D3-6A0316E3A5E0}" type="presParOf" srcId="{79210E5D-C25A-4D8B-9213-973258E03C50}" destId="{5FDBF15A-226A-4BC7-BD8D-12E5445D9BCF}" srcOrd="0" destOrd="0" presId="urn:microsoft.com/office/officeart/2005/8/layout/venn2"/>
    <dgm:cxn modelId="{6B2CAEA7-A9BB-4D9C-900D-26A7BC05A1DF}" type="presParOf" srcId="{5FDBF15A-226A-4BC7-BD8D-12E5445D9BCF}" destId="{98D79E46-E5B6-47EA-86A0-8D62460AAF82}" srcOrd="0" destOrd="0" presId="urn:microsoft.com/office/officeart/2005/8/layout/venn2"/>
    <dgm:cxn modelId="{2C05495C-1F46-4D8B-85CC-7C1F18074364}" type="presParOf" srcId="{5FDBF15A-226A-4BC7-BD8D-12E5445D9BCF}" destId="{CE7ED42D-7B61-4282-9EFD-3AEBB82FF806}" srcOrd="1" destOrd="0" presId="urn:microsoft.com/office/officeart/2005/8/layout/venn2"/>
    <dgm:cxn modelId="{86CAD22F-B148-4BC9-984D-5AF182321F63}" type="presParOf" srcId="{79210E5D-C25A-4D8B-9213-973258E03C50}" destId="{7FBFFE99-612D-4519-8541-34EDC2F28EF1}" srcOrd="1" destOrd="0" presId="urn:microsoft.com/office/officeart/2005/8/layout/venn2"/>
    <dgm:cxn modelId="{53E86C6D-56D7-4AC9-BB69-B0D7341DEC3A}" type="presParOf" srcId="{7FBFFE99-612D-4519-8541-34EDC2F28EF1}" destId="{640C92C5-1469-432A-B96C-02BBE6137D77}" srcOrd="0" destOrd="0" presId="urn:microsoft.com/office/officeart/2005/8/layout/venn2"/>
    <dgm:cxn modelId="{B5B5D9F0-C9CE-4587-BD38-9ED7305B1B8F}" type="presParOf" srcId="{7FBFFE99-612D-4519-8541-34EDC2F28EF1}" destId="{84F20428-50A2-4153-B2BE-DA96CCD6297D}" srcOrd="1" destOrd="0" presId="urn:microsoft.com/office/officeart/2005/8/layout/venn2"/>
    <dgm:cxn modelId="{DCCE7B9C-56BB-42FA-B8E3-6E6D2ED7CD79}" type="presParOf" srcId="{79210E5D-C25A-4D8B-9213-973258E03C50}" destId="{4B461A5E-6DFF-43E1-8D38-5A9F05EC50B3}" srcOrd="2" destOrd="0" presId="urn:microsoft.com/office/officeart/2005/8/layout/venn2"/>
    <dgm:cxn modelId="{45D580B4-44B8-49C9-B93E-79B13D4E0B6E}" type="presParOf" srcId="{4B461A5E-6DFF-43E1-8D38-5A9F05EC50B3}" destId="{ABEB6ABA-1730-4708-A720-7F9BBF52A4DF}" srcOrd="0" destOrd="0" presId="urn:microsoft.com/office/officeart/2005/8/layout/venn2"/>
    <dgm:cxn modelId="{33443125-0CD7-43F6-95AE-931261889CAE}" type="presParOf" srcId="{4B461A5E-6DFF-43E1-8D38-5A9F05EC50B3}" destId="{C8C95429-D167-46D5-92C9-D9B33E7B53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79E46-E5B6-47EA-86A0-8D62460AAF82}">
      <dsp:nvSpPr>
        <dsp:cNvPr id="0" name=""/>
        <dsp:cNvSpPr/>
      </dsp:nvSpPr>
      <dsp:spPr>
        <a:xfrm>
          <a:off x="394420" y="0"/>
          <a:ext cx="3453499" cy="34534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All Variables</a:t>
          </a:r>
          <a:endParaRPr lang="en-US" sz="1800" kern="1200" dirty="0"/>
        </a:p>
      </dsp:txBody>
      <dsp:txXfrm>
        <a:off x="1517671" y="172674"/>
        <a:ext cx="1206997" cy="518024"/>
      </dsp:txXfrm>
    </dsp:sp>
    <dsp:sp modelId="{640C92C5-1469-432A-B96C-02BBE6137D77}">
      <dsp:nvSpPr>
        <dsp:cNvPr id="0" name=""/>
        <dsp:cNvSpPr/>
      </dsp:nvSpPr>
      <dsp:spPr>
        <a:xfrm>
          <a:off x="826107" y="863374"/>
          <a:ext cx="2590124" cy="259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</a:t>
          </a:r>
          <a:r>
            <a:rPr lang="en-US" sz="1800" kern="1200" dirty="0" err="1" smtClean="0"/>
            <a:t>Nums</a:t>
          </a:r>
          <a:r>
            <a:rPr lang="en-US" sz="1800" kern="1200" dirty="0" smtClean="0"/>
            <a:t> + Ordinals </a:t>
          </a:r>
          <a:endParaRPr lang="en-US" sz="1800" kern="1200" dirty="0"/>
        </a:p>
      </dsp:txBody>
      <dsp:txXfrm>
        <a:off x="1517671" y="1025257"/>
        <a:ext cx="1206997" cy="485648"/>
      </dsp:txXfrm>
    </dsp:sp>
    <dsp:sp modelId="{ABEB6ABA-1730-4708-A720-7F9BBF52A4DF}">
      <dsp:nvSpPr>
        <dsp:cNvPr id="0" name=""/>
        <dsp:cNvSpPr/>
      </dsp:nvSpPr>
      <dsp:spPr>
        <a:xfrm>
          <a:off x="1257795" y="1726749"/>
          <a:ext cx="1726749" cy="17267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Numeric Variables</a:t>
          </a:r>
          <a:endParaRPr lang="en-US" sz="1800" kern="1200" dirty="0"/>
        </a:p>
      </dsp:txBody>
      <dsp:txXfrm>
        <a:off x="1510671" y="2158436"/>
        <a:ext cx="1220996" cy="86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AB28E-086B-43C0-A1B2-AB56B01C55C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711B-556D-4546-BF5C-4E46C60F1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FA03FB-9ADF-5C41-B86E-09EEC52994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2B69B6-2ACE-9340-8A47-75CA55B83E31}" type="datetimeFigureOut">
              <a:rPr lang="en-US" smtClean="0"/>
              <a:t>12/5/2019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9hsvpsrvufoli8o/eda.html?dl=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06633-3905-B141-AF2B-1EE2B53B6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DDS Final Project Presentation</a:t>
            </a:r>
            <a:br>
              <a:rPr lang="en-US" dirty="0" smtClean="0"/>
            </a:br>
            <a:r>
              <a:rPr lang="en-US" sz="4900" dirty="0" err="1"/>
              <a:t>DDSAnalytics</a:t>
            </a:r>
            <a:r>
              <a:rPr lang="en-US" sz="4900" dirty="0"/>
              <a:t> </a:t>
            </a:r>
            <a:r>
              <a:rPr lang="en-US" sz="4900" dirty="0" smtClean="0"/>
              <a:t>Talent </a:t>
            </a:r>
            <a:r>
              <a:rPr lang="en-US" sz="4900" dirty="0" smtClean="0"/>
              <a:t>management </a:t>
            </a:r>
            <a:r>
              <a:rPr lang="en-US" sz="4900" dirty="0"/>
              <a:t>solution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1916C3-771D-EA42-A35B-9BA21D12A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6093" y="4571999"/>
            <a:ext cx="4202349" cy="1527243"/>
          </a:xfrm>
        </p:spPr>
        <p:txBody>
          <a:bodyPr>
            <a:normAutofit/>
          </a:bodyPr>
          <a:lstStyle/>
          <a:p>
            <a:r>
              <a:rPr lang="en-US" dirty="0" smtClean="0"/>
              <a:t>Yang </a:t>
            </a:r>
            <a:r>
              <a:rPr lang="en-US" dirty="0"/>
              <a:t>Zhang</a:t>
            </a:r>
          </a:p>
          <a:p>
            <a:r>
              <a:rPr lang="en-US" sz="1600" i="1" dirty="0"/>
              <a:t>For a link to the </a:t>
            </a:r>
            <a:r>
              <a:rPr lang="en-US" sz="1600" i="1" dirty="0" err="1"/>
              <a:t>rmarkdown</a:t>
            </a:r>
            <a:r>
              <a:rPr lang="en-US" sz="1600" i="1" dirty="0"/>
              <a:t>, see </a:t>
            </a:r>
            <a:r>
              <a:rPr lang="en-US" sz="1600" i="1" dirty="0">
                <a:hlinkClick r:id="rId2"/>
              </a:rPr>
              <a:t>link</a:t>
            </a:r>
            <a:endParaRPr lang="en-US" sz="1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Monthly Incomes by Gender/Department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49" y="1567100"/>
            <a:ext cx="3721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1" y="2037000"/>
            <a:ext cx="5183213" cy="311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29" y="1417638"/>
            <a:ext cx="4190728" cy="269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26" y="4163130"/>
            <a:ext cx="4265174" cy="269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21013" y="5237400"/>
            <a:ext cx="6566169" cy="14941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distribution of monthly  income is heavily right skewed.</a:t>
            </a:r>
          </a:p>
          <a:p>
            <a:r>
              <a:rPr lang="en-US" dirty="0" smtClean="0"/>
              <a:t>We learn the monthly income comparisons across gender and departments.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9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Monthly </a:t>
            </a:r>
            <a:r>
              <a:rPr lang="en-US" sz="4800" dirty="0" smtClean="0"/>
              <a:t>Incomes correlation Matrix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1" y="1512246"/>
            <a:ext cx="63309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53900" y="1906621"/>
            <a:ext cx="4364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the correlation matrix, we learn that Monthly incomes are higher linearly related to the following factors: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Joblevel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Total Working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YearAtCompany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56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Monthly Incomes </a:t>
            </a:r>
            <a:r>
              <a:rPr lang="en-US" sz="4000" dirty="0" smtClean="0"/>
              <a:t>with top correlated variables</a:t>
            </a:r>
            <a:endParaRPr lang="en-US" sz="4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8" y="1913748"/>
            <a:ext cx="320164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74" y="1913748"/>
            <a:ext cx="317465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6" y="4247136"/>
            <a:ext cx="315685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74" y="4247136"/>
            <a:ext cx="318463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53900" y="3229583"/>
            <a:ext cx="43648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plot the relationship of the previous key parameters against monthly income and find positive trends in spite of scatter.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04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Data EDA</a:t>
            </a:r>
          </a:p>
          <a:p>
            <a:endParaRPr lang="en-US" sz="3200" dirty="0" smtClean="0"/>
          </a:p>
          <a:p>
            <a:r>
              <a:rPr lang="en-US" sz="3200" dirty="0" smtClean="0"/>
              <a:t>Classification Model for Attrition</a:t>
            </a:r>
          </a:p>
          <a:p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Regression Model for Monthly Incomes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Categories and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914" y="1600200"/>
            <a:ext cx="6051685" cy="4800600"/>
          </a:xfrm>
        </p:spPr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sz="2800" dirty="0" smtClean="0"/>
              <a:t>Examples:</a:t>
            </a:r>
          </a:p>
          <a:p>
            <a:r>
              <a:rPr lang="en-US" dirty="0" smtClean="0"/>
              <a:t>Variables with no information</a:t>
            </a:r>
          </a:p>
          <a:p>
            <a:pPr lvl="1"/>
            <a:r>
              <a:rPr lang="en-US" dirty="0" smtClean="0"/>
              <a:t>"Over18</a:t>
            </a:r>
            <a:r>
              <a:rPr lang="en-US" dirty="0"/>
              <a:t>", "</a:t>
            </a:r>
            <a:r>
              <a:rPr lang="en-US" dirty="0" err="1"/>
              <a:t>EmployeeNumber</a:t>
            </a:r>
            <a:r>
              <a:rPr lang="en-US" dirty="0"/>
              <a:t>", "</a:t>
            </a:r>
            <a:r>
              <a:rPr lang="en-US" dirty="0" err="1"/>
              <a:t>EmployeeCount</a:t>
            </a:r>
            <a:r>
              <a:rPr lang="en-US" dirty="0"/>
              <a:t>","ID","</a:t>
            </a:r>
            <a:r>
              <a:rPr lang="en-US" dirty="0" err="1" smtClean="0"/>
              <a:t>StandardHours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Numeric variables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MonthlyIncomes</a:t>
            </a:r>
            <a:r>
              <a:rPr lang="en-US" dirty="0" smtClean="0"/>
              <a:t>, </a:t>
            </a:r>
            <a:r>
              <a:rPr lang="en-US" dirty="0" err="1" smtClean="0"/>
              <a:t>TotalYearsatCompany</a:t>
            </a:r>
            <a:endParaRPr lang="en-US" dirty="0" smtClean="0"/>
          </a:p>
          <a:p>
            <a:r>
              <a:rPr lang="en-US" dirty="0" smtClean="0"/>
              <a:t>Ordinal variables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EnvironmentSatisfaction</a:t>
            </a:r>
            <a:r>
              <a:rPr lang="en-US" dirty="0"/>
              <a:t>, </a:t>
            </a:r>
            <a:r>
              <a:rPr lang="en-US" dirty="0" err="1"/>
              <a:t>BusinessTravel</a:t>
            </a:r>
            <a:endParaRPr lang="en-US" dirty="0" smtClean="0"/>
          </a:p>
          <a:p>
            <a:r>
              <a:rPr lang="en-US" dirty="0" smtClean="0"/>
              <a:t>Categorical variable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MaritalStatus</a:t>
            </a:r>
            <a:r>
              <a:rPr lang="en-US" dirty="0"/>
              <a:t>, </a:t>
            </a:r>
            <a:r>
              <a:rPr lang="en-US" dirty="0" err="1"/>
              <a:t>EducationField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4394353"/>
              </p:ext>
            </p:extLst>
          </p:nvPr>
        </p:nvGraphicFramePr>
        <p:xfrm>
          <a:off x="609600" y="2276273"/>
          <a:ext cx="4242340" cy="345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51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for Attrition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881665"/>
              </p:ext>
            </p:extLst>
          </p:nvPr>
        </p:nvGraphicFramePr>
        <p:xfrm>
          <a:off x="609601" y="1486110"/>
          <a:ext cx="4983804" cy="466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8"/>
                <a:gridCol w="1661268"/>
                <a:gridCol w="1661268"/>
              </a:tblGrid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Sensitivity/Specificity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Only </a:t>
                      </a:r>
                      <a:r>
                        <a:rPr lang="en-US" baseline="0" dirty="0" err="1" smtClean="0"/>
                        <a:t>Nums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0.95/0.12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Only </a:t>
                      </a:r>
                      <a:r>
                        <a:rPr lang="en-US" baseline="0" dirty="0" err="1" smtClean="0"/>
                        <a:t>Nums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0.86/0.45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Nums</a:t>
                      </a:r>
                      <a:r>
                        <a:rPr lang="en-US" baseline="0" dirty="0" smtClean="0"/>
                        <a:t> + Ordinals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0.87/0.50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Nums</a:t>
                      </a:r>
                      <a:r>
                        <a:rPr lang="en-US" baseline="0" dirty="0" smtClean="0"/>
                        <a:t> + Ordinals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 cat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0.95/0.17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Nums</a:t>
                      </a:r>
                      <a:r>
                        <a:rPr lang="en-US" baseline="0" dirty="0" smtClean="0"/>
                        <a:t> + Ordinals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0.98/0.12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3. All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bayes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0.84/0.62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 All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0.98/0.12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00274" y="1486110"/>
            <a:ext cx="4820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 sensitivity but low specificity for KNN and Random Forest methods.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works best with more even sensitivity and specificity.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With more variables included we see an increase in both sensitivity and specificity.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8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Modeling for Attrition </a:t>
            </a:r>
            <a:r>
              <a:rPr lang="en-US" sz="3600" dirty="0" smtClean="0"/>
              <a:t>Classification: Drop Variables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626296"/>
              </p:ext>
            </p:extLst>
          </p:nvPr>
        </p:nvGraphicFramePr>
        <p:xfrm>
          <a:off x="492868" y="2563238"/>
          <a:ext cx="4983804" cy="3634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8"/>
                <a:gridCol w="1661268"/>
                <a:gridCol w="1661268"/>
              </a:tblGrid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Sensitivity/Specificity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Nums</a:t>
                      </a:r>
                      <a:r>
                        <a:rPr lang="en-US" baseline="0" dirty="0" smtClean="0"/>
                        <a:t> + Ordinals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0.87/0.50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Nums</a:t>
                      </a:r>
                      <a:r>
                        <a:rPr lang="en-US" baseline="0" dirty="0" smtClean="0"/>
                        <a:t> + Ordinals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unimportant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0.88/0.62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3. All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0.84/0.62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 All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unimportant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0.88/0.64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38843" y="1154699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with Data2</a:t>
            </a:r>
            <a:endParaRPr lang="en-US" dirty="0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37" y="1417638"/>
            <a:ext cx="5598944" cy="254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72" y="4103406"/>
            <a:ext cx="5598944" cy="253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7685" y="3171217"/>
            <a:ext cx="5277931" cy="525294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7685" y="5935539"/>
            <a:ext cx="5277931" cy="525294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15956" y="2205256"/>
            <a:ext cx="2437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/>
              <a:t>Using Naïve </a:t>
            </a:r>
            <a:r>
              <a:rPr lang="en-US" sz="2400" dirty="0" err="1"/>
              <a:t>bayes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338843" y="3918740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with </a:t>
            </a:r>
            <a:r>
              <a:rPr lang="en-US" dirty="0" smtClean="0"/>
              <a:t>Data3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269541"/>
            <a:ext cx="482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Increased sensitivity and specificity by dropping variables with low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4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Modeling for Attrition Classification: Solve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774" y="1600200"/>
            <a:ext cx="5010826" cy="4800600"/>
          </a:xfrm>
        </p:spPr>
        <p:txBody>
          <a:bodyPr/>
          <a:lstStyle/>
          <a:p>
            <a:r>
              <a:rPr lang="en-US" dirty="0" smtClean="0"/>
              <a:t>Features that show repeatedly include:</a:t>
            </a:r>
          </a:p>
          <a:p>
            <a:pPr lvl="1"/>
            <a:r>
              <a:rPr lang="en-US" dirty="0"/>
              <a:t>Age/</a:t>
            </a:r>
            <a:r>
              <a:rPr lang="en-US" dirty="0" err="1"/>
              <a:t>TotalWorkingYears</a:t>
            </a:r>
            <a:endParaRPr lang="en-US" dirty="0"/>
          </a:p>
          <a:p>
            <a:pPr lvl="1"/>
            <a:r>
              <a:rPr lang="en-US" dirty="0" err="1"/>
              <a:t>MonthlyIncome</a:t>
            </a:r>
            <a:r>
              <a:rPr lang="en-US" dirty="0"/>
              <a:t>/</a:t>
            </a:r>
            <a:r>
              <a:rPr lang="en-US" dirty="0" err="1"/>
              <a:t>JobRole</a:t>
            </a:r>
            <a:endParaRPr lang="en-US" dirty="0"/>
          </a:p>
          <a:p>
            <a:pPr lvl="1"/>
            <a:r>
              <a:rPr lang="en-US" dirty="0"/>
              <a:t>Overtime/</a:t>
            </a:r>
            <a:r>
              <a:rPr lang="en-US" dirty="0" err="1"/>
              <a:t>DistancefromHome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297185"/>
              </p:ext>
            </p:extLst>
          </p:nvPr>
        </p:nvGraphicFramePr>
        <p:xfrm>
          <a:off x="540493" y="3375672"/>
          <a:ext cx="4983804" cy="338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8"/>
                <a:gridCol w="1661268"/>
                <a:gridCol w="1661268"/>
              </a:tblGrid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Sensitivity/Specificity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Before Balance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Naïve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bayes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0.88/0.64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After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0.63/0.76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0.98/0.12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After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0.85/0.60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Further drop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vars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Random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Forest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0.85/0.62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297" y="3541828"/>
            <a:ext cx="5594418" cy="331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38843" y="3127776"/>
            <a:ext cx="395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Feature </a:t>
            </a:r>
            <a:r>
              <a:rPr lang="en-US" dirty="0" smtClean="0"/>
              <a:t>Importance </a:t>
            </a:r>
            <a:r>
              <a:rPr lang="en-US" dirty="0"/>
              <a:t>with </a:t>
            </a:r>
            <a:r>
              <a:rPr lang="en-US" dirty="0" smtClean="0"/>
              <a:t>Selected </a:t>
            </a:r>
            <a:r>
              <a:rPr lang="en-US" dirty="0" err="1" smtClean="0"/>
              <a:t>Vars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27" y="1519539"/>
            <a:ext cx="3602983" cy="16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1660"/>
            <a:ext cx="1809927" cy="7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098" y="1417638"/>
            <a:ext cx="208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Deal with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4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Data EDA</a:t>
            </a:r>
          </a:p>
          <a:p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Classification Model for Attrition</a:t>
            </a:r>
          </a:p>
          <a:p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/>
              <a:t>Regression Model for Monthly Incomes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541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Response Variable </a:t>
            </a:r>
            <a:r>
              <a:rPr lang="en-US" sz="3200" dirty="0" err="1" smtClean="0"/>
              <a:t>MonthlyIncomes</a:t>
            </a:r>
            <a:r>
              <a:rPr lang="en-US" sz="3200" dirty="0" smtClean="0"/>
              <a:t> Need Transformation</a:t>
            </a:r>
            <a:endParaRPr lang="en-US" sz="32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0484"/>
            <a:ext cx="3657600" cy="204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0484"/>
            <a:ext cx="3657600" cy="20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00523"/>
            <a:ext cx="3657600" cy="219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00523"/>
            <a:ext cx="3657600" cy="227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139921" y="3999244"/>
            <a:ext cx="743578" cy="572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50222" y="3498451"/>
            <a:ext cx="3161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Log transformation is performed on responsive  variable so it’s more normal distributed.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807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EDA</a:t>
            </a:r>
          </a:p>
          <a:p>
            <a:endParaRPr lang="en-US" sz="3200" dirty="0" smtClean="0"/>
          </a:p>
          <a:p>
            <a:r>
              <a:rPr lang="en-US" sz="3200" dirty="0" smtClean="0"/>
              <a:t>Modeling</a:t>
            </a:r>
          </a:p>
          <a:p>
            <a:pPr lvl="1"/>
            <a:r>
              <a:rPr lang="en-US" sz="3000" dirty="0" smtClean="0"/>
              <a:t>Attrition</a:t>
            </a:r>
            <a:endParaRPr lang="en-US" sz="3000" dirty="0"/>
          </a:p>
          <a:p>
            <a:pPr lvl="1"/>
            <a:r>
              <a:rPr lang="en-US" sz="3200" dirty="0"/>
              <a:t>Monthly </a:t>
            </a:r>
            <a:r>
              <a:rPr lang="en-US" sz="3200" dirty="0" smtClean="0"/>
              <a:t>Incomes</a:t>
            </a:r>
          </a:p>
        </p:txBody>
      </p:sp>
    </p:spTree>
    <p:extLst>
      <p:ext uri="{BB962C8B-B14F-4D97-AF65-F5344CB8AC3E}">
        <p14:creationId xmlns:p14="http://schemas.microsoft.com/office/powerpoint/2010/main" val="365443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MonthlyIncomes</a:t>
            </a:r>
            <a:r>
              <a:rPr lang="en-US" sz="4000" dirty="0" smtClean="0"/>
              <a:t> Regression Modeling using Multi-linear and random forest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274008"/>
              </p:ext>
            </p:extLst>
          </p:nvPr>
        </p:nvGraphicFramePr>
        <p:xfrm>
          <a:off x="609600" y="1461412"/>
          <a:ext cx="4983804" cy="31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8"/>
                <a:gridCol w="1661268"/>
                <a:gridCol w="1661268"/>
              </a:tblGrid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2838.815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1610.904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1144.745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</a:t>
                      </a:r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1599.487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</a:t>
                      </a:r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1235.659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2"/>
          <a:stretch/>
        </p:blipFill>
        <p:spPr bwMode="auto">
          <a:xfrm>
            <a:off x="5503572" y="2086186"/>
            <a:ext cx="5799968" cy="358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25609" y="2178996"/>
            <a:ext cx="5277931" cy="671208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61539" y="1713962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Feature </a:t>
            </a:r>
            <a:r>
              <a:rPr lang="en-US" dirty="0" smtClean="0"/>
              <a:t>Importance </a:t>
            </a:r>
            <a:r>
              <a:rPr lang="en-US" dirty="0"/>
              <a:t>with Data2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443" y="48304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Most related </a:t>
            </a:r>
            <a:r>
              <a:rPr lang="en-US" dirty="0"/>
              <a:t>factors 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Job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Job role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YearsatCompany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TotalWorkingYears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3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MonthlyIncomes</a:t>
            </a:r>
            <a:r>
              <a:rPr lang="en-US" sz="4000" dirty="0"/>
              <a:t> Regression Modeling </a:t>
            </a:r>
            <a:r>
              <a:rPr lang="en-US" sz="4000" dirty="0" smtClean="0"/>
              <a:t>using </a:t>
            </a:r>
            <a:r>
              <a:rPr lang="en-US" sz="4000" dirty="0" err="1" smtClean="0"/>
              <a:t>AutoML</a:t>
            </a:r>
            <a:endParaRPr lang="en-US" sz="4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/>
          <a:stretch/>
        </p:blipFill>
        <p:spPr bwMode="auto">
          <a:xfrm>
            <a:off x="6191250" y="1682381"/>
            <a:ext cx="4712726" cy="278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931425"/>
              </p:ext>
            </p:extLst>
          </p:nvPr>
        </p:nvGraphicFramePr>
        <p:xfrm>
          <a:off x="5905175" y="4593718"/>
          <a:ext cx="4983804" cy="157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68"/>
                <a:gridCol w="1661268"/>
                <a:gridCol w="1661268"/>
              </a:tblGrid>
              <a:tr h="525988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1144.745</a:t>
                      </a:r>
                      <a:endParaRPr lang="en-US" dirty="0"/>
                    </a:p>
                  </a:txBody>
                  <a:tcPr/>
                </a:tc>
              </a:tr>
              <a:tr h="525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752.4351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9" y="5373215"/>
            <a:ext cx="4607769" cy="118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0" y="1908798"/>
            <a:ext cx="5583135" cy="321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7243" y="5126475"/>
            <a:ext cx="266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Ensemble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5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crucial to improve the organization’s talent management in the following aspects:</a:t>
            </a:r>
          </a:p>
          <a:p>
            <a:pPr lvl="1"/>
            <a:r>
              <a:rPr lang="en-US" sz="2400" dirty="0" smtClean="0"/>
              <a:t>Overtime may cause people to leave the company</a:t>
            </a:r>
          </a:p>
          <a:p>
            <a:pPr lvl="1"/>
            <a:r>
              <a:rPr lang="en-US" sz="2400" dirty="0" smtClean="0"/>
              <a:t>People stayed without raising salary, job level or promotions tends to leave.</a:t>
            </a:r>
          </a:p>
          <a:p>
            <a:pPr lvl="1"/>
            <a:r>
              <a:rPr lang="en-US" sz="2400" dirty="0" smtClean="0"/>
              <a:t>Higher tendency on leaving in Sales Department.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58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5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127250"/>
            <a:ext cx="619125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93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Modeling for Attrition Classification: </a:t>
            </a:r>
            <a:r>
              <a:rPr lang="en-US" sz="3600" dirty="0" smtClean="0"/>
              <a:t>Solve Imbalance</a:t>
            </a:r>
            <a:endParaRPr 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07" y="1447598"/>
            <a:ext cx="41814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83" y="3123998"/>
            <a:ext cx="3657600" cy="360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06" y="3123998"/>
            <a:ext cx="3657600" cy="355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23553" y="4624639"/>
            <a:ext cx="593387" cy="603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7123" y="5183117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2289" y="3847185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587" y="4859939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44510" y="4806652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5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Monthly </a:t>
            </a:r>
            <a:r>
              <a:rPr lang="en-US" sz="4800" dirty="0" smtClean="0"/>
              <a:t>Incomes: </a:t>
            </a:r>
            <a:r>
              <a:rPr lang="en-US" sz="4800" dirty="0" err="1" smtClean="0"/>
              <a:t>colinearity</a:t>
            </a:r>
            <a:r>
              <a:rPr lang="en-US" sz="4800" dirty="0" smtClean="0"/>
              <a:t> variables?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5" y="1670050"/>
            <a:ext cx="6540500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75123" y="2140085"/>
            <a:ext cx="34435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Evaluate the parameters that seems to highly related so possibly have </a:t>
            </a:r>
            <a:r>
              <a:rPr lang="en-US" sz="2400" dirty="0" err="1" smtClean="0"/>
              <a:t>colinearity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r>
              <a:rPr lang="en-US" sz="2400" dirty="0" smtClean="0"/>
              <a:t>After evaluation it may not be such a series issue.</a:t>
            </a:r>
          </a:p>
        </p:txBody>
      </p:sp>
    </p:spTree>
    <p:extLst>
      <p:ext uri="{BB962C8B-B14F-4D97-AF65-F5344CB8AC3E}">
        <p14:creationId xmlns:p14="http://schemas.microsoft.com/office/powerpoint/2010/main" val="38970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use the employee dataset to do an EDA first, then further modeling the attrition using a few different </a:t>
            </a:r>
            <a:r>
              <a:rPr lang="en-US" dirty="0" smtClean="0"/>
              <a:t>criteria, </a:t>
            </a:r>
            <a:r>
              <a:rPr lang="en-US" dirty="0"/>
              <a:t>identifying factors that </a:t>
            </a:r>
            <a:r>
              <a:rPr lang="en-US" dirty="0" smtClean="0"/>
              <a:t>related </a:t>
            </a:r>
            <a:r>
              <a:rPr lang="en-US" dirty="0"/>
              <a:t>to attrition. The </a:t>
            </a:r>
            <a:r>
              <a:rPr lang="en-US" dirty="0" smtClean="0"/>
              <a:t>top factors related to attrition </a:t>
            </a:r>
            <a:r>
              <a:rPr lang="en-US" dirty="0"/>
              <a:t>I identified within this analysis are:</a:t>
            </a:r>
          </a:p>
          <a:p>
            <a:pPr lvl="1"/>
            <a:r>
              <a:rPr lang="en-US" dirty="0" smtClean="0"/>
              <a:t>Age/</a:t>
            </a:r>
            <a:r>
              <a:rPr lang="en-US" dirty="0" err="1" smtClean="0"/>
              <a:t>TotalWorkingYears</a:t>
            </a:r>
            <a:endParaRPr lang="en-US" dirty="0" smtClean="0"/>
          </a:p>
          <a:p>
            <a:pPr lvl="1"/>
            <a:r>
              <a:rPr lang="en-US" dirty="0" err="1" smtClean="0"/>
              <a:t>MonthlyIncome</a:t>
            </a:r>
            <a:r>
              <a:rPr lang="en-US" dirty="0" smtClean="0"/>
              <a:t>/</a:t>
            </a:r>
            <a:r>
              <a:rPr lang="en-US" dirty="0" err="1" smtClean="0"/>
              <a:t>JobRole</a:t>
            </a:r>
            <a:endParaRPr lang="en-US" dirty="0" smtClean="0"/>
          </a:p>
          <a:p>
            <a:pPr lvl="1"/>
            <a:r>
              <a:rPr lang="en-US" dirty="0" smtClean="0"/>
              <a:t>Overtime/</a:t>
            </a:r>
            <a:r>
              <a:rPr lang="en-US" dirty="0" err="1" smtClean="0"/>
              <a:t>DistancefromHome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top factors related to </a:t>
            </a:r>
            <a:r>
              <a:rPr lang="en-US" dirty="0" smtClean="0"/>
              <a:t>monthly incomes I </a:t>
            </a:r>
            <a:r>
              <a:rPr lang="en-US" dirty="0"/>
              <a:t>identified within this analysis are:</a:t>
            </a:r>
          </a:p>
          <a:p>
            <a:pPr lvl="1"/>
            <a:r>
              <a:rPr lang="en-US" dirty="0" smtClean="0"/>
              <a:t>Job level</a:t>
            </a:r>
            <a:endParaRPr lang="en-US" dirty="0"/>
          </a:p>
          <a:p>
            <a:pPr lvl="1"/>
            <a:r>
              <a:rPr lang="en-US" dirty="0" smtClean="0"/>
              <a:t>Job role</a:t>
            </a:r>
            <a:endParaRPr lang="en-US" dirty="0"/>
          </a:p>
          <a:p>
            <a:pPr lvl="1"/>
            <a:r>
              <a:rPr lang="en-US" dirty="0" err="1" smtClean="0"/>
              <a:t>YearsatCompany</a:t>
            </a:r>
            <a:r>
              <a:rPr lang="en-US" dirty="0" smtClean="0"/>
              <a:t>/</a:t>
            </a:r>
            <a:r>
              <a:rPr lang="en-US" dirty="0" err="1" smtClean="0"/>
              <a:t>TotalWorkingYears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a few </a:t>
            </a:r>
            <a:r>
              <a:rPr lang="en-US" dirty="0" smtClean="0"/>
              <a:t>learning </a:t>
            </a:r>
            <a:r>
              <a:rPr lang="en-US" dirty="0"/>
              <a:t>about the </a:t>
            </a:r>
            <a:r>
              <a:rPr lang="en-US" dirty="0" smtClean="0"/>
              <a:t>dataset:</a:t>
            </a:r>
            <a:endParaRPr lang="en-US" dirty="0"/>
          </a:p>
          <a:p>
            <a:pPr lvl="1"/>
            <a:r>
              <a:rPr lang="en-US" dirty="0" smtClean="0"/>
              <a:t>It appears that sales has a higher attrition rate.</a:t>
            </a:r>
            <a:endParaRPr lang="en-US" dirty="0"/>
          </a:p>
          <a:p>
            <a:pPr lvl="1"/>
            <a:r>
              <a:rPr lang="en-US" dirty="0" smtClean="0"/>
              <a:t>Factors related to work-life balance appear important to attrition.</a:t>
            </a:r>
          </a:p>
          <a:p>
            <a:pPr lvl="1"/>
            <a:r>
              <a:rPr lang="en-US" dirty="0" smtClean="0"/>
              <a:t>No apparent gender differences are found in attrition and monthly incomes.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0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EDA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Classification Model for Attrition</a:t>
            </a:r>
          </a:p>
          <a:p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Regression Model for Monthly Incomes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2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0356"/>
            <a:ext cx="4004655" cy="4270443"/>
          </a:xfrm>
        </p:spPr>
        <p:txBody>
          <a:bodyPr/>
          <a:lstStyle/>
          <a:p>
            <a:r>
              <a:rPr lang="en-US" dirty="0" smtClean="0"/>
              <a:t>870 Data points</a:t>
            </a:r>
          </a:p>
          <a:p>
            <a:r>
              <a:rPr lang="en-US" dirty="0" smtClean="0"/>
              <a:t>36 Variables</a:t>
            </a:r>
          </a:p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21 numeric variables, 15 character variables</a:t>
            </a:r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20" y="1615512"/>
            <a:ext cx="6322279" cy="374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65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variation by Gender/Age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3986"/>
            <a:ext cx="391670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5" y="4017186"/>
            <a:ext cx="377004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01" y="1485732"/>
            <a:ext cx="5112594" cy="31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35294" y="4941651"/>
            <a:ext cx="6754238" cy="170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see no obvious difference in attrition rates by gender.</a:t>
            </a:r>
          </a:p>
          <a:p>
            <a:r>
              <a:rPr lang="en-US" dirty="0" smtClean="0"/>
              <a:t>We see younger people has a higher attrition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variation by </a:t>
            </a:r>
            <a:r>
              <a:rPr lang="en-US" dirty="0" err="1" smtClean="0"/>
              <a:t>MonthlyIncomes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106" y="1578651"/>
            <a:ext cx="5934886" cy="380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06" y="1935805"/>
            <a:ext cx="5448558" cy="342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603131"/>
            <a:ext cx="10479932" cy="10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group of attrition people has averaged lower monthly incomes.</a:t>
            </a:r>
          </a:p>
          <a:p>
            <a:r>
              <a:rPr lang="en-US" dirty="0" smtClean="0"/>
              <a:t>The </a:t>
            </a:r>
            <a:r>
              <a:rPr lang="en-US" dirty="0"/>
              <a:t>lower monthly </a:t>
            </a:r>
            <a:r>
              <a:rPr lang="en-US" dirty="0" smtClean="0"/>
              <a:t>incomes appears across all levels of job satisfaction.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1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Attrition variation by </a:t>
            </a:r>
            <a:r>
              <a:rPr lang="en-US" sz="3600" dirty="0" smtClean="0"/>
              <a:t>Department/Working Years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3742"/>
            <a:ext cx="4833916" cy="351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76" y="2023742"/>
            <a:ext cx="4497084" cy="32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5603131"/>
            <a:ext cx="10479932" cy="1040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Sales has higher attrition rate than the other two departments.</a:t>
            </a:r>
          </a:p>
          <a:p>
            <a:r>
              <a:rPr lang="en-US" dirty="0" smtClean="0"/>
              <a:t>Differences observed from the two group with people stay long in company without promotion.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4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Attrition variation by </a:t>
            </a:r>
            <a:r>
              <a:rPr lang="en-US" sz="4000" dirty="0" smtClean="0"/>
              <a:t>Work Life Balance</a:t>
            </a:r>
            <a:endParaRPr lang="en-US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23" y="1553068"/>
            <a:ext cx="2932484" cy="212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9" y="3949428"/>
            <a:ext cx="3455615" cy="254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11" y="1280694"/>
            <a:ext cx="4618915" cy="279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328808" y="4455269"/>
            <a:ext cx="6760723" cy="21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observe differences in attrition rate with quite a few parameters related to work-life balance:</a:t>
            </a:r>
          </a:p>
          <a:p>
            <a:pPr lvl="1"/>
            <a:r>
              <a:rPr lang="en-US" dirty="0" smtClean="0"/>
              <a:t>Overtime</a:t>
            </a:r>
          </a:p>
          <a:p>
            <a:pPr lvl="1"/>
            <a:r>
              <a:rPr lang="en-US" dirty="0" smtClean="0"/>
              <a:t>Business Travel</a:t>
            </a:r>
          </a:p>
          <a:p>
            <a:pPr lvl="1"/>
            <a:r>
              <a:rPr lang="en-US" dirty="0" smtClean="0"/>
              <a:t>Work Life Balance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19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1658</TotalTime>
  <Words>810</Words>
  <Application>Microsoft Office PowerPoint</Application>
  <PresentationFormat>Custom</PresentationFormat>
  <Paragraphs>212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DDS Final Project Presentation DDSAnalytics Talent management solution </vt:lpstr>
      <vt:lpstr>Outline</vt:lpstr>
      <vt:lpstr>Executive Summary</vt:lpstr>
      <vt:lpstr>Outline</vt:lpstr>
      <vt:lpstr>Data Overview</vt:lpstr>
      <vt:lpstr>Attrition variation by Gender/Age</vt:lpstr>
      <vt:lpstr>Attrition variation by MonthlyIncomes</vt:lpstr>
      <vt:lpstr>Attrition variation by Department/Working Years</vt:lpstr>
      <vt:lpstr>Attrition variation by Work Life Balance</vt:lpstr>
      <vt:lpstr>Monthly Incomes by Gender/Department</vt:lpstr>
      <vt:lpstr>Monthly Incomes correlation Matrix</vt:lpstr>
      <vt:lpstr>Monthly Incomes with top correlated variables</vt:lpstr>
      <vt:lpstr>Outline</vt:lpstr>
      <vt:lpstr>Data Categories and Utilization</vt:lpstr>
      <vt:lpstr>Modeling for Attrition Classification</vt:lpstr>
      <vt:lpstr>Modeling for Attrition Classification: Drop Variables</vt:lpstr>
      <vt:lpstr>Modeling for Attrition Classification: Solve Imbalance</vt:lpstr>
      <vt:lpstr>Outline</vt:lpstr>
      <vt:lpstr>Response Variable MonthlyIncomes Need Transformation</vt:lpstr>
      <vt:lpstr>MonthlyIncomes Regression Modeling using Multi-linear and random forest</vt:lpstr>
      <vt:lpstr>MonthlyIncomes Regression Modeling using AutoML</vt:lpstr>
      <vt:lpstr>Our Recommendations</vt:lpstr>
      <vt:lpstr>Backups</vt:lpstr>
      <vt:lpstr>PowerPoint Presentation</vt:lpstr>
      <vt:lpstr>Modeling for Attrition Classification: Solve Imbalance</vt:lpstr>
      <vt:lpstr>Monthly Incomes: colinearity variables?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 - Midterm Project</dc:title>
  <dc:creator>Branum Stephan</dc:creator>
  <cp:lastModifiedBy>taniat470s</cp:lastModifiedBy>
  <cp:revision>54</cp:revision>
  <dcterms:created xsi:type="dcterms:W3CDTF">2019-10-21T04:17:59Z</dcterms:created>
  <dcterms:modified xsi:type="dcterms:W3CDTF">2019-12-06T02:05:08Z</dcterms:modified>
</cp:coreProperties>
</file>