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85" r:id="rId4"/>
    <p:sldId id="258" r:id="rId5"/>
    <p:sldId id="259" r:id="rId6"/>
    <p:sldId id="260" r:id="rId7"/>
    <p:sldId id="268" r:id="rId8"/>
    <p:sldId id="261" r:id="rId9"/>
    <p:sldId id="264" r:id="rId10"/>
    <p:sldId id="262" r:id="rId11"/>
    <p:sldId id="263" r:id="rId12"/>
    <p:sldId id="265" r:id="rId13"/>
    <p:sldId id="267" r:id="rId14"/>
    <p:sldId id="269" r:id="rId15"/>
    <p:sldId id="286" r:id="rId16"/>
    <p:sldId id="272" r:id="rId17"/>
    <p:sldId id="273" r:id="rId18"/>
    <p:sldId id="274" r:id="rId19"/>
    <p:sldId id="287" r:id="rId20"/>
    <p:sldId id="271" r:id="rId21"/>
    <p:sldId id="275" r:id="rId22"/>
    <p:sldId id="276" r:id="rId23"/>
    <p:sldId id="277" r:id="rId24"/>
    <p:sldId id="278" r:id="rId25"/>
    <p:sldId id="279" r:id="rId26"/>
    <p:sldId id="280" r:id="rId27"/>
    <p:sldId id="281" r:id="rId28"/>
    <p:sldId id="282" r:id="rId29"/>
    <p:sldId id="283" r:id="rId30"/>
    <p:sldId id="284" r:id="rId31"/>
    <p:sldId id="288" r:id="rId32"/>
    <p:sldId id="289"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14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C72058-9194-4067-A354-EF675F3E99DC}" type="datetimeFigureOut">
              <a:rPr kumimoji="1" lang="ja-JP" altLang="en-US" smtClean="0"/>
              <a:t>2025/2/10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9A10D-98F3-46E4-B0BD-5602D9E964F4}" type="slidenum">
              <a:rPr kumimoji="1" lang="ja-JP" altLang="en-US" smtClean="0"/>
              <a:t>‹#›</a:t>
            </a:fld>
            <a:endParaRPr kumimoji="1" lang="ja-JP" altLang="en-US"/>
          </a:p>
        </p:txBody>
      </p:sp>
    </p:spTree>
    <p:extLst>
      <p:ext uri="{BB962C8B-B14F-4D97-AF65-F5344CB8AC3E}">
        <p14:creationId xmlns:p14="http://schemas.microsoft.com/office/powerpoint/2010/main" val="297739667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9A10D-98F3-46E4-B0BD-5602D9E964F4}" type="slidenum">
              <a:rPr kumimoji="1" lang="ja-JP" altLang="en-US" smtClean="0"/>
              <a:t>14</a:t>
            </a:fld>
            <a:endParaRPr kumimoji="1" lang="ja-JP" altLang="en-US"/>
          </a:p>
        </p:txBody>
      </p:sp>
    </p:spTree>
    <p:extLst>
      <p:ext uri="{BB962C8B-B14F-4D97-AF65-F5344CB8AC3E}">
        <p14:creationId xmlns:p14="http://schemas.microsoft.com/office/powerpoint/2010/main" val="3374050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9EC0A23-DAC4-4B70-8B8D-79FCBC71A759}" type="datetimeFigureOut">
              <a:rPr kumimoji="1" lang="ja-JP" altLang="en-US" smtClean="0"/>
              <a:t>2025/2/10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D69F700-390C-4E3E-B57D-A07884DA1E56}" type="slidenum">
              <a:rPr kumimoji="1" lang="ja-JP" altLang="en-US" smtClean="0"/>
              <a:t>‹#›</a:t>
            </a:fld>
            <a:endParaRPr kumimoji="1" lang="ja-JP" altLang="en-US"/>
          </a:p>
        </p:txBody>
      </p:sp>
    </p:spTree>
    <p:extLst>
      <p:ext uri="{BB962C8B-B14F-4D97-AF65-F5344CB8AC3E}">
        <p14:creationId xmlns:p14="http://schemas.microsoft.com/office/powerpoint/2010/main" val="954397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EC0A23-DAC4-4B70-8B8D-79FCBC71A759}" type="datetimeFigureOut">
              <a:rPr kumimoji="1" lang="ja-JP" altLang="en-US" smtClean="0"/>
              <a:t>2025/2/10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D69F700-390C-4E3E-B57D-A07884DA1E56}" type="slidenum">
              <a:rPr kumimoji="1" lang="ja-JP" altLang="en-US" smtClean="0"/>
              <a:t>‹#›</a:t>
            </a:fld>
            <a:endParaRPr kumimoji="1" lang="ja-JP" altLang="en-US"/>
          </a:p>
        </p:txBody>
      </p:sp>
    </p:spTree>
    <p:extLst>
      <p:ext uri="{BB962C8B-B14F-4D97-AF65-F5344CB8AC3E}">
        <p14:creationId xmlns:p14="http://schemas.microsoft.com/office/powerpoint/2010/main" val="1577236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EC0A23-DAC4-4B70-8B8D-79FCBC71A759}" type="datetimeFigureOut">
              <a:rPr kumimoji="1" lang="ja-JP" altLang="en-US" smtClean="0"/>
              <a:t>2025/2/10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D69F700-390C-4E3E-B57D-A07884DA1E56}" type="slidenum">
              <a:rPr kumimoji="1" lang="ja-JP" altLang="en-US" smtClean="0"/>
              <a:t>‹#›</a:t>
            </a:fld>
            <a:endParaRPr kumimoji="1" lang="ja-JP" altLang="en-US"/>
          </a:p>
        </p:txBody>
      </p:sp>
    </p:spTree>
    <p:extLst>
      <p:ext uri="{BB962C8B-B14F-4D97-AF65-F5344CB8AC3E}">
        <p14:creationId xmlns:p14="http://schemas.microsoft.com/office/powerpoint/2010/main" val="173168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EC0A23-DAC4-4B70-8B8D-79FCBC71A759}" type="datetimeFigureOut">
              <a:rPr kumimoji="1" lang="ja-JP" altLang="en-US" smtClean="0"/>
              <a:t>2025/2/10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D69F700-390C-4E3E-B57D-A07884DA1E56}" type="slidenum">
              <a:rPr kumimoji="1" lang="ja-JP" altLang="en-US" smtClean="0"/>
              <a:t>‹#›</a:t>
            </a:fld>
            <a:endParaRPr kumimoji="1" lang="ja-JP" altLang="en-US"/>
          </a:p>
        </p:txBody>
      </p:sp>
    </p:spTree>
    <p:extLst>
      <p:ext uri="{BB962C8B-B14F-4D97-AF65-F5344CB8AC3E}">
        <p14:creationId xmlns:p14="http://schemas.microsoft.com/office/powerpoint/2010/main" val="3108340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EC0A23-DAC4-4B70-8B8D-79FCBC71A759}" type="datetimeFigureOut">
              <a:rPr kumimoji="1" lang="ja-JP" altLang="en-US" smtClean="0"/>
              <a:t>2025/2/10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D69F700-390C-4E3E-B57D-A07884DA1E56}" type="slidenum">
              <a:rPr kumimoji="1" lang="ja-JP" altLang="en-US" smtClean="0"/>
              <a:t>‹#›</a:t>
            </a:fld>
            <a:endParaRPr kumimoji="1" lang="ja-JP" altLang="en-US"/>
          </a:p>
        </p:txBody>
      </p:sp>
    </p:spTree>
    <p:extLst>
      <p:ext uri="{BB962C8B-B14F-4D97-AF65-F5344CB8AC3E}">
        <p14:creationId xmlns:p14="http://schemas.microsoft.com/office/powerpoint/2010/main" val="520399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9EC0A23-DAC4-4B70-8B8D-79FCBC71A759}" type="datetimeFigureOut">
              <a:rPr kumimoji="1" lang="ja-JP" altLang="en-US" smtClean="0"/>
              <a:t>2025/2/10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D69F700-390C-4E3E-B57D-A07884DA1E56}" type="slidenum">
              <a:rPr kumimoji="1" lang="ja-JP" altLang="en-US" smtClean="0"/>
              <a:t>‹#›</a:t>
            </a:fld>
            <a:endParaRPr kumimoji="1" lang="ja-JP" altLang="en-US"/>
          </a:p>
        </p:txBody>
      </p:sp>
    </p:spTree>
    <p:extLst>
      <p:ext uri="{BB962C8B-B14F-4D97-AF65-F5344CB8AC3E}">
        <p14:creationId xmlns:p14="http://schemas.microsoft.com/office/powerpoint/2010/main" val="1540304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9EC0A23-DAC4-4B70-8B8D-79FCBC71A759}" type="datetimeFigureOut">
              <a:rPr kumimoji="1" lang="ja-JP" altLang="en-US" smtClean="0"/>
              <a:t>2025/2/10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D69F700-390C-4E3E-B57D-A07884DA1E56}" type="slidenum">
              <a:rPr kumimoji="1" lang="ja-JP" altLang="en-US" smtClean="0"/>
              <a:t>‹#›</a:t>
            </a:fld>
            <a:endParaRPr kumimoji="1" lang="ja-JP" altLang="en-US"/>
          </a:p>
        </p:txBody>
      </p:sp>
    </p:spTree>
    <p:extLst>
      <p:ext uri="{BB962C8B-B14F-4D97-AF65-F5344CB8AC3E}">
        <p14:creationId xmlns:p14="http://schemas.microsoft.com/office/powerpoint/2010/main" val="4165461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9EC0A23-DAC4-4B70-8B8D-79FCBC71A759}" type="datetimeFigureOut">
              <a:rPr kumimoji="1" lang="ja-JP" altLang="en-US" smtClean="0"/>
              <a:t>2025/2/10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D69F700-390C-4E3E-B57D-A07884DA1E56}" type="slidenum">
              <a:rPr kumimoji="1" lang="ja-JP" altLang="en-US" smtClean="0"/>
              <a:t>‹#›</a:t>
            </a:fld>
            <a:endParaRPr kumimoji="1" lang="ja-JP" altLang="en-US"/>
          </a:p>
        </p:txBody>
      </p:sp>
    </p:spTree>
    <p:extLst>
      <p:ext uri="{BB962C8B-B14F-4D97-AF65-F5344CB8AC3E}">
        <p14:creationId xmlns:p14="http://schemas.microsoft.com/office/powerpoint/2010/main" val="1552882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C0A23-DAC4-4B70-8B8D-79FCBC71A759}" type="datetimeFigureOut">
              <a:rPr kumimoji="1" lang="ja-JP" altLang="en-US" smtClean="0"/>
              <a:t>2025/2/10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D69F700-390C-4E3E-B57D-A07884DA1E56}" type="slidenum">
              <a:rPr kumimoji="1" lang="ja-JP" altLang="en-US" smtClean="0"/>
              <a:t>‹#›</a:t>
            </a:fld>
            <a:endParaRPr kumimoji="1" lang="ja-JP" altLang="en-US"/>
          </a:p>
        </p:txBody>
      </p:sp>
    </p:spTree>
    <p:extLst>
      <p:ext uri="{BB962C8B-B14F-4D97-AF65-F5344CB8AC3E}">
        <p14:creationId xmlns:p14="http://schemas.microsoft.com/office/powerpoint/2010/main" val="3542011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9EC0A23-DAC4-4B70-8B8D-79FCBC71A759}" type="datetimeFigureOut">
              <a:rPr kumimoji="1" lang="ja-JP" altLang="en-US" smtClean="0"/>
              <a:t>2025/2/10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D69F700-390C-4E3E-B57D-A07884DA1E56}" type="slidenum">
              <a:rPr kumimoji="1" lang="ja-JP" altLang="en-US" smtClean="0"/>
              <a:t>‹#›</a:t>
            </a:fld>
            <a:endParaRPr kumimoji="1" lang="ja-JP" altLang="en-US"/>
          </a:p>
        </p:txBody>
      </p:sp>
    </p:spTree>
    <p:extLst>
      <p:ext uri="{BB962C8B-B14F-4D97-AF65-F5344CB8AC3E}">
        <p14:creationId xmlns:p14="http://schemas.microsoft.com/office/powerpoint/2010/main" val="39512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9EC0A23-DAC4-4B70-8B8D-79FCBC71A759}" type="datetimeFigureOut">
              <a:rPr kumimoji="1" lang="ja-JP" altLang="en-US" smtClean="0"/>
              <a:t>2025/2/10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D69F700-390C-4E3E-B57D-A07884DA1E56}" type="slidenum">
              <a:rPr kumimoji="1" lang="ja-JP" altLang="en-US" smtClean="0"/>
              <a:t>‹#›</a:t>
            </a:fld>
            <a:endParaRPr kumimoji="1" lang="ja-JP" altLang="en-US"/>
          </a:p>
        </p:txBody>
      </p:sp>
    </p:spTree>
    <p:extLst>
      <p:ext uri="{BB962C8B-B14F-4D97-AF65-F5344CB8AC3E}">
        <p14:creationId xmlns:p14="http://schemas.microsoft.com/office/powerpoint/2010/main" val="3244366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EC0A23-DAC4-4B70-8B8D-79FCBC71A759}" type="datetimeFigureOut">
              <a:rPr kumimoji="1" lang="ja-JP" altLang="en-US" smtClean="0"/>
              <a:t>2025/2/10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9F700-390C-4E3E-B57D-A07884DA1E56}" type="slidenum">
              <a:rPr kumimoji="1" lang="ja-JP" altLang="en-US" smtClean="0"/>
              <a:t>‹#›</a:t>
            </a:fld>
            <a:endParaRPr kumimoji="1" lang="ja-JP" altLang="en-US"/>
          </a:p>
        </p:txBody>
      </p:sp>
    </p:spTree>
    <p:extLst>
      <p:ext uri="{BB962C8B-B14F-4D97-AF65-F5344CB8AC3E}">
        <p14:creationId xmlns:p14="http://schemas.microsoft.com/office/powerpoint/2010/main" val="11302208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931058-CA74-8A09-AA36-9B2786CD89DB}"/>
              </a:ext>
            </a:extLst>
          </p:cNvPr>
          <p:cNvSpPr>
            <a:spLocks noGrp="1"/>
          </p:cNvSpPr>
          <p:nvPr>
            <p:ph type="ctrTitle"/>
          </p:nvPr>
        </p:nvSpPr>
        <p:spPr>
          <a:xfrm>
            <a:off x="0" y="1122363"/>
            <a:ext cx="9144000" cy="2387600"/>
          </a:xfrm>
          <a:solidFill>
            <a:schemeClr val="accent3"/>
          </a:solidFill>
        </p:spPr>
        <p:txBody>
          <a:bodyPr>
            <a:normAutofit/>
          </a:bodyPr>
          <a:lstStyle/>
          <a:p>
            <a:r>
              <a:rPr lang="ja-JP" altLang="en-US" b="1" i="0" dirty="0">
                <a:solidFill>
                  <a:srgbClr val="1F1F1F"/>
                </a:solidFill>
                <a:effectLst/>
                <a:latin typeface="Roboto" panose="02000000000000000000" pitchFamily="2" charset="0"/>
              </a:rPr>
              <a:t>株価予測モデルの構築</a:t>
            </a:r>
            <a:endParaRPr kumimoji="1" lang="ja-JP" altLang="en-US" b="1" dirty="0"/>
          </a:p>
        </p:txBody>
      </p:sp>
      <p:sp>
        <p:nvSpPr>
          <p:cNvPr id="3" name="字幕 2">
            <a:extLst>
              <a:ext uri="{FF2B5EF4-FFF2-40B4-BE49-F238E27FC236}">
                <a16:creationId xmlns:a16="http://schemas.microsoft.com/office/drawing/2014/main" id="{2A640C2C-38D9-AAFE-9B26-C55068851C5F}"/>
              </a:ext>
            </a:extLst>
          </p:cNvPr>
          <p:cNvSpPr>
            <a:spLocks noGrp="1"/>
          </p:cNvSpPr>
          <p:nvPr>
            <p:ph type="subTitle" idx="1"/>
          </p:nvPr>
        </p:nvSpPr>
        <p:spPr>
          <a:xfrm>
            <a:off x="1143000" y="4434245"/>
            <a:ext cx="6858000" cy="1655762"/>
          </a:xfrm>
        </p:spPr>
        <p:txBody>
          <a:bodyPr/>
          <a:lstStyle/>
          <a:p>
            <a:r>
              <a:rPr kumimoji="1" lang="en-US" altLang="ja-JP" dirty="0"/>
              <a:t>2025/02/10</a:t>
            </a:r>
          </a:p>
          <a:p>
            <a:r>
              <a:rPr lang="en-US" altLang="ja-JP" dirty="0"/>
              <a:t>Yasuo</a:t>
            </a:r>
            <a:r>
              <a:rPr lang="ja-JP" altLang="en-US" dirty="0"/>
              <a:t> </a:t>
            </a:r>
            <a:r>
              <a:rPr lang="en-US" altLang="ja-JP" dirty="0"/>
              <a:t>Tanida</a:t>
            </a:r>
          </a:p>
          <a:p>
            <a:r>
              <a:rPr kumimoji="1" lang="ja-JP" altLang="en-US" dirty="0"/>
              <a:t>合同会社 ことのは研究所</a:t>
            </a:r>
          </a:p>
        </p:txBody>
      </p:sp>
    </p:spTree>
    <p:extLst>
      <p:ext uri="{BB962C8B-B14F-4D97-AF65-F5344CB8AC3E}">
        <p14:creationId xmlns:p14="http://schemas.microsoft.com/office/powerpoint/2010/main" val="3579771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2690535-AE77-533E-D31A-39A80C56E700}"/>
              </a:ext>
            </a:extLst>
          </p:cNvPr>
          <p:cNvSpPr txBox="1"/>
          <p:nvPr/>
        </p:nvSpPr>
        <p:spPr>
          <a:xfrm>
            <a:off x="667819" y="1498588"/>
            <a:ext cx="7993295" cy="3570208"/>
          </a:xfrm>
          <a:prstGeom prst="rect">
            <a:avLst/>
          </a:prstGeom>
          <a:noFill/>
        </p:spPr>
        <p:txBody>
          <a:bodyPr wrap="square">
            <a:spAutoFit/>
          </a:bodyPr>
          <a:lstStyle/>
          <a:p>
            <a:pPr algn="l"/>
            <a:r>
              <a:rPr lang="ja-JP" altLang="en-US" sz="2800" b="1" i="0" dirty="0">
                <a:solidFill>
                  <a:srgbClr val="1F1F1F"/>
                </a:solidFill>
                <a:effectLst/>
                <a:latin typeface="+mn-ea"/>
              </a:rPr>
              <a:t>時系列データとしての可視化</a:t>
            </a:r>
            <a:endParaRPr lang="en-US" altLang="ja-JP" sz="2800" b="1" i="0" dirty="0">
              <a:solidFill>
                <a:srgbClr val="1F1F1F"/>
              </a:solidFill>
              <a:effectLst/>
              <a:latin typeface="+mn-ea"/>
            </a:endParaRPr>
          </a:p>
          <a:p>
            <a:pPr algn="l"/>
            <a:r>
              <a:rPr lang="ja-JP" altLang="en-US" b="0" i="0" u="sng" dirty="0">
                <a:solidFill>
                  <a:srgbClr val="1F1F1F"/>
                </a:solidFill>
                <a:effectLst/>
                <a:latin typeface="+mn-ea"/>
              </a:rPr>
              <a:t>全体的なトレンド</a:t>
            </a:r>
          </a:p>
          <a:p>
            <a:pPr lvl="1" algn="l"/>
            <a:r>
              <a:rPr lang="en-US" altLang="ja-JP" b="0" i="0" dirty="0">
                <a:solidFill>
                  <a:srgbClr val="1F1F1F"/>
                </a:solidFill>
                <a:effectLst/>
                <a:latin typeface="+mn-ea"/>
              </a:rPr>
              <a:t>1987</a:t>
            </a:r>
            <a:r>
              <a:rPr lang="ja-JP" altLang="en-US" b="0" i="0" dirty="0">
                <a:solidFill>
                  <a:srgbClr val="1F1F1F"/>
                </a:solidFill>
                <a:effectLst/>
                <a:latin typeface="+mn-ea"/>
              </a:rPr>
              <a:t>頃から短期的な激しい上昇、</a:t>
            </a:r>
            <a:r>
              <a:rPr lang="en-US" altLang="ja-JP" b="0" i="0" dirty="0">
                <a:solidFill>
                  <a:srgbClr val="1F1F1F"/>
                </a:solidFill>
                <a:effectLst/>
                <a:latin typeface="+mn-ea"/>
              </a:rPr>
              <a:t>1989</a:t>
            </a:r>
            <a:r>
              <a:rPr lang="ja-JP" altLang="en-US" b="0" i="0" dirty="0">
                <a:solidFill>
                  <a:srgbClr val="1F1F1F"/>
                </a:solidFill>
                <a:effectLst/>
                <a:latin typeface="+mn-ea"/>
              </a:rPr>
              <a:t>年頃から</a:t>
            </a:r>
            <a:r>
              <a:rPr lang="en-US" altLang="ja-JP" b="0" i="0" dirty="0">
                <a:solidFill>
                  <a:srgbClr val="1F1F1F"/>
                </a:solidFill>
                <a:effectLst/>
                <a:latin typeface="+mn-ea"/>
              </a:rPr>
              <a:t>1993</a:t>
            </a:r>
            <a:r>
              <a:rPr lang="ja-JP" altLang="en-US" b="0" i="0" dirty="0">
                <a:solidFill>
                  <a:srgbClr val="1F1F1F"/>
                </a:solidFill>
                <a:effectLst/>
                <a:latin typeface="+mn-ea"/>
              </a:rPr>
              <a:t>年頃にかけて長期的かつ大きな下降トレンド、そこから</a:t>
            </a:r>
            <a:r>
              <a:rPr lang="en-US" altLang="ja-JP" b="0" i="0" dirty="0">
                <a:solidFill>
                  <a:srgbClr val="1F1F1F"/>
                </a:solidFill>
                <a:effectLst/>
                <a:latin typeface="+mn-ea"/>
              </a:rPr>
              <a:t>2000</a:t>
            </a:r>
            <a:r>
              <a:rPr lang="ja-JP" altLang="en-US" b="0" i="0" dirty="0">
                <a:solidFill>
                  <a:srgbClr val="1F1F1F"/>
                </a:solidFill>
                <a:effectLst/>
                <a:latin typeface="+mn-ea"/>
              </a:rPr>
              <a:t>年にかけて緩やかかつ長期的な上昇傾向のトレンド、そこを頂点に</a:t>
            </a:r>
            <a:r>
              <a:rPr lang="en-US" altLang="ja-JP" b="0" i="0" dirty="0">
                <a:solidFill>
                  <a:srgbClr val="1F1F1F"/>
                </a:solidFill>
                <a:effectLst/>
                <a:latin typeface="+mn-ea"/>
              </a:rPr>
              <a:t>2002</a:t>
            </a:r>
            <a:r>
              <a:rPr lang="ja-JP" altLang="en-US" b="0" i="0" dirty="0">
                <a:solidFill>
                  <a:srgbClr val="1F1F1F"/>
                </a:solidFill>
                <a:effectLst/>
                <a:latin typeface="+mn-ea"/>
              </a:rPr>
              <a:t>年にかけて下げ相場、以降、</a:t>
            </a:r>
            <a:r>
              <a:rPr lang="en-US" altLang="ja-JP" b="0" i="0" dirty="0">
                <a:solidFill>
                  <a:srgbClr val="1F1F1F"/>
                </a:solidFill>
                <a:effectLst/>
                <a:latin typeface="+mn-ea"/>
              </a:rPr>
              <a:t>2013</a:t>
            </a:r>
            <a:r>
              <a:rPr lang="ja-JP" altLang="en-US" b="0" i="0" dirty="0">
                <a:solidFill>
                  <a:srgbClr val="1F1F1F"/>
                </a:solidFill>
                <a:effectLst/>
                <a:latin typeface="+mn-ea"/>
              </a:rPr>
              <a:t>まで鍋底低迷相場、</a:t>
            </a:r>
            <a:r>
              <a:rPr lang="en-US" altLang="ja-JP" b="0" i="0" dirty="0">
                <a:solidFill>
                  <a:srgbClr val="1F1F1F"/>
                </a:solidFill>
                <a:effectLst/>
                <a:latin typeface="+mn-ea"/>
              </a:rPr>
              <a:t>2013</a:t>
            </a:r>
            <a:r>
              <a:rPr lang="ja-JP" altLang="en-US" b="0" i="0" dirty="0">
                <a:solidFill>
                  <a:srgbClr val="1F1F1F"/>
                </a:solidFill>
                <a:effectLst/>
                <a:latin typeface="+mn-ea"/>
              </a:rPr>
              <a:t>年から緩やかに上昇に転じ、</a:t>
            </a:r>
            <a:r>
              <a:rPr lang="en-US" altLang="ja-JP" b="0" i="0" dirty="0">
                <a:solidFill>
                  <a:srgbClr val="1F1F1F"/>
                </a:solidFill>
                <a:effectLst/>
                <a:latin typeface="+mn-ea"/>
              </a:rPr>
              <a:t>2024</a:t>
            </a:r>
            <a:r>
              <a:rPr lang="ja-JP" altLang="en-US" b="0" i="0" dirty="0">
                <a:solidFill>
                  <a:srgbClr val="1F1F1F"/>
                </a:solidFill>
                <a:effectLst/>
                <a:latin typeface="+mn-ea"/>
              </a:rPr>
              <a:t>年まで緩やかな上昇トレンド。</a:t>
            </a:r>
          </a:p>
          <a:p>
            <a:pPr algn="l"/>
            <a:r>
              <a:rPr lang="ja-JP" altLang="en-US" b="0" i="0" u="sng" dirty="0">
                <a:solidFill>
                  <a:srgbClr val="1F1F1F"/>
                </a:solidFill>
                <a:effectLst/>
                <a:latin typeface="+mn-ea"/>
              </a:rPr>
              <a:t>季節性や周期性</a:t>
            </a:r>
            <a:endParaRPr lang="en-US" altLang="ja-JP" b="0" i="0" u="sng" dirty="0">
              <a:solidFill>
                <a:srgbClr val="1F1F1F"/>
              </a:solidFill>
              <a:effectLst/>
              <a:latin typeface="+mn-ea"/>
            </a:endParaRPr>
          </a:p>
          <a:p>
            <a:pPr algn="l"/>
            <a:r>
              <a:rPr lang="en-US" altLang="ja-JP" dirty="0">
                <a:solidFill>
                  <a:srgbClr val="1F1F1F"/>
                </a:solidFill>
                <a:latin typeface="+mn-ea"/>
              </a:rPr>
              <a:t>	</a:t>
            </a:r>
            <a:r>
              <a:rPr lang="ja-JP" altLang="en-US" b="0" i="0" dirty="0">
                <a:solidFill>
                  <a:srgbClr val="1F1F1F"/>
                </a:solidFill>
                <a:effectLst/>
                <a:latin typeface="+mn-ea"/>
              </a:rPr>
              <a:t>短期的な周期的変動（</a:t>
            </a:r>
            <a:r>
              <a:rPr lang="en-US" altLang="ja-JP" b="0" i="0" dirty="0">
                <a:solidFill>
                  <a:srgbClr val="1F1F1F"/>
                </a:solidFill>
                <a:effectLst/>
                <a:latin typeface="+mn-ea"/>
              </a:rPr>
              <a:t>1</a:t>
            </a:r>
            <a:r>
              <a:rPr lang="ja-JP" altLang="en-US" b="0" i="0" dirty="0">
                <a:solidFill>
                  <a:srgbClr val="1F1F1F"/>
                </a:solidFill>
                <a:effectLst/>
                <a:latin typeface="+mn-ea"/>
              </a:rPr>
              <a:t>か月周期ぐらい）が見られそうである。</a:t>
            </a:r>
          </a:p>
          <a:p>
            <a:pPr algn="l"/>
            <a:r>
              <a:rPr lang="ja-JP" altLang="en-US" b="0" i="0" u="sng" dirty="0">
                <a:solidFill>
                  <a:srgbClr val="1F1F1F"/>
                </a:solidFill>
                <a:effectLst/>
                <a:latin typeface="+mn-ea"/>
              </a:rPr>
              <a:t>急激な変動</a:t>
            </a:r>
          </a:p>
          <a:p>
            <a:pPr lvl="1" algn="l"/>
            <a:r>
              <a:rPr lang="ja-JP" altLang="en-US" b="0" i="0" dirty="0">
                <a:solidFill>
                  <a:srgbClr val="1F1F1F"/>
                </a:solidFill>
                <a:effectLst/>
                <a:latin typeface="+mn-ea"/>
              </a:rPr>
              <a:t>急な上昇や下降（異常値）がある（</a:t>
            </a:r>
            <a:r>
              <a:rPr lang="en-US" altLang="ja-JP" b="0" i="0" dirty="0">
                <a:solidFill>
                  <a:srgbClr val="1F1F1F"/>
                </a:solidFill>
                <a:effectLst/>
                <a:latin typeface="+mn-ea"/>
              </a:rPr>
              <a:t>1987</a:t>
            </a:r>
            <a:r>
              <a:rPr lang="ja-JP" altLang="en-US" b="0" i="0" dirty="0">
                <a:solidFill>
                  <a:srgbClr val="1F1F1F"/>
                </a:solidFill>
                <a:effectLst/>
                <a:latin typeface="+mn-ea"/>
              </a:rPr>
              <a:t>頃からの上昇、</a:t>
            </a:r>
            <a:r>
              <a:rPr lang="en-US" altLang="ja-JP" b="0" i="0" dirty="0">
                <a:solidFill>
                  <a:srgbClr val="1F1F1F"/>
                </a:solidFill>
                <a:effectLst/>
                <a:latin typeface="+mn-ea"/>
              </a:rPr>
              <a:t> 1989</a:t>
            </a:r>
            <a:r>
              <a:rPr lang="ja-JP" altLang="en-US" b="0" i="0" dirty="0">
                <a:solidFill>
                  <a:srgbClr val="1F1F1F"/>
                </a:solidFill>
                <a:effectLst/>
                <a:latin typeface="+mn-ea"/>
              </a:rPr>
              <a:t>年頃からの加工、</a:t>
            </a:r>
            <a:r>
              <a:rPr lang="en-US" altLang="ja-JP" b="0" i="0" dirty="0">
                <a:solidFill>
                  <a:srgbClr val="1F1F1F"/>
                </a:solidFill>
                <a:effectLst/>
                <a:latin typeface="+mn-ea"/>
              </a:rPr>
              <a:t>2000</a:t>
            </a:r>
            <a:r>
              <a:rPr lang="ja-JP" altLang="en-US" b="0" i="0" dirty="0">
                <a:solidFill>
                  <a:srgbClr val="1F1F1F"/>
                </a:solidFill>
                <a:effectLst/>
                <a:latin typeface="+mn-ea"/>
              </a:rPr>
              <a:t>年からの下降）。</a:t>
            </a:r>
          </a:p>
        </p:txBody>
      </p:sp>
      <p:sp>
        <p:nvSpPr>
          <p:cNvPr id="2" name="タイトル 1">
            <a:extLst>
              <a:ext uri="{FF2B5EF4-FFF2-40B4-BE49-F238E27FC236}">
                <a16:creationId xmlns:a16="http://schemas.microsoft.com/office/drawing/2014/main" id="{8B92D64E-E87E-32D3-CFD4-877A9D13929D}"/>
              </a:ext>
            </a:extLst>
          </p:cNvPr>
          <p:cNvSpPr txBox="1">
            <a:spLocks/>
          </p:cNvSpPr>
          <p:nvPr/>
        </p:nvSpPr>
        <p:spPr>
          <a:xfrm>
            <a:off x="0" y="293209"/>
            <a:ext cx="9144000" cy="949966"/>
          </a:xfrm>
          <a:prstGeom prst="rect">
            <a:avLst/>
          </a:prstGeom>
          <a:noFill/>
          <a:ln>
            <a:solidFill>
              <a:schemeClr val="bg2">
                <a:lumMod val="90000"/>
              </a:schemeClr>
            </a:solidFill>
          </a:ln>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b="1" dirty="0">
                <a:latin typeface="+mn-ea"/>
                <a:ea typeface="+mn-ea"/>
              </a:rPr>
              <a:t>EDA</a:t>
            </a:r>
            <a:r>
              <a:rPr lang="ja-JP" altLang="en-US" b="1" dirty="0">
                <a:latin typeface="+mn-ea"/>
                <a:ea typeface="+mn-ea"/>
              </a:rPr>
              <a:t>・データクレンジング</a:t>
            </a:r>
          </a:p>
        </p:txBody>
      </p:sp>
    </p:spTree>
    <p:extLst>
      <p:ext uri="{BB962C8B-B14F-4D97-AF65-F5344CB8AC3E}">
        <p14:creationId xmlns:p14="http://schemas.microsoft.com/office/powerpoint/2010/main" val="3583872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DAC7D9DD-558F-B6D1-C727-D1DDB2750E5F}"/>
              </a:ext>
            </a:extLst>
          </p:cNvPr>
          <p:cNvSpPr txBox="1"/>
          <p:nvPr/>
        </p:nvSpPr>
        <p:spPr>
          <a:xfrm>
            <a:off x="477748" y="1479478"/>
            <a:ext cx="8167955" cy="3847207"/>
          </a:xfrm>
          <a:prstGeom prst="rect">
            <a:avLst/>
          </a:prstGeom>
          <a:noFill/>
        </p:spPr>
        <p:txBody>
          <a:bodyPr wrap="square">
            <a:spAutoFit/>
          </a:bodyPr>
          <a:lstStyle/>
          <a:p>
            <a:pPr algn="l"/>
            <a:r>
              <a:rPr lang="ja-JP" altLang="en-US" sz="2800" b="1" i="0" dirty="0">
                <a:solidFill>
                  <a:srgbClr val="1F1F1F"/>
                </a:solidFill>
                <a:effectLst/>
                <a:latin typeface="+mn-ea"/>
              </a:rPr>
              <a:t>時系列データとしての可視化</a:t>
            </a:r>
            <a:endParaRPr lang="en-US" altLang="ja-JP" sz="2800" b="1" i="0" dirty="0">
              <a:solidFill>
                <a:srgbClr val="1F1F1F"/>
              </a:solidFill>
              <a:effectLst/>
              <a:latin typeface="+mn-ea"/>
            </a:endParaRPr>
          </a:p>
          <a:p>
            <a:pPr algn="l"/>
            <a:r>
              <a:rPr lang="ja-JP" altLang="en-US" sz="1800" b="1" i="0" dirty="0">
                <a:solidFill>
                  <a:srgbClr val="1F1F1F"/>
                </a:solidFill>
                <a:effectLst/>
                <a:latin typeface="Roboto" panose="02000000000000000000" pitchFamily="2" charset="0"/>
              </a:rPr>
              <a:t>移動平均（</a:t>
            </a:r>
            <a:r>
              <a:rPr lang="en-US" altLang="ja-JP" sz="1800" b="1" i="0" dirty="0">
                <a:solidFill>
                  <a:srgbClr val="1F1F1F"/>
                </a:solidFill>
                <a:effectLst/>
                <a:latin typeface="Roboto" panose="02000000000000000000" pitchFamily="2" charset="0"/>
              </a:rPr>
              <a:t>7</a:t>
            </a:r>
            <a:r>
              <a:rPr lang="ja-JP" altLang="en-US" sz="1800" b="1" i="0" dirty="0">
                <a:solidFill>
                  <a:srgbClr val="1F1F1F"/>
                </a:solidFill>
                <a:effectLst/>
                <a:latin typeface="Roboto" panose="02000000000000000000" pitchFamily="2" charset="0"/>
              </a:rPr>
              <a:t>日・</a:t>
            </a:r>
            <a:r>
              <a:rPr lang="en-US" altLang="ja-JP" sz="1800" b="1" i="0" dirty="0">
                <a:solidFill>
                  <a:srgbClr val="1F1F1F"/>
                </a:solidFill>
                <a:effectLst/>
                <a:latin typeface="Roboto" panose="02000000000000000000" pitchFamily="2" charset="0"/>
              </a:rPr>
              <a:t>30</a:t>
            </a:r>
            <a:r>
              <a:rPr lang="ja-JP" altLang="en-US" sz="1800" b="1" i="0" dirty="0">
                <a:solidFill>
                  <a:srgbClr val="1F1F1F"/>
                </a:solidFill>
                <a:effectLst/>
                <a:latin typeface="Roboto" panose="02000000000000000000" pitchFamily="2" charset="0"/>
              </a:rPr>
              <a:t>日）を加えた株価推移</a:t>
            </a:r>
            <a:r>
              <a:rPr lang="ja-JP" altLang="en-US" sz="1800" i="0" dirty="0">
                <a:solidFill>
                  <a:srgbClr val="1F1F1F"/>
                </a:solidFill>
                <a:effectLst/>
                <a:latin typeface="Roboto" panose="02000000000000000000" pitchFamily="2" charset="0"/>
              </a:rPr>
              <a:t>の見方としては以下のようである。</a:t>
            </a:r>
            <a:endParaRPr lang="en-US" altLang="ja-JP" dirty="0">
              <a:solidFill>
                <a:srgbClr val="1F1F1F"/>
              </a:solidFill>
              <a:latin typeface="+mn-ea"/>
            </a:endParaRPr>
          </a:p>
          <a:p>
            <a:pPr algn="l"/>
            <a:endParaRPr lang="en-US" altLang="ja-JP" b="0" i="0" dirty="0">
              <a:solidFill>
                <a:srgbClr val="1F1F1F"/>
              </a:solidFill>
              <a:effectLst/>
              <a:latin typeface="+mn-ea"/>
            </a:endParaRPr>
          </a:p>
          <a:p>
            <a:pPr algn="l"/>
            <a:r>
              <a:rPr lang="ja-JP" altLang="en-US" b="0" i="0" u="sng" dirty="0">
                <a:solidFill>
                  <a:srgbClr val="1F1F1F"/>
                </a:solidFill>
                <a:effectLst/>
                <a:latin typeface="+mn-ea"/>
              </a:rPr>
              <a:t>短期 </a:t>
            </a:r>
            <a:r>
              <a:rPr lang="en-US" altLang="ja-JP" b="0" i="0" u="sng" dirty="0">
                <a:solidFill>
                  <a:srgbClr val="1F1F1F"/>
                </a:solidFill>
                <a:effectLst/>
                <a:latin typeface="+mn-ea"/>
              </a:rPr>
              <a:t>vs </a:t>
            </a:r>
            <a:r>
              <a:rPr lang="ja-JP" altLang="en-US" b="0" i="0" u="sng" dirty="0">
                <a:solidFill>
                  <a:srgbClr val="1F1F1F"/>
                </a:solidFill>
                <a:effectLst/>
                <a:latin typeface="+mn-ea"/>
              </a:rPr>
              <a:t>長期トレンド</a:t>
            </a:r>
          </a:p>
          <a:p>
            <a:pPr marL="742950" lvl="1" indent="-285750" algn="l">
              <a:buFont typeface="Arial" panose="020B0604020202020204" pitchFamily="34" charset="0"/>
              <a:buChar char="•"/>
            </a:pPr>
            <a:r>
              <a:rPr lang="ja-JP" altLang="en-US" b="0" i="0" dirty="0">
                <a:solidFill>
                  <a:srgbClr val="1F1F1F"/>
                </a:solidFill>
                <a:effectLst/>
                <a:latin typeface="+mn-ea"/>
              </a:rPr>
              <a:t>青い線（終値）</a:t>
            </a:r>
            <a:r>
              <a:rPr lang="en-US" altLang="ja-JP" b="0" i="0" dirty="0">
                <a:solidFill>
                  <a:srgbClr val="1F1F1F"/>
                </a:solidFill>
                <a:effectLst/>
                <a:latin typeface="+mn-ea"/>
              </a:rPr>
              <a:t>: </a:t>
            </a:r>
            <a:r>
              <a:rPr lang="ja-JP" altLang="en-US" b="0" i="0" dirty="0">
                <a:solidFill>
                  <a:srgbClr val="1F1F1F"/>
                </a:solidFill>
                <a:effectLst/>
                <a:latin typeface="+mn-ea"/>
              </a:rPr>
              <a:t>毎日の変動</a:t>
            </a:r>
          </a:p>
          <a:p>
            <a:pPr marL="742950" lvl="1" indent="-285750" algn="l">
              <a:buFont typeface="Arial" panose="020B0604020202020204" pitchFamily="34" charset="0"/>
              <a:buChar char="•"/>
            </a:pPr>
            <a:r>
              <a:rPr lang="ja-JP" altLang="en-US" b="0" i="0" dirty="0">
                <a:solidFill>
                  <a:srgbClr val="1F1F1F"/>
                </a:solidFill>
                <a:effectLst/>
                <a:latin typeface="+mn-ea"/>
              </a:rPr>
              <a:t>赤い線（</a:t>
            </a:r>
            <a:r>
              <a:rPr lang="en-US" altLang="ja-JP" b="0" i="0" dirty="0">
                <a:solidFill>
                  <a:srgbClr val="1F1F1F"/>
                </a:solidFill>
                <a:effectLst/>
                <a:latin typeface="+mn-ea"/>
              </a:rPr>
              <a:t>7</a:t>
            </a:r>
            <a:r>
              <a:rPr lang="ja-JP" altLang="en-US" b="0" i="0" dirty="0">
                <a:solidFill>
                  <a:srgbClr val="1F1F1F"/>
                </a:solidFill>
                <a:effectLst/>
                <a:latin typeface="+mn-ea"/>
              </a:rPr>
              <a:t>日移動平均）</a:t>
            </a:r>
            <a:r>
              <a:rPr lang="en-US" altLang="ja-JP" b="0" i="0" dirty="0">
                <a:solidFill>
                  <a:srgbClr val="1F1F1F"/>
                </a:solidFill>
                <a:effectLst/>
                <a:latin typeface="+mn-ea"/>
              </a:rPr>
              <a:t>: </a:t>
            </a:r>
            <a:r>
              <a:rPr lang="ja-JP" altLang="en-US" b="0" i="0" dirty="0">
                <a:solidFill>
                  <a:srgbClr val="1F1F1F"/>
                </a:solidFill>
                <a:effectLst/>
                <a:latin typeface="+mn-ea"/>
              </a:rPr>
              <a:t>短期的な変動の傾向</a:t>
            </a:r>
          </a:p>
          <a:p>
            <a:pPr marL="742950" lvl="1" indent="-285750" algn="l">
              <a:buFont typeface="Arial" panose="020B0604020202020204" pitchFamily="34" charset="0"/>
              <a:buChar char="•"/>
            </a:pPr>
            <a:r>
              <a:rPr lang="ja-JP" altLang="en-US" b="0" i="0" dirty="0">
                <a:solidFill>
                  <a:srgbClr val="1F1F1F"/>
                </a:solidFill>
                <a:effectLst/>
                <a:latin typeface="+mn-ea"/>
              </a:rPr>
              <a:t>緑の線（</a:t>
            </a:r>
            <a:r>
              <a:rPr lang="en-US" altLang="ja-JP" b="0" i="0" dirty="0">
                <a:solidFill>
                  <a:srgbClr val="1F1F1F"/>
                </a:solidFill>
                <a:effectLst/>
                <a:latin typeface="+mn-ea"/>
              </a:rPr>
              <a:t>30</a:t>
            </a:r>
            <a:r>
              <a:rPr lang="ja-JP" altLang="en-US" b="0" i="0" dirty="0">
                <a:solidFill>
                  <a:srgbClr val="1F1F1F"/>
                </a:solidFill>
                <a:effectLst/>
                <a:latin typeface="+mn-ea"/>
              </a:rPr>
              <a:t>日移動平均）</a:t>
            </a:r>
            <a:r>
              <a:rPr lang="en-US" altLang="ja-JP" b="0" i="0" dirty="0">
                <a:solidFill>
                  <a:srgbClr val="1F1F1F"/>
                </a:solidFill>
                <a:effectLst/>
                <a:latin typeface="+mn-ea"/>
              </a:rPr>
              <a:t>: </a:t>
            </a:r>
            <a:r>
              <a:rPr lang="ja-JP" altLang="en-US" b="0" i="0" dirty="0">
                <a:solidFill>
                  <a:srgbClr val="1F1F1F"/>
                </a:solidFill>
                <a:effectLst/>
                <a:latin typeface="+mn-ea"/>
              </a:rPr>
              <a:t>長期的なトレンド</a:t>
            </a:r>
          </a:p>
          <a:p>
            <a:pPr algn="l"/>
            <a:r>
              <a:rPr lang="ja-JP" altLang="en-US" b="0" i="0" u="sng" dirty="0">
                <a:solidFill>
                  <a:srgbClr val="1F1F1F"/>
                </a:solidFill>
                <a:effectLst/>
                <a:latin typeface="+mn-ea"/>
              </a:rPr>
              <a:t>トレンドの変化</a:t>
            </a:r>
          </a:p>
          <a:p>
            <a:pPr marL="742950" lvl="1" indent="-285750" algn="l">
              <a:buFont typeface="Arial" panose="020B0604020202020204" pitchFamily="34" charset="0"/>
              <a:buChar char="•"/>
            </a:pPr>
            <a:r>
              <a:rPr lang="en-US" altLang="ja-JP" b="0" i="0" dirty="0">
                <a:solidFill>
                  <a:srgbClr val="1F1F1F"/>
                </a:solidFill>
                <a:effectLst/>
                <a:latin typeface="+mn-ea"/>
              </a:rPr>
              <a:t>7</a:t>
            </a:r>
            <a:r>
              <a:rPr lang="ja-JP" altLang="en-US" b="0" i="0" dirty="0">
                <a:solidFill>
                  <a:srgbClr val="1F1F1F"/>
                </a:solidFill>
                <a:effectLst/>
                <a:latin typeface="+mn-ea"/>
              </a:rPr>
              <a:t>日移動平均が</a:t>
            </a:r>
            <a:r>
              <a:rPr lang="en-US" altLang="ja-JP" b="0" i="0" dirty="0">
                <a:solidFill>
                  <a:srgbClr val="1F1F1F"/>
                </a:solidFill>
                <a:effectLst/>
                <a:latin typeface="+mn-ea"/>
              </a:rPr>
              <a:t>30</a:t>
            </a:r>
            <a:r>
              <a:rPr lang="ja-JP" altLang="en-US" b="0" i="0" dirty="0">
                <a:solidFill>
                  <a:srgbClr val="1F1F1F"/>
                </a:solidFill>
                <a:effectLst/>
                <a:latin typeface="+mn-ea"/>
              </a:rPr>
              <a:t>日移動平均を上回ると短期上昇トレンド</a:t>
            </a:r>
          </a:p>
          <a:p>
            <a:pPr marL="742950" lvl="1" indent="-285750" algn="l">
              <a:buFont typeface="Arial" panose="020B0604020202020204" pitchFamily="34" charset="0"/>
              <a:buChar char="•"/>
            </a:pPr>
            <a:r>
              <a:rPr lang="en-US" altLang="ja-JP" b="0" i="0" dirty="0">
                <a:solidFill>
                  <a:srgbClr val="1F1F1F"/>
                </a:solidFill>
                <a:effectLst/>
                <a:latin typeface="+mn-ea"/>
              </a:rPr>
              <a:t>7</a:t>
            </a:r>
            <a:r>
              <a:rPr lang="ja-JP" altLang="en-US" b="0" i="0" dirty="0">
                <a:solidFill>
                  <a:srgbClr val="1F1F1F"/>
                </a:solidFill>
                <a:effectLst/>
                <a:latin typeface="+mn-ea"/>
              </a:rPr>
              <a:t>日移動平均が</a:t>
            </a:r>
            <a:r>
              <a:rPr lang="en-US" altLang="ja-JP" b="0" i="0" dirty="0">
                <a:solidFill>
                  <a:srgbClr val="1F1F1F"/>
                </a:solidFill>
                <a:effectLst/>
                <a:latin typeface="+mn-ea"/>
              </a:rPr>
              <a:t>30</a:t>
            </a:r>
            <a:r>
              <a:rPr lang="ja-JP" altLang="en-US" b="0" i="0" dirty="0">
                <a:solidFill>
                  <a:srgbClr val="1F1F1F"/>
                </a:solidFill>
                <a:effectLst/>
                <a:latin typeface="+mn-ea"/>
              </a:rPr>
              <a:t>日移動平均を下回ると短期下降トレンド</a:t>
            </a:r>
          </a:p>
          <a:p>
            <a:pPr algn="l"/>
            <a:r>
              <a:rPr lang="ja-JP" altLang="en-US" b="0" i="0" u="sng" dirty="0">
                <a:solidFill>
                  <a:srgbClr val="1F1F1F"/>
                </a:solidFill>
                <a:effectLst/>
                <a:latin typeface="+mn-ea"/>
              </a:rPr>
              <a:t>ボラティリティ</a:t>
            </a:r>
          </a:p>
          <a:p>
            <a:pPr marL="742950" lvl="1" indent="-285750" algn="l">
              <a:buFont typeface="Arial" panose="020B0604020202020204" pitchFamily="34" charset="0"/>
              <a:buChar char="•"/>
            </a:pPr>
            <a:r>
              <a:rPr lang="ja-JP" altLang="en-US" b="0" i="0" dirty="0">
                <a:solidFill>
                  <a:srgbClr val="1F1F1F"/>
                </a:solidFill>
                <a:effectLst/>
                <a:latin typeface="+mn-ea"/>
              </a:rPr>
              <a:t>終値の変動が激しい箇所と、比較的安定している箇所を視覚的に把握できる</a:t>
            </a:r>
          </a:p>
        </p:txBody>
      </p:sp>
      <p:sp>
        <p:nvSpPr>
          <p:cNvPr id="7" name="タイトル 1">
            <a:extLst>
              <a:ext uri="{FF2B5EF4-FFF2-40B4-BE49-F238E27FC236}">
                <a16:creationId xmlns:a16="http://schemas.microsoft.com/office/drawing/2014/main" id="{57BCE4D9-02A9-ED23-8861-F69C5A15C1CC}"/>
              </a:ext>
            </a:extLst>
          </p:cNvPr>
          <p:cNvSpPr txBox="1">
            <a:spLocks/>
          </p:cNvSpPr>
          <p:nvPr/>
        </p:nvSpPr>
        <p:spPr>
          <a:xfrm>
            <a:off x="0" y="293209"/>
            <a:ext cx="9144000" cy="949966"/>
          </a:xfrm>
          <a:prstGeom prst="rect">
            <a:avLst/>
          </a:prstGeom>
          <a:noFill/>
          <a:ln>
            <a:solidFill>
              <a:schemeClr val="bg2">
                <a:lumMod val="90000"/>
              </a:schemeClr>
            </a:solidFill>
          </a:ln>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b="1" dirty="0">
                <a:latin typeface="+mn-ea"/>
                <a:ea typeface="+mn-ea"/>
              </a:rPr>
              <a:t>EDA</a:t>
            </a:r>
            <a:r>
              <a:rPr lang="ja-JP" altLang="en-US" b="1" dirty="0">
                <a:latin typeface="+mn-ea"/>
                <a:ea typeface="+mn-ea"/>
              </a:rPr>
              <a:t>・データクレンジング</a:t>
            </a:r>
          </a:p>
        </p:txBody>
      </p:sp>
    </p:spTree>
    <p:extLst>
      <p:ext uri="{BB962C8B-B14F-4D97-AF65-F5344CB8AC3E}">
        <p14:creationId xmlns:p14="http://schemas.microsoft.com/office/powerpoint/2010/main" val="1155447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5C16810D-75E3-C71E-1804-22D1267C78FF}"/>
              </a:ext>
            </a:extLst>
          </p:cNvPr>
          <p:cNvSpPr txBox="1">
            <a:spLocks/>
          </p:cNvSpPr>
          <p:nvPr/>
        </p:nvSpPr>
        <p:spPr>
          <a:xfrm>
            <a:off x="0" y="293209"/>
            <a:ext cx="9144000" cy="949966"/>
          </a:xfrm>
          <a:prstGeom prst="rect">
            <a:avLst/>
          </a:prstGeom>
          <a:noFill/>
          <a:ln>
            <a:solidFill>
              <a:schemeClr val="bg2">
                <a:lumMod val="90000"/>
              </a:schemeClr>
            </a:solidFill>
          </a:ln>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b="1" dirty="0">
                <a:latin typeface="+mn-ea"/>
                <a:ea typeface="+mn-ea"/>
              </a:rPr>
              <a:t>EDA</a:t>
            </a:r>
            <a:r>
              <a:rPr lang="ja-JP" altLang="en-US" b="1" dirty="0">
                <a:latin typeface="+mn-ea"/>
                <a:ea typeface="+mn-ea"/>
              </a:rPr>
              <a:t>・データクレンジング</a:t>
            </a:r>
          </a:p>
        </p:txBody>
      </p:sp>
      <p:pic>
        <p:nvPicPr>
          <p:cNvPr id="4098" name="Picture 2">
            <a:extLst>
              <a:ext uri="{FF2B5EF4-FFF2-40B4-BE49-F238E27FC236}">
                <a16:creationId xmlns:a16="http://schemas.microsoft.com/office/drawing/2014/main" id="{5B3F0DF4-1C9F-7685-EDEA-E6C4E0A00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007" y="1765155"/>
            <a:ext cx="5103474" cy="4359785"/>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AFFAE8B6-20B9-957A-1421-7FBF7FB5681D}"/>
              </a:ext>
            </a:extLst>
          </p:cNvPr>
          <p:cNvSpPr txBox="1"/>
          <p:nvPr/>
        </p:nvSpPr>
        <p:spPr>
          <a:xfrm>
            <a:off x="5640511" y="1505308"/>
            <a:ext cx="3277457" cy="5109091"/>
          </a:xfrm>
          <a:prstGeom prst="rect">
            <a:avLst/>
          </a:prstGeom>
          <a:noFill/>
        </p:spPr>
        <p:txBody>
          <a:bodyPr wrap="square">
            <a:spAutoFit/>
          </a:bodyPr>
          <a:lstStyle/>
          <a:p>
            <a:r>
              <a:rPr lang="ja-JP" altLang="en-US" sz="2800" b="1" i="0" dirty="0">
                <a:solidFill>
                  <a:srgbClr val="1F1F1F"/>
                </a:solidFill>
                <a:effectLst/>
                <a:latin typeface="+mn-ea"/>
              </a:rPr>
              <a:t>相関マトリックスのヒートマップ</a:t>
            </a:r>
            <a:endParaRPr lang="ja-JP" altLang="en-US" sz="2800" b="0" i="0" dirty="0">
              <a:solidFill>
                <a:srgbClr val="1F1F1F"/>
              </a:solidFill>
              <a:effectLst/>
              <a:latin typeface="+mn-ea"/>
            </a:endParaRPr>
          </a:p>
          <a:p>
            <a:pPr algn="l"/>
            <a:endParaRPr lang="en-US" altLang="ja-JP" b="0" i="0" dirty="0">
              <a:solidFill>
                <a:srgbClr val="1F1F1F"/>
              </a:solidFill>
              <a:effectLst/>
              <a:latin typeface="+mn-ea"/>
            </a:endParaRPr>
          </a:p>
          <a:p>
            <a:pPr algn="l"/>
            <a:r>
              <a:rPr lang="ja-JP" altLang="en-US" b="0" i="0" dirty="0">
                <a:solidFill>
                  <a:srgbClr val="1F1F1F"/>
                </a:solidFill>
                <a:effectLst/>
                <a:latin typeface="+mn-ea"/>
              </a:rPr>
              <a:t>出来高と株価の相関が低い</a:t>
            </a:r>
          </a:p>
          <a:p>
            <a:pPr marL="742950" lvl="1" indent="-285750" algn="l">
              <a:buFont typeface="Arial" panose="020B0604020202020204" pitchFamily="34" charset="0"/>
              <a:buChar char="•"/>
            </a:pPr>
            <a:r>
              <a:rPr lang="ja-JP" altLang="en-US" b="0" i="0" dirty="0">
                <a:solidFill>
                  <a:srgbClr val="1F1F1F"/>
                </a:solidFill>
                <a:effectLst/>
                <a:latin typeface="+mn-ea"/>
              </a:rPr>
              <a:t>一般的に、出来高が増えると株価の変動が大きくなるが、本データでは直接的な相関は弱い。</a:t>
            </a:r>
          </a:p>
          <a:p>
            <a:pPr marL="742950" lvl="1" indent="-285750" algn="l">
              <a:buFont typeface="Arial" panose="020B0604020202020204" pitchFamily="34" charset="0"/>
              <a:buChar char="•"/>
            </a:pPr>
            <a:r>
              <a:rPr lang="ja-JP" altLang="en-US" b="0" i="0" dirty="0">
                <a:solidFill>
                  <a:srgbClr val="1F1F1F"/>
                </a:solidFill>
                <a:effectLst/>
                <a:latin typeface="+mn-ea"/>
              </a:rPr>
              <a:t>他の要因と組み合わせた特徴量エンジニアリングが必要かもしれない。</a:t>
            </a:r>
          </a:p>
          <a:p>
            <a:pPr algn="l"/>
            <a:r>
              <a:rPr lang="ja-JP" altLang="en-US" b="0" i="0" dirty="0">
                <a:solidFill>
                  <a:srgbClr val="1F1F1F"/>
                </a:solidFill>
                <a:effectLst/>
                <a:latin typeface="+mn-ea"/>
              </a:rPr>
              <a:t>変化率と終値の相関が低い</a:t>
            </a:r>
          </a:p>
          <a:p>
            <a:pPr marL="742950" lvl="1" indent="-285750" algn="l">
              <a:buFont typeface="Arial" panose="020B0604020202020204" pitchFamily="34" charset="0"/>
              <a:buChar char="•"/>
            </a:pPr>
            <a:r>
              <a:rPr lang="ja-JP" altLang="en-US" b="0" i="0" dirty="0">
                <a:solidFill>
                  <a:srgbClr val="1F1F1F"/>
                </a:solidFill>
                <a:effectLst/>
                <a:latin typeface="+mn-ea"/>
              </a:rPr>
              <a:t>変化率（前日比）が株価と独立して動いている可能性あり。</a:t>
            </a:r>
            <a:endParaRPr lang="ja-JP" altLang="en-US" dirty="0"/>
          </a:p>
        </p:txBody>
      </p:sp>
    </p:spTree>
    <p:extLst>
      <p:ext uri="{BB962C8B-B14F-4D97-AF65-F5344CB8AC3E}">
        <p14:creationId xmlns:p14="http://schemas.microsoft.com/office/powerpoint/2010/main" val="3562600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C3F598CB-1BA6-EFFF-A8DD-E516096E5E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72872"/>
            <a:ext cx="9121090" cy="6060141"/>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35D1B1A7-E866-79A2-8A7D-E9BFDFC11AD9}"/>
              </a:ext>
            </a:extLst>
          </p:cNvPr>
          <p:cNvSpPr txBox="1"/>
          <p:nvPr/>
        </p:nvSpPr>
        <p:spPr>
          <a:xfrm>
            <a:off x="0" y="139172"/>
            <a:ext cx="9144000" cy="523220"/>
          </a:xfrm>
          <a:prstGeom prst="rect">
            <a:avLst/>
          </a:prstGeom>
          <a:noFill/>
        </p:spPr>
        <p:txBody>
          <a:bodyPr wrap="square">
            <a:spAutoFit/>
          </a:bodyPr>
          <a:lstStyle/>
          <a:p>
            <a:pPr algn="ctr"/>
            <a:r>
              <a:rPr lang="ja-JP" altLang="en-US" sz="2800" b="1" i="0" dirty="0">
                <a:solidFill>
                  <a:srgbClr val="1F1F1F"/>
                </a:solidFill>
                <a:effectLst/>
                <a:latin typeface="Roboto" panose="02000000000000000000" pitchFamily="2" charset="0"/>
              </a:rPr>
              <a:t>時系列データ（終値）の分解結果</a:t>
            </a:r>
            <a:endParaRPr lang="ja-JP" altLang="en-US" sz="2800" b="0" i="0" dirty="0">
              <a:solidFill>
                <a:srgbClr val="1F1F1F"/>
              </a:solidFill>
              <a:effectLst/>
              <a:latin typeface="Roboto" panose="02000000000000000000" pitchFamily="2" charset="0"/>
            </a:endParaRPr>
          </a:p>
        </p:txBody>
      </p:sp>
    </p:spTree>
    <p:extLst>
      <p:ext uri="{BB962C8B-B14F-4D97-AF65-F5344CB8AC3E}">
        <p14:creationId xmlns:p14="http://schemas.microsoft.com/office/powerpoint/2010/main" val="2787770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4A9BCB63-6012-B8A5-DAAA-BF65363125B8}"/>
              </a:ext>
            </a:extLst>
          </p:cNvPr>
          <p:cNvSpPr txBox="1"/>
          <p:nvPr/>
        </p:nvSpPr>
        <p:spPr>
          <a:xfrm>
            <a:off x="390418" y="1346088"/>
            <a:ext cx="8383711" cy="5324535"/>
          </a:xfrm>
          <a:prstGeom prst="rect">
            <a:avLst/>
          </a:prstGeom>
          <a:noFill/>
        </p:spPr>
        <p:txBody>
          <a:bodyPr wrap="square">
            <a:spAutoFit/>
          </a:bodyPr>
          <a:lstStyle/>
          <a:p>
            <a:r>
              <a:rPr lang="ja-JP" altLang="en-US" sz="2800" b="1" i="0" dirty="0">
                <a:solidFill>
                  <a:srgbClr val="1F1F1F"/>
                </a:solidFill>
                <a:effectLst/>
                <a:latin typeface="+mn-ea"/>
              </a:rPr>
              <a:t>時系列データ（終値）の分解結果</a:t>
            </a:r>
            <a:r>
              <a:rPr lang="ja-JP" altLang="en-US" sz="2000" b="1" i="0" dirty="0">
                <a:solidFill>
                  <a:srgbClr val="1F1F1F"/>
                </a:solidFill>
                <a:effectLst/>
                <a:latin typeface="+mn-ea"/>
              </a:rPr>
              <a:t>（前シートのグラフ）</a:t>
            </a:r>
            <a:endParaRPr lang="ja-JP" altLang="en-US" sz="2000" b="0" i="0" dirty="0">
              <a:solidFill>
                <a:srgbClr val="1F1F1F"/>
              </a:solidFill>
              <a:effectLst/>
              <a:latin typeface="+mn-ea"/>
            </a:endParaRPr>
          </a:p>
          <a:p>
            <a:pPr algn="l"/>
            <a:r>
              <a:rPr lang="ja-JP" altLang="en-US" b="0" i="0" u="sng" dirty="0">
                <a:solidFill>
                  <a:srgbClr val="1F1F1F"/>
                </a:solidFill>
                <a:effectLst/>
                <a:latin typeface="+mn-ea"/>
              </a:rPr>
              <a:t>元データ（</a:t>
            </a:r>
            <a:r>
              <a:rPr lang="en-US" altLang="ja-JP" b="0" i="0" u="sng" dirty="0">
                <a:solidFill>
                  <a:srgbClr val="1F1F1F"/>
                </a:solidFill>
                <a:effectLst/>
                <a:latin typeface="+mn-ea"/>
              </a:rPr>
              <a:t>Original</a:t>
            </a:r>
            <a:r>
              <a:rPr lang="ja-JP" altLang="en-US" b="0" i="0" u="sng" dirty="0">
                <a:solidFill>
                  <a:srgbClr val="1F1F1F"/>
                </a:solidFill>
                <a:effectLst/>
                <a:latin typeface="+mn-ea"/>
              </a:rPr>
              <a:t>）</a:t>
            </a:r>
          </a:p>
          <a:p>
            <a:pPr marL="742950" lvl="1" indent="-285750" algn="l">
              <a:buFont typeface="Arial" panose="020B0604020202020204" pitchFamily="34" charset="0"/>
              <a:buChar char="•"/>
            </a:pPr>
            <a:r>
              <a:rPr lang="ja-JP" altLang="en-US" b="0" i="0" dirty="0">
                <a:solidFill>
                  <a:srgbClr val="1F1F1F"/>
                </a:solidFill>
                <a:effectLst/>
                <a:latin typeface="+mn-ea"/>
              </a:rPr>
              <a:t>そのままの終値の推移</a:t>
            </a:r>
          </a:p>
          <a:p>
            <a:pPr algn="l"/>
            <a:r>
              <a:rPr lang="ja-JP" altLang="en-US" b="0" i="0" u="sng" dirty="0">
                <a:solidFill>
                  <a:srgbClr val="1F1F1F"/>
                </a:solidFill>
                <a:effectLst/>
                <a:latin typeface="+mn-ea"/>
              </a:rPr>
              <a:t>トレンド（</a:t>
            </a:r>
            <a:r>
              <a:rPr lang="en-US" altLang="ja-JP" b="0" i="0" u="sng" dirty="0">
                <a:solidFill>
                  <a:srgbClr val="1F1F1F"/>
                </a:solidFill>
                <a:effectLst/>
                <a:latin typeface="+mn-ea"/>
              </a:rPr>
              <a:t>Trend</a:t>
            </a:r>
            <a:r>
              <a:rPr lang="ja-JP" altLang="en-US" b="0" i="0" u="sng" dirty="0">
                <a:solidFill>
                  <a:srgbClr val="1F1F1F"/>
                </a:solidFill>
                <a:effectLst/>
                <a:latin typeface="+mn-ea"/>
              </a:rPr>
              <a:t>）</a:t>
            </a:r>
          </a:p>
          <a:p>
            <a:pPr marL="742950" lvl="1" indent="-285750" algn="l">
              <a:buFont typeface="Arial" panose="020B0604020202020204" pitchFamily="34" charset="0"/>
              <a:buChar char="•"/>
            </a:pPr>
            <a:r>
              <a:rPr lang="ja-JP" altLang="en-US" b="0" i="0" dirty="0">
                <a:solidFill>
                  <a:srgbClr val="1F1F1F"/>
                </a:solidFill>
                <a:effectLst/>
                <a:latin typeface="+mn-ea"/>
              </a:rPr>
              <a:t>長期的な傾向を示す成分</a:t>
            </a:r>
          </a:p>
          <a:p>
            <a:pPr marL="742950" lvl="1" indent="-285750" algn="l">
              <a:buFont typeface="Arial" panose="020B0604020202020204" pitchFamily="34" charset="0"/>
              <a:buChar char="•"/>
            </a:pPr>
            <a:r>
              <a:rPr lang="ja-JP" altLang="en-US" b="0" i="0" dirty="0">
                <a:solidFill>
                  <a:srgbClr val="1F1F1F"/>
                </a:solidFill>
                <a:effectLst/>
                <a:latin typeface="+mn-ea"/>
              </a:rPr>
              <a:t>なだらかな増減が見られる、上昇・下降の周期が見られる</a:t>
            </a:r>
          </a:p>
          <a:p>
            <a:pPr algn="l"/>
            <a:r>
              <a:rPr lang="ja-JP" altLang="en-US" b="0" i="0" u="sng" dirty="0">
                <a:solidFill>
                  <a:srgbClr val="1F1F1F"/>
                </a:solidFill>
                <a:effectLst/>
                <a:latin typeface="+mn-ea"/>
              </a:rPr>
              <a:t>季節性（</a:t>
            </a:r>
            <a:r>
              <a:rPr lang="en-US" altLang="ja-JP" b="0" i="0" u="sng" dirty="0">
                <a:solidFill>
                  <a:srgbClr val="1F1F1F"/>
                </a:solidFill>
                <a:effectLst/>
                <a:latin typeface="+mn-ea"/>
              </a:rPr>
              <a:t>Seasonal</a:t>
            </a:r>
            <a:r>
              <a:rPr lang="ja-JP" altLang="en-US" b="0" i="0" u="sng" dirty="0">
                <a:solidFill>
                  <a:srgbClr val="1F1F1F"/>
                </a:solidFill>
                <a:effectLst/>
                <a:latin typeface="+mn-ea"/>
              </a:rPr>
              <a:t>）</a:t>
            </a:r>
          </a:p>
          <a:p>
            <a:pPr marL="742950" lvl="1" indent="-285750" algn="l">
              <a:buFont typeface="Arial" panose="020B0604020202020204" pitchFamily="34" charset="0"/>
              <a:buChar char="•"/>
            </a:pPr>
            <a:r>
              <a:rPr lang="ja-JP" altLang="en-US" b="0" i="0" dirty="0">
                <a:solidFill>
                  <a:srgbClr val="1F1F1F"/>
                </a:solidFill>
                <a:effectLst/>
                <a:latin typeface="+mn-ea"/>
              </a:rPr>
              <a:t>周期的な変動</a:t>
            </a:r>
          </a:p>
          <a:p>
            <a:pPr marL="742950" lvl="1" indent="-285750" algn="l">
              <a:buFont typeface="Arial" panose="020B0604020202020204" pitchFamily="34" charset="0"/>
              <a:buChar char="•"/>
            </a:pPr>
            <a:r>
              <a:rPr lang="ja-JP" altLang="en-US" b="0" i="0" dirty="0">
                <a:solidFill>
                  <a:srgbClr val="1F1F1F"/>
                </a:solidFill>
                <a:effectLst/>
                <a:latin typeface="+mn-ea"/>
              </a:rPr>
              <a:t>一定の間隔で上下するパターンがあることが確認できる</a:t>
            </a:r>
          </a:p>
          <a:p>
            <a:pPr marL="742950" lvl="1" indent="-285750" algn="l">
              <a:buFont typeface="Arial" panose="020B0604020202020204" pitchFamily="34" charset="0"/>
              <a:buChar char="•"/>
            </a:pPr>
            <a:r>
              <a:rPr lang="en-US" altLang="ja-JP" b="0" i="0" dirty="0">
                <a:solidFill>
                  <a:srgbClr val="1F1F1F"/>
                </a:solidFill>
                <a:effectLst/>
                <a:latin typeface="+mn-ea"/>
              </a:rPr>
              <a:t>1</a:t>
            </a:r>
            <a:r>
              <a:rPr lang="ja-JP" altLang="en-US" b="0" i="0" dirty="0">
                <a:solidFill>
                  <a:srgbClr val="1F1F1F"/>
                </a:solidFill>
                <a:effectLst/>
                <a:latin typeface="+mn-ea"/>
              </a:rPr>
              <a:t>年単位の変動を確認</a:t>
            </a:r>
          </a:p>
          <a:p>
            <a:pPr algn="l"/>
            <a:r>
              <a:rPr lang="ja-JP" altLang="en-US" b="0" i="0" u="sng" dirty="0">
                <a:solidFill>
                  <a:srgbClr val="1F1F1F"/>
                </a:solidFill>
                <a:effectLst/>
                <a:latin typeface="+mn-ea"/>
              </a:rPr>
              <a:t>ランダム成分（</a:t>
            </a:r>
            <a:r>
              <a:rPr lang="en-US" altLang="ja-JP" b="0" i="0" u="sng" dirty="0">
                <a:solidFill>
                  <a:srgbClr val="1F1F1F"/>
                </a:solidFill>
                <a:effectLst/>
                <a:latin typeface="+mn-ea"/>
              </a:rPr>
              <a:t>Residual</a:t>
            </a:r>
            <a:r>
              <a:rPr lang="ja-JP" altLang="en-US" b="0" i="0" u="sng" dirty="0">
                <a:solidFill>
                  <a:srgbClr val="1F1F1F"/>
                </a:solidFill>
                <a:effectLst/>
                <a:latin typeface="+mn-ea"/>
              </a:rPr>
              <a:t>）</a:t>
            </a:r>
          </a:p>
          <a:p>
            <a:pPr marL="742950" lvl="1" indent="-285750" algn="l">
              <a:buFont typeface="Arial" panose="020B0604020202020204" pitchFamily="34" charset="0"/>
              <a:buChar char="•"/>
            </a:pPr>
            <a:r>
              <a:rPr lang="ja-JP" altLang="en-US" b="0" i="0" dirty="0">
                <a:solidFill>
                  <a:srgbClr val="1F1F1F"/>
                </a:solidFill>
                <a:effectLst/>
                <a:latin typeface="+mn-ea"/>
              </a:rPr>
              <a:t>トレンドや季節性を除いた不規則な変動</a:t>
            </a:r>
          </a:p>
          <a:p>
            <a:pPr marL="742950" lvl="1" indent="-285750" algn="l">
              <a:buFont typeface="Arial" panose="020B0604020202020204" pitchFamily="34" charset="0"/>
              <a:buChar char="•"/>
            </a:pPr>
            <a:r>
              <a:rPr lang="ja-JP" altLang="en-US" b="0" i="0" dirty="0">
                <a:solidFill>
                  <a:srgbClr val="1F1F1F"/>
                </a:solidFill>
                <a:effectLst/>
                <a:latin typeface="+mn-ea"/>
              </a:rPr>
              <a:t>一部、極端な変動（異常値の可能性）が見られる</a:t>
            </a:r>
          </a:p>
          <a:p>
            <a:pPr algn="l"/>
            <a:r>
              <a:rPr lang="ja-JP" altLang="en-US" sz="2400" b="1" i="0" dirty="0">
                <a:solidFill>
                  <a:srgbClr val="1F1F1F"/>
                </a:solidFill>
                <a:effectLst/>
                <a:latin typeface="+mn-ea"/>
              </a:rPr>
              <a:t>考察</a:t>
            </a:r>
            <a:endParaRPr lang="ja-JP" altLang="en-US" sz="2400" b="0" i="0" dirty="0">
              <a:solidFill>
                <a:srgbClr val="1F1F1F"/>
              </a:solidFill>
              <a:effectLst/>
              <a:latin typeface="+mn-ea"/>
            </a:endParaRPr>
          </a:p>
          <a:p>
            <a:pPr marL="285750" indent="-285750" algn="l">
              <a:buFont typeface="Arial" panose="020B0604020202020204" pitchFamily="34" charset="0"/>
              <a:buChar char="•"/>
            </a:pPr>
            <a:r>
              <a:rPr lang="ja-JP" altLang="en-US" b="0" i="0" dirty="0">
                <a:solidFill>
                  <a:srgbClr val="1F1F1F"/>
                </a:solidFill>
                <a:effectLst/>
                <a:latin typeface="+mn-ea"/>
              </a:rPr>
              <a:t>株価にはトレンド成分と周期性（</a:t>
            </a:r>
            <a:r>
              <a:rPr lang="en-US" altLang="ja-JP" b="0" i="0" dirty="0">
                <a:solidFill>
                  <a:srgbClr val="1F1F1F"/>
                </a:solidFill>
                <a:effectLst/>
                <a:latin typeface="+mn-ea"/>
              </a:rPr>
              <a:t>30</a:t>
            </a:r>
            <a:r>
              <a:rPr lang="ja-JP" altLang="en-US" b="0" i="0" dirty="0">
                <a:solidFill>
                  <a:srgbClr val="1F1F1F"/>
                </a:solidFill>
                <a:effectLst/>
                <a:latin typeface="+mn-ea"/>
              </a:rPr>
              <a:t>日程度）があるため、モデル構築時にこれらを考慮するべき？</a:t>
            </a:r>
          </a:p>
          <a:p>
            <a:pPr marL="285750" indent="-285750" algn="l">
              <a:buFont typeface="Arial" panose="020B0604020202020204" pitchFamily="34" charset="0"/>
              <a:buChar char="•"/>
            </a:pPr>
            <a:r>
              <a:rPr lang="ja-JP" altLang="en-US" b="0" i="0" dirty="0">
                <a:solidFill>
                  <a:srgbClr val="1F1F1F"/>
                </a:solidFill>
                <a:effectLst/>
                <a:latin typeface="+mn-ea"/>
              </a:rPr>
              <a:t>異常値（ランダム成分で大きな変動を持つ日）があるため、イベント（決算発表やニュース）の影響を調べるのも有用</a:t>
            </a:r>
            <a:r>
              <a:rPr lang="ja-JP" altLang="en-US" dirty="0">
                <a:solidFill>
                  <a:srgbClr val="1F1F1F"/>
                </a:solidFill>
                <a:latin typeface="+mn-ea"/>
              </a:rPr>
              <a:t>？</a:t>
            </a:r>
            <a:endParaRPr lang="ja-JP" altLang="en-US" b="0" i="0" dirty="0">
              <a:solidFill>
                <a:srgbClr val="1F1F1F"/>
              </a:solidFill>
              <a:effectLst/>
              <a:latin typeface="+mn-ea"/>
            </a:endParaRPr>
          </a:p>
        </p:txBody>
      </p:sp>
      <p:sp>
        <p:nvSpPr>
          <p:cNvPr id="4" name="タイトル 1">
            <a:extLst>
              <a:ext uri="{FF2B5EF4-FFF2-40B4-BE49-F238E27FC236}">
                <a16:creationId xmlns:a16="http://schemas.microsoft.com/office/drawing/2014/main" id="{D93FF98A-7C4C-2893-05B3-3949D2113701}"/>
              </a:ext>
            </a:extLst>
          </p:cNvPr>
          <p:cNvSpPr txBox="1">
            <a:spLocks/>
          </p:cNvSpPr>
          <p:nvPr/>
        </p:nvSpPr>
        <p:spPr>
          <a:xfrm>
            <a:off x="0" y="293209"/>
            <a:ext cx="9144000" cy="949966"/>
          </a:xfrm>
          <a:prstGeom prst="rect">
            <a:avLst/>
          </a:prstGeom>
          <a:noFill/>
          <a:ln>
            <a:solidFill>
              <a:schemeClr val="bg2">
                <a:lumMod val="90000"/>
              </a:schemeClr>
            </a:solidFill>
          </a:ln>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b="1" dirty="0">
                <a:latin typeface="+mn-ea"/>
                <a:ea typeface="+mn-ea"/>
              </a:rPr>
              <a:t>EDA</a:t>
            </a:r>
            <a:r>
              <a:rPr lang="ja-JP" altLang="en-US" b="1" dirty="0">
                <a:latin typeface="+mn-ea"/>
                <a:ea typeface="+mn-ea"/>
              </a:rPr>
              <a:t>・データクレンジング</a:t>
            </a:r>
          </a:p>
        </p:txBody>
      </p:sp>
    </p:spTree>
    <p:extLst>
      <p:ext uri="{BB962C8B-B14F-4D97-AF65-F5344CB8AC3E}">
        <p14:creationId xmlns:p14="http://schemas.microsoft.com/office/powerpoint/2010/main" val="2353613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F26B3ED-6BD5-FF35-B660-425DB1FE63BD}"/>
              </a:ext>
            </a:extLst>
          </p:cNvPr>
          <p:cNvSpPr txBox="1"/>
          <p:nvPr/>
        </p:nvSpPr>
        <p:spPr>
          <a:xfrm>
            <a:off x="606176" y="1566730"/>
            <a:ext cx="8003568" cy="5139869"/>
          </a:xfrm>
          <a:prstGeom prst="rect">
            <a:avLst/>
          </a:prstGeom>
          <a:noFill/>
        </p:spPr>
        <p:txBody>
          <a:bodyPr wrap="square">
            <a:spAutoFit/>
          </a:bodyPr>
          <a:lstStyle/>
          <a:p>
            <a:pPr algn="l"/>
            <a:r>
              <a:rPr lang="ja-JP" altLang="en-US" sz="2000" b="0" i="0" dirty="0">
                <a:solidFill>
                  <a:srgbClr val="1F1F1F"/>
                </a:solidFill>
                <a:effectLst/>
                <a:latin typeface="Roboto" panose="02000000000000000000" pitchFamily="2" charset="0"/>
              </a:rPr>
              <a:t>概ね以下のようなことを行った。</a:t>
            </a:r>
            <a:endParaRPr lang="en-US" altLang="ja-JP" sz="2000" b="0" i="0" dirty="0">
              <a:solidFill>
                <a:srgbClr val="1F1F1F"/>
              </a:solidFill>
              <a:effectLst/>
              <a:latin typeface="Roboto" panose="02000000000000000000" pitchFamily="2" charset="0"/>
            </a:endParaRPr>
          </a:p>
          <a:p>
            <a:pPr algn="l"/>
            <a:endParaRPr lang="en-US" altLang="ja-JP" sz="2000" b="0" i="0" dirty="0">
              <a:solidFill>
                <a:srgbClr val="1F1F1F"/>
              </a:solidFill>
              <a:effectLst/>
              <a:latin typeface="Roboto" panose="02000000000000000000" pitchFamily="2" charset="0"/>
            </a:endParaRPr>
          </a:p>
          <a:p>
            <a:pPr algn="l"/>
            <a:r>
              <a:rPr lang="ja-JP" altLang="en-US" sz="2400" b="1" dirty="0">
                <a:solidFill>
                  <a:srgbClr val="1F1F1F"/>
                </a:solidFill>
                <a:latin typeface="Roboto" panose="02000000000000000000" pitchFamily="2" charset="0"/>
              </a:rPr>
              <a:t>時系列モデル（</a:t>
            </a:r>
            <a:r>
              <a:rPr lang="en-US" altLang="ja-JP" sz="2400" b="1" dirty="0">
                <a:solidFill>
                  <a:srgbClr val="1F1F1F"/>
                </a:solidFill>
                <a:latin typeface="Roboto" panose="02000000000000000000" pitchFamily="2" charset="0"/>
              </a:rPr>
              <a:t>ARIMA</a:t>
            </a:r>
            <a:r>
              <a:rPr lang="ja-JP" altLang="en-US" sz="2400" b="1" dirty="0">
                <a:solidFill>
                  <a:srgbClr val="1F1F1F"/>
                </a:solidFill>
                <a:latin typeface="Roboto" panose="02000000000000000000" pitchFamily="2" charset="0"/>
              </a:rPr>
              <a:t>）での予測モデル構築実験</a:t>
            </a:r>
            <a:endParaRPr lang="ja-JP" altLang="en-US" sz="2400" b="1" i="0" dirty="0">
              <a:solidFill>
                <a:srgbClr val="1F1F1F"/>
              </a:solidFill>
              <a:effectLst/>
              <a:latin typeface="Roboto" panose="02000000000000000000" pitchFamily="2" charset="0"/>
            </a:endParaRPr>
          </a:p>
          <a:p>
            <a:pPr marL="342900" indent="-342900" algn="l">
              <a:buFont typeface="Arial" panose="020B0604020202020204" pitchFamily="34" charset="0"/>
              <a:buChar char="•"/>
            </a:pPr>
            <a:r>
              <a:rPr lang="ja-JP" altLang="en-US" sz="2000" b="0" i="0" dirty="0">
                <a:solidFill>
                  <a:srgbClr val="1F1F1F"/>
                </a:solidFill>
                <a:effectLst/>
                <a:latin typeface="Roboto" panose="02000000000000000000" pitchFamily="2" charset="0"/>
              </a:rPr>
              <a:t>株価データ全期間を前半期間</a:t>
            </a:r>
            <a:r>
              <a:rPr lang="en-US" altLang="ja-JP" sz="2000" b="0" i="0" dirty="0">
                <a:solidFill>
                  <a:srgbClr val="1F1F1F"/>
                </a:solidFill>
                <a:effectLst/>
                <a:latin typeface="Roboto" panose="02000000000000000000" pitchFamily="2" charset="0"/>
              </a:rPr>
              <a:t>80%</a:t>
            </a:r>
            <a:r>
              <a:rPr lang="ja-JP" altLang="en-US" sz="2000" b="0" i="0" dirty="0">
                <a:solidFill>
                  <a:srgbClr val="1F1F1F"/>
                </a:solidFill>
                <a:effectLst/>
                <a:latin typeface="Roboto" panose="02000000000000000000" pitchFamily="2" charset="0"/>
              </a:rPr>
              <a:t>、後半期間</a:t>
            </a:r>
            <a:r>
              <a:rPr lang="en-US" altLang="ja-JP" sz="2000" b="0" i="0" dirty="0">
                <a:solidFill>
                  <a:srgbClr val="1F1F1F"/>
                </a:solidFill>
                <a:effectLst/>
                <a:latin typeface="Roboto" panose="02000000000000000000" pitchFamily="2" charset="0"/>
              </a:rPr>
              <a:t>20%</a:t>
            </a:r>
            <a:r>
              <a:rPr lang="ja-JP" altLang="en-US" sz="2000" b="0" i="0" dirty="0">
                <a:solidFill>
                  <a:srgbClr val="1F1F1F"/>
                </a:solidFill>
                <a:effectLst/>
                <a:latin typeface="Roboto" panose="02000000000000000000" pitchFamily="2" charset="0"/>
              </a:rPr>
              <a:t>に分割して、前半期間</a:t>
            </a:r>
            <a:r>
              <a:rPr lang="en-US" altLang="ja-JP" sz="2000" b="0" i="0" dirty="0">
                <a:solidFill>
                  <a:srgbClr val="1F1F1F"/>
                </a:solidFill>
                <a:effectLst/>
                <a:latin typeface="Roboto" panose="02000000000000000000" pitchFamily="2" charset="0"/>
              </a:rPr>
              <a:t>80%</a:t>
            </a:r>
            <a:r>
              <a:rPr lang="ja-JP" altLang="en-US" sz="2000" b="0" i="0" dirty="0">
                <a:solidFill>
                  <a:srgbClr val="1F1F1F"/>
                </a:solidFill>
                <a:effectLst/>
                <a:latin typeface="Roboto" panose="02000000000000000000" pitchFamily="2" charset="0"/>
              </a:rPr>
              <a:t>を学習データ、後半期間</a:t>
            </a:r>
            <a:r>
              <a:rPr lang="en-US" altLang="ja-JP" sz="2000" b="0" i="0" dirty="0">
                <a:solidFill>
                  <a:srgbClr val="1F1F1F"/>
                </a:solidFill>
                <a:effectLst/>
                <a:latin typeface="Roboto" panose="02000000000000000000" pitchFamily="2" charset="0"/>
              </a:rPr>
              <a:t>20%</a:t>
            </a:r>
            <a:r>
              <a:rPr lang="ja-JP" altLang="en-US" sz="2000" b="0" i="0" dirty="0">
                <a:solidFill>
                  <a:srgbClr val="1F1F1F"/>
                </a:solidFill>
                <a:effectLst/>
                <a:latin typeface="Roboto" panose="02000000000000000000" pitchFamily="2" charset="0"/>
              </a:rPr>
              <a:t>をテストデータとして、予測テストを行う。</a:t>
            </a:r>
          </a:p>
          <a:p>
            <a:pPr marL="342900" indent="-342900" algn="l">
              <a:buFont typeface="Arial" panose="020B0604020202020204" pitchFamily="34" charset="0"/>
              <a:buChar char="•"/>
            </a:pPr>
            <a:r>
              <a:rPr lang="ja-JP" altLang="en-US" sz="2000" dirty="0">
                <a:solidFill>
                  <a:srgbClr val="1F1F1F"/>
                </a:solidFill>
                <a:latin typeface="Roboto" panose="02000000000000000000" pitchFamily="2" charset="0"/>
              </a:rPr>
              <a:t>最適なパラメータを推定するため、</a:t>
            </a:r>
            <a:r>
              <a:rPr lang="en-US" altLang="ja-JP" sz="2000" b="1" i="0" dirty="0">
                <a:solidFill>
                  <a:srgbClr val="1F1F1F"/>
                </a:solidFill>
                <a:effectLst/>
                <a:latin typeface="Roboto" panose="02000000000000000000" pitchFamily="2" charset="0"/>
              </a:rPr>
              <a:t> ADF</a:t>
            </a:r>
            <a:r>
              <a:rPr lang="ja-JP" altLang="en-US" sz="2000" b="1" i="0" dirty="0">
                <a:solidFill>
                  <a:srgbClr val="1F1F1F"/>
                </a:solidFill>
                <a:effectLst/>
                <a:latin typeface="Roboto" panose="02000000000000000000" pitchFamily="2" charset="0"/>
              </a:rPr>
              <a:t>検定、</a:t>
            </a:r>
            <a:r>
              <a:rPr lang="en-US" altLang="ja-JP" sz="2000" b="1" i="0" dirty="0">
                <a:solidFill>
                  <a:srgbClr val="1F1F1F"/>
                </a:solidFill>
                <a:effectLst/>
                <a:latin typeface="Roboto" panose="02000000000000000000" pitchFamily="2" charset="0"/>
              </a:rPr>
              <a:t> 1</a:t>
            </a:r>
            <a:r>
              <a:rPr lang="ja-JP" altLang="en-US" sz="2000" b="1" i="0" dirty="0">
                <a:solidFill>
                  <a:srgbClr val="1F1F1F"/>
                </a:solidFill>
                <a:effectLst/>
                <a:latin typeface="Roboto" panose="02000000000000000000" pitchFamily="2" charset="0"/>
              </a:rPr>
              <a:t>階差分データの</a:t>
            </a:r>
            <a:r>
              <a:rPr lang="en-US" altLang="ja-JP" sz="2000" b="1" i="0" dirty="0">
                <a:solidFill>
                  <a:srgbClr val="1F1F1F"/>
                </a:solidFill>
                <a:effectLst/>
                <a:latin typeface="Roboto" panose="02000000000000000000" pitchFamily="2" charset="0"/>
              </a:rPr>
              <a:t>ADF</a:t>
            </a:r>
            <a:r>
              <a:rPr lang="ja-JP" altLang="en-US" sz="2000" b="1" i="0" dirty="0">
                <a:solidFill>
                  <a:srgbClr val="1F1F1F"/>
                </a:solidFill>
                <a:effectLst/>
                <a:latin typeface="Roboto" panose="02000000000000000000" pitchFamily="2" charset="0"/>
              </a:rPr>
              <a:t>検定（定常性の確認）、</a:t>
            </a:r>
            <a:r>
              <a:rPr lang="en-US" altLang="ja-JP" sz="2000" b="1" i="0" dirty="0">
                <a:solidFill>
                  <a:srgbClr val="1F1F1F"/>
                </a:solidFill>
                <a:effectLst/>
                <a:latin typeface="Roboto" panose="02000000000000000000" pitchFamily="2" charset="0"/>
              </a:rPr>
              <a:t> PACF/ACF</a:t>
            </a:r>
            <a:r>
              <a:rPr lang="ja-JP" altLang="en-US" sz="2000" b="1" dirty="0">
                <a:solidFill>
                  <a:srgbClr val="1F1F1F"/>
                </a:solidFill>
                <a:latin typeface="Roboto" panose="02000000000000000000" pitchFamily="2" charset="0"/>
              </a:rPr>
              <a:t>の確認</a:t>
            </a:r>
            <a:r>
              <a:rPr lang="ja-JP" altLang="en-US" sz="2000" dirty="0">
                <a:solidFill>
                  <a:srgbClr val="1F1F1F"/>
                </a:solidFill>
                <a:latin typeface="Roboto" panose="02000000000000000000" pitchFamily="2" charset="0"/>
              </a:rPr>
              <a:t>を行い、最適パラメータ、</a:t>
            </a:r>
            <a:r>
              <a:rPr lang="en-US" altLang="ja-JP" sz="2000" dirty="0" err="1">
                <a:solidFill>
                  <a:srgbClr val="1F1F1F"/>
                </a:solidFill>
                <a:latin typeface="Roboto" panose="02000000000000000000" pitchFamily="2" charset="0"/>
              </a:rPr>
              <a:t>p,d,q</a:t>
            </a:r>
            <a:r>
              <a:rPr lang="ja-JP" altLang="en-US" sz="2000" dirty="0">
                <a:solidFill>
                  <a:srgbClr val="1F1F1F"/>
                </a:solidFill>
                <a:latin typeface="Roboto" panose="02000000000000000000" pitchFamily="2" charset="0"/>
              </a:rPr>
              <a:t>を決定する。</a:t>
            </a:r>
            <a:endParaRPr lang="en-US" altLang="ja-JP" sz="2000" b="0" i="0" dirty="0">
              <a:solidFill>
                <a:srgbClr val="1F1F1F"/>
              </a:solidFill>
              <a:effectLst/>
              <a:latin typeface="Roboto" panose="02000000000000000000" pitchFamily="2" charset="0"/>
            </a:endParaRPr>
          </a:p>
          <a:p>
            <a:pPr algn="l"/>
            <a:endParaRPr lang="en-US" altLang="ja-JP" sz="2000" b="0" i="0" dirty="0">
              <a:solidFill>
                <a:srgbClr val="1F1F1F"/>
              </a:solidFill>
              <a:effectLst/>
              <a:latin typeface="Roboto" panose="02000000000000000000" pitchFamily="2" charset="0"/>
            </a:endParaRPr>
          </a:p>
          <a:p>
            <a:pPr algn="l"/>
            <a:r>
              <a:rPr lang="ja-JP" altLang="en-US" sz="2400" b="1" dirty="0">
                <a:solidFill>
                  <a:srgbClr val="1F1F1F"/>
                </a:solidFill>
                <a:latin typeface="Roboto" panose="02000000000000000000" pitchFamily="2" charset="0"/>
              </a:rPr>
              <a:t>問題設定を変更しての予測モデル構築と評価</a:t>
            </a:r>
            <a:endParaRPr lang="ja-JP" altLang="en-US" sz="2400" b="1" i="0" dirty="0">
              <a:solidFill>
                <a:srgbClr val="1F1F1F"/>
              </a:solidFill>
              <a:effectLst/>
              <a:latin typeface="Roboto" panose="02000000000000000000" pitchFamily="2" charset="0"/>
            </a:endParaRPr>
          </a:p>
          <a:p>
            <a:pPr marL="342900" indent="-342900" algn="l">
              <a:buFont typeface="Arial" panose="020B0604020202020204" pitchFamily="34" charset="0"/>
              <a:buChar char="•"/>
            </a:pPr>
            <a:r>
              <a:rPr lang="ja-JP" altLang="en-US" sz="2000" b="0" i="0" dirty="0">
                <a:solidFill>
                  <a:srgbClr val="1F1F1F"/>
                </a:solidFill>
                <a:effectLst/>
                <a:latin typeface="Roboto" panose="02000000000000000000" pitchFamily="2" charset="0"/>
              </a:rPr>
              <a:t>学習期間とテスト期間の問題設定を変更。全期間に対して、過去</a:t>
            </a:r>
            <a:r>
              <a:rPr lang="en-US" altLang="ja-JP" sz="2000" b="0" i="0" dirty="0">
                <a:solidFill>
                  <a:srgbClr val="1F1F1F"/>
                </a:solidFill>
                <a:effectLst/>
                <a:latin typeface="Roboto" panose="02000000000000000000" pitchFamily="2" charset="0"/>
              </a:rPr>
              <a:t>50</a:t>
            </a:r>
            <a:r>
              <a:rPr lang="ja-JP" altLang="en-US" sz="2000" b="0" i="0" dirty="0">
                <a:solidFill>
                  <a:srgbClr val="1F1F1F"/>
                </a:solidFill>
                <a:effectLst/>
                <a:latin typeface="Roboto" panose="02000000000000000000" pitchFamily="2" charset="0"/>
              </a:rPr>
              <a:t>日の学習にて、次の</a:t>
            </a:r>
            <a:r>
              <a:rPr lang="en-US" altLang="ja-JP" sz="2000" b="0" i="0" dirty="0">
                <a:solidFill>
                  <a:srgbClr val="1F1F1F"/>
                </a:solidFill>
                <a:effectLst/>
                <a:latin typeface="Roboto" panose="02000000000000000000" pitchFamily="2" charset="0"/>
              </a:rPr>
              <a:t>50</a:t>
            </a:r>
            <a:r>
              <a:rPr lang="ja-JP" altLang="en-US" sz="2000" b="0" i="0" dirty="0">
                <a:solidFill>
                  <a:srgbClr val="1F1F1F"/>
                </a:solidFill>
                <a:effectLst/>
                <a:latin typeface="Roboto" panose="02000000000000000000" pitchFamily="2" charset="0"/>
              </a:rPr>
              <a:t>日を予測するということを</a:t>
            </a:r>
            <a:r>
              <a:rPr lang="en-US" altLang="ja-JP" sz="2000" b="0" i="0" dirty="0">
                <a:solidFill>
                  <a:srgbClr val="1F1F1F"/>
                </a:solidFill>
                <a:effectLst/>
                <a:latin typeface="Roboto" panose="02000000000000000000" pitchFamily="2" charset="0"/>
              </a:rPr>
              <a:t>50</a:t>
            </a:r>
            <a:r>
              <a:rPr lang="ja-JP" altLang="en-US" sz="2000" b="0" i="0" dirty="0">
                <a:solidFill>
                  <a:srgbClr val="1F1F1F"/>
                </a:solidFill>
                <a:effectLst/>
                <a:latin typeface="Roboto" panose="02000000000000000000" pitchFamily="2" charset="0"/>
              </a:rPr>
              <a:t>日スライドで繰り返す問題とする。</a:t>
            </a:r>
          </a:p>
          <a:p>
            <a:pPr marL="342900" indent="-342900" algn="l">
              <a:buFont typeface="Arial" panose="020B0604020202020204" pitchFamily="34" charset="0"/>
              <a:buChar char="•"/>
            </a:pPr>
            <a:r>
              <a:rPr lang="ja-JP" altLang="en-US" sz="2000" dirty="0">
                <a:solidFill>
                  <a:srgbClr val="1F1F1F"/>
                </a:solidFill>
                <a:latin typeface="Roboto" panose="02000000000000000000" pitchFamily="2" charset="0"/>
              </a:rPr>
              <a:t>実際の株価と予測株価との平均</a:t>
            </a:r>
            <a:r>
              <a:rPr lang="en-US" altLang="ja-JP" sz="2000" dirty="0">
                <a:solidFill>
                  <a:srgbClr val="1F1F1F"/>
                </a:solidFill>
                <a:latin typeface="Roboto" panose="02000000000000000000" pitchFamily="2" charset="0"/>
              </a:rPr>
              <a:t>RMSE</a:t>
            </a:r>
            <a:r>
              <a:rPr lang="ja-JP" altLang="en-US" sz="2000" dirty="0">
                <a:solidFill>
                  <a:srgbClr val="1F1F1F"/>
                </a:solidFill>
                <a:latin typeface="Roboto" panose="02000000000000000000" pitchFamily="2" charset="0"/>
              </a:rPr>
              <a:t>を精度として検証する。予測手法は、</a:t>
            </a:r>
            <a:r>
              <a:rPr lang="en-US" altLang="ja-JP" sz="2000" dirty="0">
                <a:solidFill>
                  <a:srgbClr val="1F1F1F"/>
                </a:solidFill>
                <a:latin typeface="Roboto" panose="02000000000000000000" pitchFamily="2" charset="0"/>
              </a:rPr>
              <a:t>ARIMA</a:t>
            </a:r>
            <a:r>
              <a:rPr lang="ja-JP" altLang="en-US" sz="2000" dirty="0">
                <a:solidFill>
                  <a:srgbClr val="1F1F1F"/>
                </a:solidFill>
                <a:latin typeface="Roboto" panose="02000000000000000000" pitchFamily="2" charset="0"/>
              </a:rPr>
              <a:t>の他、ランダムフォレスト、</a:t>
            </a:r>
            <a:r>
              <a:rPr lang="en-US" altLang="ja-JP" sz="2000" dirty="0">
                <a:solidFill>
                  <a:srgbClr val="1F1F1F"/>
                </a:solidFill>
                <a:latin typeface="Roboto" panose="02000000000000000000" pitchFamily="2" charset="0"/>
              </a:rPr>
              <a:t>LSTM</a:t>
            </a:r>
            <a:r>
              <a:rPr lang="ja-JP" altLang="en-US" sz="2000" dirty="0">
                <a:solidFill>
                  <a:srgbClr val="1F1F1F"/>
                </a:solidFill>
                <a:latin typeface="Roboto" panose="02000000000000000000" pitchFamily="2" charset="0"/>
              </a:rPr>
              <a:t>を試す。</a:t>
            </a:r>
            <a:endParaRPr lang="en-US" altLang="ja-JP" sz="2000" dirty="0">
              <a:solidFill>
                <a:srgbClr val="1F1F1F"/>
              </a:solidFill>
              <a:latin typeface="Roboto" panose="02000000000000000000" pitchFamily="2" charset="0"/>
            </a:endParaRPr>
          </a:p>
        </p:txBody>
      </p:sp>
      <p:sp>
        <p:nvSpPr>
          <p:cNvPr id="3" name="タイトル 1">
            <a:extLst>
              <a:ext uri="{FF2B5EF4-FFF2-40B4-BE49-F238E27FC236}">
                <a16:creationId xmlns:a16="http://schemas.microsoft.com/office/drawing/2014/main" id="{15707B73-4508-BFC3-0B66-BC9554491AAE}"/>
              </a:ext>
            </a:extLst>
          </p:cNvPr>
          <p:cNvSpPr txBox="1">
            <a:spLocks/>
          </p:cNvSpPr>
          <p:nvPr/>
        </p:nvSpPr>
        <p:spPr>
          <a:xfrm>
            <a:off x="0" y="293209"/>
            <a:ext cx="9144000" cy="949966"/>
          </a:xfrm>
          <a:prstGeom prst="rect">
            <a:avLst/>
          </a:prstGeom>
          <a:noFill/>
          <a:ln>
            <a:solidFill>
              <a:schemeClr val="bg2">
                <a:lumMod val="90000"/>
              </a:schemeClr>
            </a:solidFill>
          </a:ln>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a:latin typeface="+mn-ea"/>
                <a:ea typeface="+mn-ea"/>
              </a:rPr>
              <a:t>株価予測モデルの構築</a:t>
            </a:r>
          </a:p>
        </p:txBody>
      </p:sp>
    </p:spTree>
    <p:extLst>
      <p:ext uri="{BB962C8B-B14F-4D97-AF65-F5344CB8AC3E}">
        <p14:creationId xmlns:p14="http://schemas.microsoft.com/office/powerpoint/2010/main" val="3036808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テキスト ボックス 20">
            <a:extLst>
              <a:ext uri="{FF2B5EF4-FFF2-40B4-BE49-F238E27FC236}">
                <a16:creationId xmlns:a16="http://schemas.microsoft.com/office/drawing/2014/main" id="{D80CB7CA-9DD0-F0DF-3E5B-C63914A2EEAD}"/>
              </a:ext>
            </a:extLst>
          </p:cNvPr>
          <p:cNvSpPr txBox="1"/>
          <p:nvPr/>
        </p:nvSpPr>
        <p:spPr>
          <a:xfrm>
            <a:off x="647272" y="1584909"/>
            <a:ext cx="7931650" cy="3662541"/>
          </a:xfrm>
          <a:prstGeom prst="rect">
            <a:avLst/>
          </a:prstGeom>
          <a:noFill/>
        </p:spPr>
        <p:txBody>
          <a:bodyPr wrap="square">
            <a:spAutoFit/>
          </a:bodyPr>
          <a:lstStyle/>
          <a:p>
            <a:pPr algn="l"/>
            <a:r>
              <a:rPr lang="en-US" altLang="ja-JP" sz="2800" b="1" i="0" dirty="0">
                <a:solidFill>
                  <a:srgbClr val="1F1F1F"/>
                </a:solidFill>
                <a:effectLst/>
                <a:latin typeface="+mn-ea"/>
              </a:rPr>
              <a:t>ADF</a:t>
            </a:r>
            <a:r>
              <a:rPr lang="ja-JP" altLang="en-US" sz="2800" b="1" i="0" dirty="0">
                <a:solidFill>
                  <a:srgbClr val="1F1F1F"/>
                </a:solidFill>
                <a:effectLst/>
                <a:latin typeface="+mn-ea"/>
              </a:rPr>
              <a:t>検定の結果</a:t>
            </a:r>
            <a:endParaRPr lang="ja-JP" altLang="en-US" sz="2800" b="0" i="0" dirty="0">
              <a:solidFill>
                <a:srgbClr val="1F1F1F"/>
              </a:solidFill>
              <a:effectLst/>
              <a:latin typeface="+mn-ea"/>
            </a:endParaRPr>
          </a:p>
          <a:p>
            <a:pPr algn="l"/>
            <a:r>
              <a:rPr lang="en-US" altLang="ja-JP" b="0" i="0" dirty="0">
                <a:solidFill>
                  <a:srgbClr val="1F1F1F"/>
                </a:solidFill>
                <a:effectLst/>
                <a:latin typeface="+mn-ea"/>
              </a:rPr>
              <a:t>ADF Statistic: -3.994</a:t>
            </a:r>
          </a:p>
          <a:p>
            <a:pPr algn="l"/>
            <a:r>
              <a:rPr lang="en-US" altLang="ja-JP" b="0" i="0" dirty="0">
                <a:solidFill>
                  <a:srgbClr val="1F1F1F"/>
                </a:solidFill>
                <a:effectLst/>
                <a:latin typeface="+mn-ea"/>
              </a:rPr>
              <a:t>p-value: 0.00144</a:t>
            </a:r>
          </a:p>
          <a:p>
            <a:pPr algn="l"/>
            <a:r>
              <a:rPr lang="en-US" altLang="ja-JP" b="0" i="0" dirty="0">
                <a:solidFill>
                  <a:srgbClr val="1F1F1F"/>
                </a:solidFill>
                <a:effectLst/>
                <a:latin typeface="+mn-ea"/>
              </a:rPr>
              <a:t>Critical Values:</a:t>
            </a:r>
          </a:p>
          <a:p>
            <a:pPr algn="l"/>
            <a:r>
              <a:rPr lang="en-US" altLang="ja-JP" b="0" i="0" dirty="0">
                <a:solidFill>
                  <a:srgbClr val="1F1F1F"/>
                </a:solidFill>
                <a:effectLst/>
                <a:latin typeface="+mn-ea"/>
              </a:rPr>
              <a:t>1%: -3.431</a:t>
            </a:r>
          </a:p>
          <a:p>
            <a:pPr algn="l"/>
            <a:r>
              <a:rPr lang="en-US" altLang="ja-JP" b="0" i="0" dirty="0">
                <a:solidFill>
                  <a:srgbClr val="1F1F1F"/>
                </a:solidFill>
                <a:effectLst/>
                <a:latin typeface="+mn-ea"/>
              </a:rPr>
              <a:t>5%: -2.862</a:t>
            </a:r>
          </a:p>
          <a:p>
            <a:pPr algn="l"/>
            <a:r>
              <a:rPr lang="en-US" altLang="ja-JP" b="0" i="0" dirty="0">
                <a:solidFill>
                  <a:srgbClr val="1F1F1F"/>
                </a:solidFill>
                <a:effectLst/>
                <a:latin typeface="+mn-ea"/>
              </a:rPr>
              <a:t>10%: -2.567</a:t>
            </a:r>
          </a:p>
          <a:p>
            <a:pPr algn="l"/>
            <a:endParaRPr lang="en-US" altLang="ja-JP" b="1" i="0" dirty="0">
              <a:solidFill>
                <a:srgbClr val="1F1F1F"/>
              </a:solidFill>
              <a:effectLst/>
              <a:latin typeface="+mn-ea"/>
            </a:endParaRPr>
          </a:p>
          <a:p>
            <a:pPr algn="l"/>
            <a:r>
              <a:rPr lang="ja-JP" altLang="en-US" sz="2400" b="1" i="0" dirty="0">
                <a:solidFill>
                  <a:srgbClr val="1F1F1F"/>
                </a:solidFill>
                <a:effectLst/>
                <a:latin typeface="+mn-ea"/>
              </a:rPr>
              <a:t>解釈</a:t>
            </a:r>
          </a:p>
          <a:p>
            <a:pPr algn="l"/>
            <a:r>
              <a:rPr lang="en-US" altLang="ja-JP" b="0" i="0" dirty="0">
                <a:solidFill>
                  <a:srgbClr val="1F1F1F"/>
                </a:solidFill>
                <a:effectLst/>
                <a:latin typeface="+mn-ea"/>
              </a:rPr>
              <a:t>p-value</a:t>
            </a:r>
            <a:r>
              <a:rPr lang="ja-JP" altLang="en-US" b="0" i="0" dirty="0">
                <a:solidFill>
                  <a:srgbClr val="1F1F1F"/>
                </a:solidFill>
                <a:effectLst/>
                <a:latin typeface="+mn-ea"/>
              </a:rPr>
              <a:t>（</a:t>
            </a:r>
            <a:r>
              <a:rPr lang="en-US" altLang="ja-JP" b="0" i="0" dirty="0">
                <a:solidFill>
                  <a:srgbClr val="1F1F1F"/>
                </a:solidFill>
                <a:effectLst/>
                <a:latin typeface="+mn-ea"/>
              </a:rPr>
              <a:t>0.00144</a:t>
            </a:r>
            <a:r>
              <a:rPr lang="ja-JP" altLang="en-US" b="0" i="0" dirty="0">
                <a:solidFill>
                  <a:srgbClr val="1F1F1F"/>
                </a:solidFill>
                <a:effectLst/>
                <a:latin typeface="+mn-ea"/>
              </a:rPr>
              <a:t>）が</a:t>
            </a:r>
            <a:r>
              <a:rPr lang="en-US" altLang="ja-JP" b="0" i="0" dirty="0">
                <a:solidFill>
                  <a:srgbClr val="1F1F1F"/>
                </a:solidFill>
                <a:effectLst/>
                <a:latin typeface="+mn-ea"/>
              </a:rPr>
              <a:t>0.05</a:t>
            </a:r>
            <a:r>
              <a:rPr lang="ja-JP" altLang="en-US" b="0" i="0" dirty="0">
                <a:solidFill>
                  <a:srgbClr val="1F1F1F"/>
                </a:solidFill>
                <a:effectLst/>
                <a:latin typeface="+mn-ea"/>
              </a:rPr>
              <a:t>（</a:t>
            </a:r>
            <a:r>
              <a:rPr lang="en-US" altLang="ja-JP" b="0" i="0" dirty="0">
                <a:solidFill>
                  <a:srgbClr val="1F1F1F"/>
                </a:solidFill>
                <a:effectLst/>
                <a:latin typeface="+mn-ea"/>
              </a:rPr>
              <a:t>5%</a:t>
            </a:r>
            <a:r>
              <a:rPr lang="ja-JP" altLang="en-US" b="0" i="0" dirty="0">
                <a:solidFill>
                  <a:srgbClr val="1F1F1F"/>
                </a:solidFill>
                <a:effectLst/>
                <a:latin typeface="+mn-ea"/>
              </a:rPr>
              <a:t>水準）よりも小さいため、帰無仮説（単位根がある </a:t>
            </a:r>
            <a:r>
              <a:rPr lang="en-US" altLang="ja-JP" b="0" i="0" dirty="0">
                <a:solidFill>
                  <a:srgbClr val="1F1F1F"/>
                </a:solidFill>
                <a:effectLst/>
                <a:latin typeface="+mn-ea"/>
              </a:rPr>
              <a:t>= </a:t>
            </a:r>
            <a:r>
              <a:rPr lang="ja-JP" altLang="en-US" b="0" i="0" dirty="0">
                <a:solidFill>
                  <a:srgbClr val="1F1F1F"/>
                </a:solidFill>
                <a:effectLst/>
                <a:latin typeface="+mn-ea"/>
              </a:rPr>
              <a:t>非定常）は棄却される。 つまり、このデータはすでに定常である可能性が高く、</a:t>
            </a:r>
            <a:r>
              <a:rPr lang="en-US" altLang="ja-JP" b="0" i="0" dirty="0">
                <a:solidFill>
                  <a:srgbClr val="1F1F1F"/>
                </a:solidFill>
                <a:effectLst/>
                <a:latin typeface="+mn-ea"/>
              </a:rPr>
              <a:t>d=0 </a:t>
            </a:r>
            <a:r>
              <a:rPr lang="ja-JP" altLang="en-US" b="0" i="0" dirty="0">
                <a:solidFill>
                  <a:srgbClr val="1F1F1F"/>
                </a:solidFill>
                <a:effectLst/>
                <a:latin typeface="+mn-ea"/>
              </a:rPr>
              <a:t>で</a:t>
            </a:r>
            <a:r>
              <a:rPr lang="en-US" altLang="ja-JP" b="0" i="0" dirty="0">
                <a:solidFill>
                  <a:srgbClr val="1F1F1F"/>
                </a:solidFill>
                <a:effectLst/>
                <a:latin typeface="+mn-ea"/>
              </a:rPr>
              <a:t>ARIMA</a:t>
            </a:r>
            <a:r>
              <a:rPr lang="ja-JP" altLang="en-US" b="0" i="0" dirty="0">
                <a:solidFill>
                  <a:srgbClr val="1F1F1F"/>
                </a:solidFill>
                <a:effectLst/>
                <a:latin typeface="+mn-ea"/>
              </a:rPr>
              <a:t>を適用できる。</a:t>
            </a:r>
          </a:p>
        </p:txBody>
      </p:sp>
      <p:sp>
        <p:nvSpPr>
          <p:cNvPr id="22" name="タイトル 1">
            <a:extLst>
              <a:ext uri="{FF2B5EF4-FFF2-40B4-BE49-F238E27FC236}">
                <a16:creationId xmlns:a16="http://schemas.microsoft.com/office/drawing/2014/main" id="{69205661-FC7E-326B-C83F-832250E0DF24}"/>
              </a:ext>
            </a:extLst>
          </p:cNvPr>
          <p:cNvSpPr txBox="1">
            <a:spLocks/>
          </p:cNvSpPr>
          <p:nvPr/>
        </p:nvSpPr>
        <p:spPr>
          <a:xfrm>
            <a:off x="0" y="293209"/>
            <a:ext cx="9144000" cy="949966"/>
          </a:xfrm>
          <a:prstGeom prst="rect">
            <a:avLst/>
          </a:prstGeom>
          <a:noFill/>
          <a:ln>
            <a:solidFill>
              <a:schemeClr val="bg2">
                <a:lumMod val="90000"/>
              </a:schemeClr>
            </a:solidFill>
          </a:ln>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a:latin typeface="+mn-ea"/>
                <a:ea typeface="+mn-ea"/>
              </a:rPr>
              <a:t>株価予測モデルの構築</a:t>
            </a:r>
          </a:p>
        </p:txBody>
      </p:sp>
    </p:spTree>
    <p:extLst>
      <p:ext uri="{BB962C8B-B14F-4D97-AF65-F5344CB8AC3E}">
        <p14:creationId xmlns:p14="http://schemas.microsoft.com/office/powerpoint/2010/main" val="2930214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120F351-335B-549F-9920-065AFCB63FD3}"/>
              </a:ext>
            </a:extLst>
          </p:cNvPr>
          <p:cNvSpPr txBox="1"/>
          <p:nvPr/>
        </p:nvSpPr>
        <p:spPr>
          <a:xfrm>
            <a:off x="611312" y="1621069"/>
            <a:ext cx="7962472" cy="3939540"/>
          </a:xfrm>
          <a:prstGeom prst="rect">
            <a:avLst/>
          </a:prstGeom>
          <a:noFill/>
        </p:spPr>
        <p:txBody>
          <a:bodyPr wrap="square">
            <a:spAutoFit/>
          </a:bodyPr>
          <a:lstStyle/>
          <a:p>
            <a:pPr algn="l"/>
            <a:r>
              <a:rPr lang="en-US" altLang="ja-JP" sz="2800" b="1" i="0" dirty="0">
                <a:solidFill>
                  <a:srgbClr val="1F1F1F"/>
                </a:solidFill>
                <a:effectLst/>
                <a:latin typeface="+mn-ea"/>
              </a:rPr>
              <a:t>1</a:t>
            </a:r>
            <a:r>
              <a:rPr lang="ja-JP" altLang="en-US" sz="2800" b="1" i="0" dirty="0">
                <a:solidFill>
                  <a:srgbClr val="1F1F1F"/>
                </a:solidFill>
                <a:effectLst/>
                <a:latin typeface="+mn-ea"/>
              </a:rPr>
              <a:t>階差分データの</a:t>
            </a:r>
            <a:r>
              <a:rPr lang="en-US" altLang="ja-JP" sz="2800" b="1" i="0" dirty="0">
                <a:solidFill>
                  <a:srgbClr val="1F1F1F"/>
                </a:solidFill>
                <a:effectLst/>
                <a:latin typeface="+mn-ea"/>
              </a:rPr>
              <a:t>ADF</a:t>
            </a:r>
            <a:r>
              <a:rPr lang="ja-JP" altLang="en-US" sz="2800" b="1" i="0" dirty="0">
                <a:solidFill>
                  <a:srgbClr val="1F1F1F"/>
                </a:solidFill>
                <a:effectLst/>
                <a:latin typeface="+mn-ea"/>
              </a:rPr>
              <a:t>検定結果</a:t>
            </a:r>
          </a:p>
          <a:p>
            <a:pPr algn="l"/>
            <a:r>
              <a:rPr lang="en-US" altLang="ja-JP" b="0" i="0" dirty="0">
                <a:solidFill>
                  <a:srgbClr val="1F1F1F"/>
                </a:solidFill>
                <a:effectLst/>
                <a:latin typeface="Roboto" panose="02000000000000000000" pitchFamily="2" charset="0"/>
              </a:rPr>
              <a:t>ADF Statistic: -22.572</a:t>
            </a:r>
          </a:p>
          <a:p>
            <a:pPr algn="l"/>
            <a:r>
              <a:rPr lang="en-US" altLang="ja-JP" b="0" i="0" dirty="0">
                <a:solidFill>
                  <a:srgbClr val="1F1F1F"/>
                </a:solidFill>
                <a:effectLst/>
                <a:latin typeface="Roboto" panose="02000000000000000000" pitchFamily="2" charset="0"/>
              </a:rPr>
              <a:t>p-value: 0.0000</a:t>
            </a:r>
          </a:p>
          <a:p>
            <a:pPr algn="l"/>
            <a:r>
              <a:rPr lang="en-US" altLang="ja-JP" b="0" i="0" dirty="0">
                <a:solidFill>
                  <a:srgbClr val="1F1F1F"/>
                </a:solidFill>
                <a:effectLst/>
                <a:latin typeface="Roboto" panose="02000000000000000000" pitchFamily="2" charset="0"/>
              </a:rPr>
              <a:t>Critical Values:</a:t>
            </a:r>
          </a:p>
          <a:p>
            <a:pPr algn="l"/>
            <a:r>
              <a:rPr lang="en-US" altLang="ja-JP" b="0" i="0" dirty="0">
                <a:solidFill>
                  <a:srgbClr val="1F1F1F"/>
                </a:solidFill>
                <a:effectLst/>
                <a:latin typeface="Roboto" panose="02000000000000000000" pitchFamily="2" charset="0"/>
              </a:rPr>
              <a:t>1%: -3.431</a:t>
            </a:r>
          </a:p>
          <a:p>
            <a:pPr algn="l"/>
            <a:r>
              <a:rPr lang="en-US" altLang="ja-JP" b="0" i="0" dirty="0">
                <a:solidFill>
                  <a:srgbClr val="1F1F1F"/>
                </a:solidFill>
                <a:effectLst/>
                <a:latin typeface="Roboto" panose="02000000000000000000" pitchFamily="2" charset="0"/>
              </a:rPr>
              <a:t>5%: -2.862</a:t>
            </a:r>
          </a:p>
          <a:p>
            <a:pPr algn="l"/>
            <a:r>
              <a:rPr lang="en-US" altLang="ja-JP" b="0" i="0" dirty="0">
                <a:solidFill>
                  <a:srgbClr val="1F1F1F"/>
                </a:solidFill>
                <a:effectLst/>
                <a:latin typeface="Roboto" panose="02000000000000000000" pitchFamily="2" charset="0"/>
              </a:rPr>
              <a:t>10%: -2.567</a:t>
            </a:r>
          </a:p>
          <a:p>
            <a:pPr algn="l"/>
            <a:endParaRPr lang="en-US" altLang="ja-JP" b="1" i="0" dirty="0">
              <a:solidFill>
                <a:srgbClr val="1F1F1F"/>
              </a:solidFill>
              <a:effectLst/>
              <a:latin typeface="Roboto" panose="02000000000000000000" pitchFamily="2" charset="0"/>
            </a:endParaRPr>
          </a:p>
          <a:p>
            <a:pPr algn="l"/>
            <a:r>
              <a:rPr lang="ja-JP" altLang="en-US" sz="2400" b="1" i="0" dirty="0">
                <a:solidFill>
                  <a:srgbClr val="1F1F1F"/>
                </a:solidFill>
                <a:effectLst/>
                <a:latin typeface="Roboto" panose="02000000000000000000" pitchFamily="2" charset="0"/>
              </a:rPr>
              <a:t>解釈</a:t>
            </a:r>
            <a:endParaRPr lang="ja-JP" altLang="en-US" sz="2400" b="0" i="0" dirty="0">
              <a:solidFill>
                <a:srgbClr val="1F1F1F"/>
              </a:solidFill>
              <a:effectLst/>
              <a:latin typeface="Roboto" panose="02000000000000000000" pitchFamily="2" charset="0"/>
            </a:endParaRPr>
          </a:p>
          <a:p>
            <a:pPr algn="l"/>
            <a:r>
              <a:rPr lang="en-US" altLang="ja-JP" b="1" i="0" dirty="0">
                <a:solidFill>
                  <a:srgbClr val="1F1F1F"/>
                </a:solidFill>
                <a:effectLst/>
                <a:latin typeface="Roboto" panose="02000000000000000000" pitchFamily="2" charset="0"/>
              </a:rPr>
              <a:t>p-value</a:t>
            </a:r>
            <a:r>
              <a:rPr lang="ja-JP" altLang="en-US" b="1" i="0" dirty="0">
                <a:solidFill>
                  <a:srgbClr val="1F1F1F"/>
                </a:solidFill>
                <a:effectLst/>
                <a:latin typeface="Roboto" panose="02000000000000000000" pitchFamily="2" charset="0"/>
              </a:rPr>
              <a:t>が </a:t>
            </a:r>
            <a:r>
              <a:rPr lang="en-US" altLang="ja-JP" b="1" i="0" dirty="0">
                <a:solidFill>
                  <a:srgbClr val="1F1F1F"/>
                </a:solidFill>
                <a:effectLst/>
                <a:latin typeface="Roboto" panose="02000000000000000000" pitchFamily="2" charset="0"/>
              </a:rPr>
              <a:t>0.0000</a:t>
            </a:r>
            <a:r>
              <a:rPr lang="ja-JP" altLang="en-US" b="1" i="0" dirty="0">
                <a:solidFill>
                  <a:srgbClr val="1F1F1F"/>
                </a:solidFill>
                <a:effectLst/>
                <a:latin typeface="Roboto" panose="02000000000000000000" pitchFamily="2" charset="0"/>
              </a:rPr>
              <a:t>（非常に小さい）</a:t>
            </a:r>
            <a:r>
              <a:rPr lang="ja-JP" altLang="en-US" b="0" i="0" dirty="0">
                <a:solidFill>
                  <a:srgbClr val="1F1F1F"/>
                </a:solidFill>
                <a:effectLst/>
                <a:latin typeface="Roboto" panose="02000000000000000000" pitchFamily="2" charset="0"/>
              </a:rPr>
              <a:t>ため、</a:t>
            </a:r>
            <a:r>
              <a:rPr lang="en-US" altLang="ja-JP" b="0" i="0" dirty="0">
                <a:solidFill>
                  <a:srgbClr val="1F1F1F"/>
                </a:solidFill>
                <a:effectLst/>
                <a:latin typeface="Roboto" panose="02000000000000000000" pitchFamily="2" charset="0"/>
              </a:rPr>
              <a:t>1</a:t>
            </a:r>
            <a:r>
              <a:rPr lang="ja-JP" altLang="en-US" b="0" i="0" dirty="0">
                <a:solidFill>
                  <a:srgbClr val="1F1F1F"/>
                </a:solidFill>
                <a:effectLst/>
                <a:latin typeface="Roboto" panose="02000000000000000000" pitchFamily="2" charset="0"/>
              </a:rPr>
              <a:t>階差分を取ったデータも強く定常性を持つことが確認できた。 ただし、元のデータ（</a:t>
            </a:r>
            <a:r>
              <a:rPr lang="en-US" altLang="ja-JP" b="0" i="0" dirty="0">
                <a:solidFill>
                  <a:srgbClr val="1F1F1F"/>
                </a:solidFill>
                <a:effectLst/>
                <a:latin typeface="Roboto" panose="02000000000000000000" pitchFamily="2" charset="0"/>
              </a:rPr>
              <a:t>d=0</a:t>
            </a:r>
            <a:r>
              <a:rPr lang="ja-JP" altLang="en-US" b="0" i="0" dirty="0">
                <a:solidFill>
                  <a:srgbClr val="1F1F1F"/>
                </a:solidFill>
                <a:effectLst/>
                <a:latin typeface="Roboto" panose="02000000000000000000" pitchFamily="2" charset="0"/>
              </a:rPr>
              <a:t>）でもすでに定常性を持っていたため、</a:t>
            </a:r>
            <a:r>
              <a:rPr lang="en-US" altLang="ja-JP" b="0" i="0" dirty="0">
                <a:solidFill>
                  <a:srgbClr val="1F1F1F"/>
                </a:solidFill>
                <a:effectLst/>
                <a:latin typeface="Roboto" panose="02000000000000000000" pitchFamily="2" charset="0"/>
              </a:rPr>
              <a:t>1</a:t>
            </a:r>
            <a:r>
              <a:rPr lang="ja-JP" altLang="en-US" b="0" i="0" dirty="0">
                <a:solidFill>
                  <a:srgbClr val="1F1F1F"/>
                </a:solidFill>
                <a:effectLst/>
                <a:latin typeface="Roboto" panose="02000000000000000000" pitchFamily="2" charset="0"/>
              </a:rPr>
              <a:t>階差分は不要と判断できる。 よって、</a:t>
            </a:r>
            <a:r>
              <a:rPr lang="en-US" altLang="ja-JP" b="0" i="0" dirty="0">
                <a:solidFill>
                  <a:srgbClr val="1F1F1F"/>
                </a:solidFill>
                <a:effectLst/>
                <a:latin typeface="Roboto" panose="02000000000000000000" pitchFamily="2" charset="0"/>
              </a:rPr>
              <a:t>ARIMA</a:t>
            </a:r>
            <a:r>
              <a:rPr lang="ja-JP" altLang="en-US" b="0" i="0" dirty="0">
                <a:solidFill>
                  <a:srgbClr val="1F1F1F"/>
                </a:solidFill>
                <a:effectLst/>
                <a:latin typeface="Roboto" panose="02000000000000000000" pitchFamily="2" charset="0"/>
              </a:rPr>
              <a:t>の </a:t>
            </a:r>
            <a:r>
              <a:rPr lang="en-US" altLang="ja-JP" b="0" i="0" dirty="0">
                <a:solidFill>
                  <a:srgbClr val="1F1F1F"/>
                </a:solidFill>
                <a:effectLst/>
                <a:latin typeface="Roboto" panose="02000000000000000000" pitchFamily="2" charset="0"/>
              </a:rPr>
              <a:t>d=0 </a:t>
            </a:r>
            <a:r>
              <a:rPr lang="ja-JP" altLang="en-US" b="0" i="0" dirty="0">
                <a:solidFill>
                  <a:srgbClr val="1F1F1F"/>
                </a:solidFill>
                <a:effectLst/>
                <a:latin typeface="Roboto" panose="02000000000000000000" pitchFamily="2" charset="0"/>
              </a:rPr>
              <a:t>で進めるのが適切。</a:t>
            </a:r>
          </a:p>
        </p:txBody>
      </p:sp>
      <p:sp>
        <p:nvSpPr>
          <p:cNvPr id="4" name="タイトル 1">
            <a:extLst>
              <a:ext uri="{FF2B5EF4-FFF2-40B4-BE49-F238E27FC236}">
                <a16:creationId xmlns:a16="http://schemas.microsoft.com/office/drawing/2014/main" id="{2AEAB25F-51A4-8A6E-27AE-FD4E7A801DDB}"/>
              </a:ext>
            </a:extLst>
          </p:cNvPr>
          <p:cNvSpPr txBox="1">
            <a:spLocks/>
          </p:cNvSpPr>
          <p:nvPr/>
        </p:nvSpPr>
        <p:spPr>
          <a:xfrm>
            <a:off x="0" y="293209"/>
            <a:ext cx="9144000" cy="949966"/>
          </a:xfrm>
          <a:prstGeom prst="rect">
            <a:avLst/>
          </a:prstGeom>
          <a:noFill/>
          <a:ln>
            <a:solidFill>
              <a:schemeClr val="bg2">
                <a:lumMod val="90000"/>
              </a:schemeClr>
            </a:solidFill>
          </a:ln>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a:latin typeface="+mn-ea"/>
                <a:ea typeface="+mn-ea"/>
              </a:rPr>
              <a:t>株価予測モデルの構築</a:t>
            </a:r>
          </a:p>
        </p:txBody>
      </p:sp>
    </p:spTree>
    <p:extLst>
      <p:ext uri="{BB962C8B-B14F-4D97-AF65-F5344CB8AC3E}">
        <p14:creationId xmlns:p14="http://schemas.microsoft.com/office/powerpoint/2010/main" val="740763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AD2BABA1-2C0A-3E96-7E53-608FB6E66268}"/>
              </a:ext>
            </a:extLst>
          </p:cNvPr>
          <p:cNvSpPr txBox="1">
            <a:spLocks/>
          </p:cNvSpPr>
          <p:nvPr/>
        </p:nvSpPr>
        <p:spPr>
          <a:xfrm>
            <a:off x="0" y="293209"/>
            <a:ext cx="9144000" cy="949966"/>
          </a:xfrm>
          <a:prstGeom prst="rect">
            <a:avLst/>
          </a:prstGeom>
          <a:noFill/>
          <a:ln>
            <a:solidFill>
              <a:schemeClr val="bg2">
                <a:lumMod val="90000"/>
              </a:schemeClr>
            </a:solidFill>
          </a:ln>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a:latin typeface="+mn-ea"/>
                <a:ea typeface="+mn-ea"/>
              </a:rPr>
              <a:t>株価予測モデルの構築</a:t>
            </a:r>
          </a:p>
        </p:txBody>
      </p:sp>
      <p:pic>
        <p:nvPicPr>
          <p:cNvPr id="9218" name="Picture 2">
            <a:extLst>
              <a:ext uri="{FF2B5EF4-FFF2-40B4-BE49-F238E27FC236}">
                <a16:creationId xmlns:a16="http://schemas.microsoft.com/office/drawing/2014/main" id="{DBA8582E-DBF5-4DC6-839E-C04461AB22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61809"/>
            <a:ext cx="9144000" cy="3768725"/>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278AA606-FF06-A22E-1BF1-27970079FB81}"/>
              </a:ext>
            </a:extLst>
          </p:cNvPr>
          <p:cNvSpPr txBox="1"/>
          <p:nvPr/>
        </p:nvSpPr>
        <p:spPr>
          <a:xfrm>
            <a:off x="0" y="1446409"/>
            <a:ext cx="9144000" cy="523220"/>
          </a:xfrm>
          <a:prstGeom prst="rect">
            <a:avLst/>
          </a:prstGeom>
          <a:noFill/>
        </p:spPr>
        <p:txBody>
          <a:bodyPr wrap="square">
            <a:spAutoFit/>
          </a:bodyPr>
          <a:lstStyle/>
          <a:p>
            <a:pPr algn="ctr"/>
            <a:r>
              <a:rPr lang="en-US" altLang="ja-JP" sz="2800" b="1" i="0" dirty="0">
                <a:solidFill>
                  <a:srgbClr val="1F1F1F"/>
                </a:solidFill>
                <a:effectLst/>
                <a:latin typeface="+mn-ea"/>
              </a:rPr>
              <a:t>PACF/ACF</a:t>
            </a:r>
            <a:r>
              <a:rPr lang="ja-JP" altLang="en-US" sz="2800" b="1" i="0" dirty="0">
                <a:solidFill>
                  <a:srgbClr val="1F1F1F"/>
                </a:solidFill>
                <a:effectLst/>
                <a:latin typeface="+mn-ea"/>
              </a:rPr>
              <a:t>を確認して </a:t>
            </a:r>
            <a:r>
              <a:rPr lang="en-US" altLang="ja-JP" sz="2800" b="1" i="0" dirty="0">
                <a:solidFill>
                  <a:srgbClr val="1F1F1F"/>
                </a:solidFill>
                <a:effectLst/>
                <a:latin typeface="+mn-ea"/>
              </a:rPr>
              <a:t>p, q </a:t>
            </a:r>
            <a:r>
              <a:rPr lang="ja-JP" altLang="en-US" sz="2800" b="1" i="0" dirty="0">
                <a:solidFill>
                  <a:srgbClr val="1F1F1F"/>
                </a:solidFill>
                <a:effectLst/>
                <a:latin typeface="+mn-ea"/>
              </a:rPr>
              <a:t>を決定</a:t>
            </a:r>
            <a:endParaRPr lang="ja-JP" altLang="en-US" sz="2800" b="0" i="0" dirty="0">
              <a:solidFill>
                <a:srgbClr val="1F1F1F"/>
              </a:solidFill>
              <a:effectLst/>
              <a:latin typeface="+mn-ea"/>
            </a:endParaRPr>
          </a:p>
        </p:txBody>
      </p:sp>
    </p:spTree>
    <p:extLst>
      <p:ext uri="{BB962C8B-B14F-4D97-AF65-F5344CB8AC3E}">
        <p14:creationId xmlns:p14="http://schemas.microsoft.com/office/powerpoint/2010/main" val="3426083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6ACB-0D52-4CD8-C9BF-76E43B5D86B4}"/>
            </a:ext>
          </a:extLst>
        </p:cNvPr>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47D1033E-691B-60D7-B651-F9A759CC35A9}"/>
              </a:ext>
            </a:extLst>
          </p:cNvPr>
          <p:cNvSpPr txBox="1"/>
          <p:nvPr/>
        </p:nvSpPr>
        <p:spPr>
          <a:xfrm>
            <a:off x="349321" y="1446409"/>
            <a:ext cx="8599470" cy="4832092"/>
          </a:xfrm>
          <a:prstGeom prst="rect">
            <a:avLst/>
          </a:prstGeom>
          <a:noFill/>
        </p:spPr>
        <p:txBody>
          <a:bodyPr wrap="square">
            <a:spAutoFit/>
          </a:bodyPr>
          <a:lstStyle/>
          <a:p>
            <a:pPr algn="l"/>
            <a:r>
              <a:rPr lang="en-US" altLang="ja-JP" sz="2800" b="1" i="0" dirty="0">
                <a:solidFill>
                  <a:srgbClr val="1F1F1F"/>
                </a:solidFill>
                <a:effectLst/>
                <a:latin typeface="+mn-ea"/>
              </a:rPr>
              <a:t>PACF/ACF</a:t>
            </a:r>
            <a:r>
              <a:rPr lang="ja-JP" altLang="en-US" sz="2800" b="1" i="0" dirty="0">
                <a:solidFill>
                  <a:srgbClr val="1F1F1F"/>
                </a:solidFill>
                <a:effectLst/>
                <a:latin typeface="+mn-ea"/>
              </a:rPr>
              <a:t>を確認して </a:t>
            </a:r>
            <a:r>
              <a:rPr lang="en-US" altLang="ja-JP" sz="2800" b="1" i="0" dirty="0">
                <a:solidFill>
                  <a:srgbClr val="1F1F1F"/>
                </a:solidFill>
                <a:effectLst/>
                <a:latin typeface="+mn-ea"/>
              </a:rPr>
              <a:t>p, q </a:t>
            </a:r>
            <a:r>
              <a:rPr lang="ja-JP" altLang="en-US" sz="2800" b="1" i="0" dirty="0">
                <a:solidFill>
                  <a:srgbClr val="1F1F1F"/>
                </a:solidFill>
                <a:effectLst/>
                <a:latin typeface="+mn-ea"/>
              </a:rPr>
              <a:t>を決定</a:t>
            </a:r>
            <a:endParaRPr lang="ja-JP" altLang="en-US" sz="2800" b="0" i="0" dirty="0">
              <a:solidFill>
                <a:srgbClr val="1F1F1F"/>
              </a:solidFill>
              <a:effectLst/>
              <a:latin typeface="+mn-ea"/>
            </a:endParaRPr>
          </a:p>
          <a:p>
            <a:pPr algn="l"/>
            <a:r>
              <a:rPr lang="en-US" altLang="ja-JP" b="0" i="0" dirty="0">
                <a:solidFill>
                  <a:srgbClr val="1F1F1F"/>
                </a:solidFill>
                <a:effectLst/>
                <a:latin typeface="+mn-ea"/>
              </a:rPr>
              <a:t>PACF</a:t>
            </a:r>
            <a:r>
              <a:rPr lang="ja-JP" altLang="en-US" b="0" i="0" dirty="0">
                <a:solidFill>
                  <a:srgbClr val="1F1F1F"/>
                </a:solidFill>
                <a:effectLst/>
                <a:latin typeface="+mn-ea"/>
              </a:rPr>
              <a:t>（偏自己相関） → </a:t>
            </a:r>
            <a:r>
              <a:rPr lang="en-US" altLang="ja-JP" b="0" i="0" dirty="0">
                <a:solidFill>
                  <a:srgbClr val="1F1F1F"/>
                </a:solidFill>
                <a:effectLst/>
                <a:latin typeface="+mn-ea"/>
              </a:rPr>
              <a:t>p </a:t>
            </a:r>
            <a:r>
              <a:rPr lang="ja-JP" altLang="en-US" b="0" i="0" dirty="0">
                <a:solidFill>
                  <a:srgbClr val="1F1F1F"/>
                </a:solidFill>
                <a:effectLst/>
                <a:latin typeface="+mn-ea"/>
              </a:rPr>
              <a:t>の決定</a:t>
            </a:r>
          </a:p>
          <a:p>
            <a:pPr algn="l"/>
            <a:r>
              <a:rPr lang="en-US" altLang="ja-JP" b="0" i="0" dirty="0">
                <a:solidFill>
                  <a:srgbClr val="1F1F1F"/>
                </a:solidFill>
                <a:effectLst/>
                <a:latin typeface="+mn-ea"/>
              </a:rPr>
              <a:t>ACF</a:t>
            </a:r>
            <a:r>
              <a:rPr lang="ja-JP" altLang="en-US" b="0" i="0" dirty="0">
                <a:solidFill>
                  <a:srgbClr val="1F1F1F"/>
                </a:solidFill>
                <a:effectLst/>
                <a:latin typeface="+mn-ea"/>
              </a:rPr>
              <a:t>（自己相関） → </a:t>
            </a:r>
            <a:r>
              <a:rPr lang="en-US" altLang="ja-JP" b="0" i="0" dirty="0">
                <a:solidFill>
                  <a:srgbClr val="1F1F1F"/>
                </a:solidFill>
                <a:effectLst/>
                <a:latin typeface="+mn-ea"/>
              </a:rPr>
              <a:t>q </a:t>
            </a:r>
            <a:r>
              <a:rPr lang="ja-JP" altLang="en-US" b="0" i="0" dirty="0">
                <a:solidFill>
                  <a:srgbClr val="1F1F1F"/>
                </a:solidFill>
                <a:effectLst/>
                <a:latin typeface="+mn-ea"/>
              </a:rPr>
              <a:t>の決定</a:t>
            </a:r>
            <a:endParaRPr lang="en-US" altLang="ja-JP" b="0" i="0" dirty="0">
              <a:solidFill>
                <a:srgbClr val="1F1F1F"/>
              </a:solidFill>
              <a:effectLst/>
              <a:latin typeface="+mn-ea"/>
            </a:endParaRPr>
          </a:p>
          <a:p>
            <a:pPr algn="l"/>
            <a:endParaRPr lang="en-US" altLang="ja-JP" dirty="0">
              <a:solidFill>
                <a:srgbClr val="1F1F1F"/>
              </a:solidFill>
              <a:latin typeface="+mn-ea"/>
            </a:endParaRPr>
          </a:p>
          <a:p>
            <a:pPr algn="l"/>
            <a:endParaRPr lang="en-US" altLang="ja-JP" sz="2000" b="1" u="sng" dirty="0">
              <a:solidFill>
                <a:srgbClr val="1F1F1F"/>
              </a:solidFill>
              <a:latin typeface="+mn-ea"/>
            </a:endParaRPr>
          </a:p>
          <a:p>
            <a:pPr algn="l"/>
            <a:r>
              <a:rPr lang="ja-JP" altLang="en-US" sz="2000" b="1" u="sng" dirty="0">
                <a:solidFill>
                  <a:srgbClr val="1F1F1F"/>
                </a:solidFill>
                <a:latin typeface="+mn-ea"/>
              </a:rPr>
              <a:t>前</a:t>
            </a:r>
            <a:r>
              <a:rPr lang="ja-JP" altLang="en-US" sz="2000" b="1" i="0" u="sng" dirty="0">
                <a:solidFill>
                  <a:srgbClr val="1F1F1F"/>
                </a:solidFill>
                <a:effectLst/>
                <a:latin typeface="+mn-ea"/>
              </a:rPr>
              <a:t>シートのグラフより</a:t>
            </a:r>
          </a:p>
          <a:p>
            <a:pPr algn="l"/>
            <a:endParaRPr lang="en-US" altLang="ja-JP" b="1" i="0" dirty="0">
              <a:solidFill>
                <a:srgbClr val="1F1F1F"/>
              </a:solidFill>
              <a:effectLst/>
              <a:latin typeface="+mn-ea"/>
            </a:endParaRPr>
          </a:p>
          <a:p>
            <a:pPr algn="l"/>
            <a:r>
              <a:rPr lang="ja-JP" altLang="en-US" sz="2400" b="1" i="0" dirty="0">
                <a:solidFill>
                  <a:srgbClr val="1F1F1F"/>
                </a:solidFill>
                <a:effectLst/>
                <a:latin typeface="+mn-ea"/>
              </a:rPr>
              <a:t>解釈</a:t>
            </a:r>
            <a:endParaRPr lang="ja-JP" altLang="en-US" sz="2400" b="0" i="0" dirty="0">
              <a:solidFill>
                <a:srgbClr val="1F1F1F"/>
              </a:solidFill>
              <a:effectLst/>
              <a:latin typeface="+mn-ea"/>
            </a:endParaRPr>
          </a:p>
          <a:p>
            <a:pPr algn="l"/>
            <a:endParaRPr lang="en-US" altLang="ja-JP" b="0" i="0" dirty="0">
              <a:solidFill>
                <a:srgbClr val="1F1F1F"/>
              </a:solidFill>
              <a:effectLst/>
              <a:latin typeface="+mn-ea"/>
            </a:endParaRPr>
          </a:p>
          <a:p>
            <a:pPr algn="l"/>
            <a:r>
              <a:rPr lang="en-US" altLang="ja-JP" b="0" i="0" dirty="0">
                <a:solidFill>
                  <a:srgbClr val="1F1F1F"/>
                </a:solidFill>
                <a:effectLst/>
                <a:latin typeface="+mn-ea"/>
              </a:rPr>
              <a:t>PACF</a:t>
            </a:r>
            <a:r>
              <a:rPr lang="ja-JP" altLang="en-US" b="0" i="0" dirty="0">
                <a:solidFill>
                  <a:srgbClr val="1F1F1F"/>
                </a:solidFill>
                <a:effectLst/>
                <a:latin typeface="+mn-ea"/>
              </a:rPr>
              <a:t>（左のグラフ）</a:t>
            </a:r>
          </a:p>
          <a:p>
            <a:pPr algn="l"/>
            <a:r>
              <a:rPr lang="ja-JP" altLang="en-US" b="0" i="0" dirty="0">
                <a:solidFill>
                  <a:srgbClr val="1F1F1F"/>
                </a:solidFill>
                <a:effectLst/>
                <a:latin typeface="+mn-ea"/>
              </a:rPr>
              <a:t>最初の</a:t>
            </a:r>
            <a:r>
              <a:rPr lang="en-US" altLang="ja-JP" b="0" i="0" dirty="0">
                <a:solidFill>
                  <a:srgbClr val="1F1F1F"/>
                </a:solidFill>
                <a:effectLst/>
                <a:latin typeface="+mn-ea"/>
              </a:rPr>
              <a:t>1〜2</a:t>
            </a:r>
            <a:r>
              <a:rPr lang="ja-JP" altLang="en-US" b="0" i="0" dirty="0">
                <a:solidFill>
                  <a:srgbClr val="1F1F1F"/>
                </a:solidFill>
                <a:effectLst/>
                <a:latin typeface="+mn-ea"/>
              </a:rPr>
              <a:t>ラグで強い相関があり、その後急激に減衰。</a:t>
            </a:r>
          </a:p>
          <a:p>
            <a:pPr algn="l"/>
            <a:r>
              <a:rPr lang="ja-JP" altLang="en-US" b="0" i="0" dirty="0">
                <a:solidFill>
                  <a:srgbClr val="1F1F1F"/>
                </a:solidFill>
                <a:effectLst/>
                <a:latin typeface="+mn-ea"/>
              </a:rPr>
              <a:t>→ </a:t>
            </a:r>
            <a:r>
              <a:rPr lang="en-US" altLang="ja-JP" b="0" i="0" dirty="0">
                <a:solidFill>
                  <a:srgbClr val="1F1F1F"/>
                </a:solidFill>
                <a:effectLst/>
                <a:latin typeface="+mn-ea"/>
              </a:rPr>
              <a:t>p=2 </a:t>
            </a:r>
            <a:r>
              <a:rPr lang="ja-JP" altLang="en-US" b="0" i="0" dirty="0">
                <a:solidFill>
                  <a:srgbClr val="1F1F1F"/>
                </a:solidFill>
                <a:effectLst/>
                <a:latin typeface="+mn-ea"/>
              </a:rPr>
              <a:t>が適切そう（自己回帰の影響は</a:t>
            </a:r>
            <a:r>
              <a:rPr lang="en-US" altLang="ja-JP" b="0" i="0" dirty="0">
                <a:solidFill>
                  <a:srgbClr val="1F1F1F"/>
                </a:solidFill>
                <a:effectLst/>
                <a:latin typeface="+mn-ea"/>
              </a:rPr>
              <a:t>2</a:t>
            </a:r>
            <a:r>
              <a:rPr lang="ja-JP" altLang="en-US" b="0" i="0" dirty="0">
                <a:solidFill>
                  <a:srgbClr val="1F1F1F"/>
                </a:solidFill>
                <a:effectLst/>
                <a:latin typeface="+mn-ea"/>
              </a:rPr>
              <a:t>日程度まで）。</a:t>
            </a:r>
            <a:endParaRPr lang="en-US" altLang="ja-JP" b="0" i="0" dirty="0">
              <a:solidFill>
                <a:srgbClr val="1F1F1F"/>
              </a:solidFill>
              <a:effectLst/>
              <a:latin typeface="+mn-ea"/>
            </a:endParaRPr>
          </a:p>
          <a:p>
            <a:pPr algn="l"/>
            <a:endParaRPr lang="ja-JP" altLang="en-US" b="0" i="0" dirty="0">
              <a:solidFill>
                <a:srgbClr val="1F1F1F"/>
              </a:solidFill>
              <a:effectLst/>
              <a:latin typeface="+mn-ea"/>
            </a:endParaRPr>
          </a:p>
          <a:p>
            <a:pPr algn="l"/>
            <a:r>
              <a:rPr lang="en-US" altLang="ja-JP" b="0" i="0" dirty="0">
                <a:solidFill>
                  <a:srgbClr val="1F1F1F"/>
                </a:solidFill>
                <a:effectLst/>
                <a:latin typeface="+mn-ea"/>
              </a:rPr>
              <a:t>ACF</a:t>
            </a:r>
            <a:r>
              <a:rPr lang="ja-JP" altLang="en-US" b="0" i="0" dirty="0">
                <a:solidFill>
                  <a:srgbClr val="1F1F1F"/>
                </a:solidFill>
                <a:effectLst/>
                <a:latin typeface="+mn-ea"/>
              </a:rPr>
              <a:t>（右のグラフ）</a:t>
            </a:r>
          </a:p>
          <a:p>
            <a:pPr algn="l"/>
            <a:r>
              <a:rPr lang="ja-JP" altLang="en-US" b="0" i="0" dirty="0">
                <a:solidFill>
                  <a:srgbClr val="1F1F1F"/>
                </a:solidFill>
                <a:effectLst/>
                <a:latin typeface="+mn-ea"/>
              </a:rPr>
              <a:t>最初の</a:t>
            </a:r>
            <a:r>
              <a:rPr lang="en-US" altLang="ja-JP" b="0" i="0" dirty="0">
                <a:solidFill>
                  <a:srgbClr val="1F1F1F"/>
                </a:solidFill>
                <a:effectLst/>
                <a:latin typeface="+mn-ea"/>
              </a:rPr>
              <a:t>1</a:t>
            </a:r>
            <a:r>
              <a:rPr lang="ja-JP" altLang="en-US" b="0" i="0" dirty="0">
                <a:solidFill>
                  <a:srgbClr val="1F1F1F"/>
                </a:solidFill>
                <a:effectLst/>
                <a:latin typeface="+mn-ea"/>
              </a:rPr>
              <a:t>ラグで強い相関、その後はゆるやかに減衰。</a:t>
            </a:r>
          </a:p>
          <a:p>
            <a:pPr algn="l"/>
            <a:r>
              <a:rPr lang="ja-JP" altLang="en-US" b="0" i="0" dirty="0">
                <a:solidFill>
                  <a:srgbClr val="1F1F1F"/>
                </a:solidFill>
                <a:effectLst/>
                <a:latin typeface="+mn-ea"/>
              </a:rPr>
              <a:t>→ </a:t>
            </a:r>
            <a:r>
              <a:rPr lang="en-US" altLang="ja-JP" b="0" i="0" dirty="0">
                <a:solidFill>
                  <a:srgbClr val="1F1F1F"/>
                </a:solidFill>
                <a:effectLst/>
                <a:latin typeface="+mn-ea"/>
              </a:rPr>
              <a:t>q=1 </a:t>
            </a:r>
            <a:r>
              <a:rPr lang="ja-JP" altLang="en-US" b="0" i="0" dirty="0">
                <a:solidFill>
                  <a:srgbClr val="1F1F1F"/>
                </a:solidFill>
                <a:effectLst/>
                <a:latin typeface="+mn-ea"/>
              </a:rPr>
              <a:t>が適切そう（移動平均の影響は</a:t>
            </a:r>
            <a:r>
              <a:rPr lang="en-US" altLang="ja-JP" b="0" i="0" dirty="0">
                <a:solidFill>
                  <a:srgbClr val="1F1F1F"/>
                </a:solidFill>
                <a:effectLst/>
                <a:latin typeface="+mn-ea"/>
              </a:rPr>
              <a:t>1</a:t>
            </a:r>
            <a:r>
              <a:rPr lang="ja-JP" altLang="en-US" b="0" i="0" dirty="0">
                <a:solidFill>
                  <a:srgbClr val="1F1F1F"/>
                </a:solidFill>
                <a:effectLst/>
                <a:latin typeface="+mn-ea"/>
              </a:rPr>
              <a:t>日程度まで）。</a:t>
            </a:r>
          </a:p>
        </p:txBody>
      </p:sp>
      <p:sp>
        <p:nvSpPr>
          <p:cNvPr id="4" name="タイトル 1">
            <a:extLst>
              <a:ext uri="{FF2B5EF4-FFF2-40B4-BE49-F238E27FC236}">
                <a16:creationId xmlns:a16="http://schemas.microsoft.com/office/drawing/2014/main" id="{3CA272A4-934F-1E0D-EF3A-A9C230ED86D3}"/>
              </a:ext>
            </a:extLst>
          </p:cNvPr>
          <p:cNvSpPr txBox="1">
            <a:spLocks/>
          </p:cNvSpPr>
          <p:nvPr/>
        </p:nvSpPr>
        <p:spPr>
          <a:xfrm>
            <a:off x="0" y="293209"/>
            <a:ext cx="9144000" cy="949966"/>
          </a:xfrm>
          <a:prstGeom prst="rect">
            <a:avLst/>
          </a:prstGeom>
          <a:noFill/>
          <a:ln>
            <a:solidFill>
              <a:schemeClr val="bg2">
                <a:lumMod val="90000"/>
              </a:schemeClr>
            </a:solidFill>
          </a:ln>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a:latin typeface="+mn-ea"/>
                <a:ea typeface="+mn-ea"/>
              </a:rPr>
              <a:t>株価予測モデルの構築</a:t>
            </a:r>
          </a:p>
        </p:txBody>
      </p:sp>
    </p:spTree>
    <p:extLst>
      <p:ext uri="{BB962C8B-B14F-4D97-AF65-F5344CB8AC3E}">
        <p14:creationId xmlns:p14="http://schemas.microsoft.com/office/powerpoint/2010/main" val="1972859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9F98E57-880E-5EE8-722F-BB3B93629B89}"/>
              </a:ext>
            </a:extLst>
          </p:cNvPr>
          <p:cNvSpPr txBox="1"/>
          <p:nvPr/>
        </p:nvSpPr>
        <p:spPr>
          <a:xfrm>
            <a:off x="852755" y="844364"/>
            <a:ext cx="7438490" cy="2769989"/>
          </a:xfrm>
          <a:prstGeom prst="rect">
            <a:avLst/>
          </a:prstGeom>
          <a:noFill/>
        </p:spPr>
        <p:txBody>
          <a:bodyPr wrap="square">
            <a:spAutoFit/>
          </a:bodyPr>
          <a:lstStyle/>
          <a:p>
            <a:pPr algn="l"/>
            <a:r>
              <a:rPr lang="ja-JP" altLang="en-US" sz="3600" b="1" i="0" dirty="0">
                <a:solidFill>
                  <a:srgbClr val="1F1F1F"/>
                </a:solidFill>
                <a:effectLst/>
                <a:latin typeface="Roboto" panose="02000000000000000000" pitchFamily="2" charset="0"/>
              </a:rPr>
              <a:t>テーマ</a:t>
            </a:r>
            <a:r>
              <a:rPr lang="en-US" altLang="ja-JP" sz="3600" b="1" i="0" dirty="0">
                <a:solidFill>
                  <a:srgbClr val="1F1F1F"/>
                </a:solidFill>
                <a:effectLst/>
                <a:latin typeface="Roboto" panose="02000000000000000000" pitchFamily="2" charset="0"/>
              </a:rPr>
              <a:t>: </a:t>
            </a:r>
            <a:r>
              <a:rPr lang="ja-JP" altLang="en-US" sz="3600" b="1" i="0" dirty="0">
                <a:solidFill>
                  <a:srgbClr val="1F1F1F"/>
                </a:solidFill>
                <a:effectLst/>
                <a:latin typeface="Roboto" panose="02000000000000000000" pitchFamily="2" charset="0"/>
              </a:rPr>
              <a:t>株価予測モデルの構築</a:t>
            </a:r>
          </a:p>
          <a:p>
            <a:pPr algn="l"/>
            <a:endParaRPr lang="en-US" altLang="ja-JP" b="0" i="0" dirty="0">
              <a:solidFill>
                <a:srgbClr val="1F1F1F"/>
              </a:solidFill>
              <a:effectLst/>
              <a:latin typeface="Roboto" panose="02000000000000000000" pitchFamily="2" charset="0"/>
            </a:endParaRPr>
          </a:p>
          <a:p>
            <a:pPr algn="l"/>
            <a:endParaRPr lang="en-US" altLang="ja-JP" sz="2400" b="1" i="0" dirty="0">
              <a:solidFill>
                <a:srgbClr val="1F1F1F"/>
              </a:solidFill>
              <a:effectLst/>
              <a:latin typeface="Roboto" panose="02000000000000000000" pitchFamily="2" charset="0"/>
            </a:endParaRPr>
          </a:p>
          <a:p>
            <a:pPr algn="l"/>
            <a:r>
              <a:rPr lang="ja-JP" altLang="en-US" sz="2400" b="1" i="0" dirty="0">
                <a:solidFill>
                  <a:srgbClr val="1F1F1F"/>
                </a:solidFill>
                <a:effectLst/>
                <a:latin typeface="Roboto" panose="02000000000000000000" pitchFamily="2" charset="0"/>
              </a:rPr>
              <a:t>概要</a:t>
            </a:r>
          </a:p>
          <a:p>
            <a:pPr marL="285750" indent="-285750" algn="l">
              <a:buFont typeface="Arial" panose="020B0604020202020204" pitchFamily="34" charset="0"/>
              <a:buChar char="•"/>
            </a:pPr>
            <a:r>
              <a:rPr lang="en-US" altLang="ja-JP" b="0" i="0" dirty="0">
                <a:solidFill>
                  <a:srgbClr val="1F1F1F"/>
                </a:solidFill>
                <a:effectLst/>
                <a:latin typeface="Roboto" panose="02000000000000000000" pitchFamily="2" charset="0"/>
              </a:rPr>
              <a:t>NTT</a:t>
            </a:r>
            <a:r>
              <a:rPr lang="ja-JP" altLang="en-US" b="0" i="0" dirty="0">
                <a:solidFill>
                  <a:srgbClr val="1F1F1F"/>
                </a:solidFill>
                <a:effectLst/>
                <a:latin typeface="Roboto" panose="02000000000000000000" pitchFamily="2" charset="0"/>
              </a:rPr>
              <a:t>の株価データを用いて時系列データの予測モデルを構築する。</a:t>
            </a:r>
            <a:endParaRPr lang="en-US" altLang="ja-JP" b="0" i="0" dirty="0">
              <a:solidFill>
                <a:srgbClr val="1F1F1F"/>
              </a:solidFill>
              <a:effectLst/>
              <a:latin typeface="Roboto" panose="02000000000000000000" pitchFamily="2" charset="0"/>
            </a:endParaRPr>
          </a:p>
          <a:p>
            <a:pPr marL="285750" indent="-285750" algn="l">
              <a:buFont typeface="Arial" panose="020B0604020202020204" pitchFamily="34" charset="0"/>
              <a:buChar char="•"/>
            </a:pPr>
            <a:r>
              <a:rPr lang="ja-JP" altLang="en-US" b="0" i="0" dirty="0">
                <a:solidFill>
                  <a:srgbClr val="1F1F1F"/>
                </a:solidFill>
                <a:effectLst/>
                <a:latin typeface="Roboto" panose="02000000000000000000" pitchFamily="2" charset="0"/>
              </a:rPr>
              <a:t>データの探索的データ分析（</a:t>
            </a:r>
            <a:r>
              <a:rPr lang="en-US" altLang="ja-JP" b="0" i="0" dirty="0">
                <a:solidFill>
                  <a:srgbClr val="1F1F1F"/>
                </a:solidFill>
                <a:effectLst/>
                <a:latin typeface="Roboto" panose="02000000000000000000" pitchFamily="2" charset="0"/>
              </a:rPr>
              <a:t>EDA</a:t>
            </a:r>
            <a:r>
              <a:rPr lang="ja-JP" altLang="en-US" b="0" i="0" dirty="0">
                <a:solidFill>
                  <a:srgbClr val="1F1F1F"/>
                </a:solidFill>
                <a:effectLst/>
                <a:latin typeface="Roboto" panose="02000000000000000000" pitchFamily="2" charset="0"/>
              </a:rPr>
              <a:t>）から始め、最終的にはモデルの精度評価までを行う。</a:t>
            </a:r>
            <a:endParaRPr lang="en-US" altLang="ja-JP" b="0" i="0" dirty="0">
              <a:solidFill>
                <a:srgbClr val="1F1F1F"/>
              </a:solidFill>
              <a:effectLst/>
              <a:latin typeface="Roboto" panose="02000000000000000000" pitchFamily="2" charset="0"/>
            </a:endParaRPr>
          </a:p>
          <a:p>
            <a:pPr marL="285750" indent="-285750" algn="l">
              <a:buFont typeface="Arial" panose="020B0604020202020204" pitchFamily="34" charset="0"/>
              <a:buChar char="•"/>
            </a:pPr>
            <a:r>
              <a:rPr lang="ja-JP" altLang="en-US" b="0" i="0" dirty="0">
                <a:solidFill>
                  <a:srgbClr val="1F1F1F"/>
                </a:solidFill>
                <a:effectLst/>
                <a:latin typeface="Roboto" panose="02000000000000000000" pitchFamily="2" charset="0"/>
              </a:rPr>
              <a:t>機械学習を用いて株価予測を行い、その精度を検証する。</a:t>
            </a:r>
          </a:p>
        </p:txBody>
      </p:sp>
    </p:spTree>
    <p:extLst>
      <p:ext uri="{BB962C8B-B14F-4D97-AF65-F5344CB8AC3E}">
        <p14:creationId xmlns:p14="http://schemas.microsoft.com/office/powerpoint/2010/main" val="2994964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B473FDEB-666C-E686-3A5C-86B9B60A4A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43919"/>
            <a:ext cx="9144000" cy="4976813"/>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15071973-94B2-2304-2E70-F1E518618E20}"/>
              </a:ext>
            </a:extLst>
          </p:cNvPr>
          <p:cNvSpPr txBox="1"/>
          <p:nvPr/>
        </p:nvSpPr>
        <p:spPr>
          <a:xfrm>
            <a:off x="0" y="1357697"/>
            <a:ext cx="9144000" cy="400110"/>
          </a:xfrm>
          <a:prstGeom prst="rect">
            <a:avLst/>
          </a:prstGeom>
          <a:noFill/>
        </p:spPr>
        <p:txBody>
          <a:bodyPr wrap="square" anchor="ctr">
            <a:spAutoFit/>
          </a:bodyPr>
          <a:lstStyle/>
          <a:p>
            <a:pPr algn="ctr"/>
            <a:r>
              <a:rPr lang="en-US" altLang="ja-JP" sz="2000" b="1" dirty="0">
                <a:solidFill>
                  <a:srgbClr val="000000"/>
                </a:solidFill>
                <a:latin typeface="+mn-ea"/>
              </a:rPr>
              <a:t>ARIMA</a:t>
            </a:r>
            <a:r>
              <a:rPr lang="ja-JP" altLang="en-US" sz="2000" b="1" dirty="0">
                <a:solidFill>
                  <a:srgbClr val="000000"/>
                </a:solidFill>
                <a:latin typeface="+mn-ea"/>
              </a:rPr>
              <a:t>モデルでの予測　　</a:t>
            </a:r>
            <a:r>
              <a:rPr lang="en-US" altLang="ja-JP" sz="2000" b="1" dirty="0">
                <a:solidFill>
                  <a:srgbClr val="000000"/>
                </a:solidFill>
                <a:latin typeface="+mn-ea"/>
              </a:rPr>
              <a:t>(p, d, q)</a:t>
            </a:r>
            <a:r>
              <a:rPr lang="en-US" altLang="ja-JP" sz="2000" b="1" dirty="0">
                <a:solidFill>
                  <a:srgbClr val="000000"/>
                </a:solidFill>
                <a:effectLst/>
                <a:latin typeface="+mn-ea"/>
              </a:rPr>
              <a:t>=(</a:t>
            </a:r>
            <a:r>
              <a:rPr lang="en-US" altLang="ja-JP" sz="2000" b="1" dirty="0">
                <a:solidFill>
                  <a:srgbClr val="116644"/>
                </a:solidFill>
                <a:effectLst/>
                <a:latin typeface="+mn-ea"/>
              </a:rPr>
              <a:t>2</a:t>
            </a:r>
            <a:r>
              <a:rPr lang="en-US" altLang="ja-JP" sz="2000" b="1" dirty="0">
                <a:solidFill>
                  <a:srgbClr val="000000"/>
                </a:solidFill>
                <a:effectLst/>
                <a:latin typeface="+mn-ea"/>
              </a:rPr>
              <a:t>, </a:t>
            </a:r>
            <a:r>
              <a:rPr lang="en-US" altLang="ja-JP" sz="2000" b="1" dirty="0">
                <a:solidFill>
                  <a:srgbClr val="116644"/>
                </a:solidFill>
                <a:effectLst/>
                <a:latin typeface="+mn-ea"/>
              </a:rPr>
              <a:t>0</a:t>
            </a:r>
            <a:r>
              <a:rPr lang="en-US" altLang="ja-JP" sz="2000" b="1" dirty="0">
                <a:solidFill>
                  <a:srgbClr val="000000"/>
                </a:solidFill>
                <a:effectLst/>
                <a:latin typeface="+mn-ea"/>
              </a:rPr>
              <a:t>, </a:t>
            </a:r>
            <a:r>
              <a:rPr lang="en-US" altLang="ja-JP" sz="2000" b="1" dirty="0">
                <a:solidFill>
                  <a:srgbClr val="116644"/>
                </a:solidFill>
                <a:effectLst/>
                <a:latin typeface="+mn-ea"/>
              </a:rPr>
              <a:t>1</a:t>
            </a:r>
            <a:r>
              <a:rPr lang="en-US" altLang="ja-JP" sz="2000" b="1" dirty="0">
                <a:solidFill>
                  <a:srgbClr val="000000"/>
                </a:solidFill>
                <a:effectLst/>
                <a:latin typeface="+mn-ea"/>
              </a:rPr>
              <a:t>)</a:t>
            </a:r>
          </a:p>
        </p:txBody>
      </p:sp>
      <p:sp>
        <p:nvSpPr>
          <p:cNvPr id="6" name="テキスト ボックス 5">
            <a:extLst>
              <a:ext uri="{FF2B5EF4-FFF2-40B4-BE49-F238E27FC236}">
                <a16:creationId xmlns:a16="http://schemas.microsoft.com/office/drawing/2014/main" id="{773FED86-FCA8-F6F8-0C16-2F8B6E674A74}"/>
              </a:ext>
            </a:extLst>
          </p:cNvPr>
          <p:cNvSpPr txBox="1"/>
          <p:nvPr/>
        </p:nvSpPr>
        <p:spPr>
          <a:xfrm>
            <a:off x="7315200" y="2899393"/>
            <a:ext cx="1643866" cy="892552"/>
          </a:xfrm>
          <a:prstGeom prst="rect">
            <a:avLst/>
          </a:prstGeom>
          <a:noFill/>
        </p:spPr>
        <p:txBody>
          <a:bodyPr wrap="square" anchor="ctr">
            <a:spAutoFit/>
          </a:bodyPr>
          <a:lstStyle/>
          <a:p>
            <a:pPr algn="ctr"/>
            <a:r>
              <a:rPr lang="ja-JP" altLang="en-US" sz="2000" b="1" dirty="0">
                <a:solidFill>
                  <a:srgbClr val="FF0000"/>
                </a:solidFill>
                <a:latin typeface="+mn-ea"/>
              </a:rPr>
              <a:t>テスト期間</a:t>
            </a:r>
            <a:endParaRPr lang="en-US" altLang="ja-JP" sz="2000" b="1" dirty="0">
              <a:solidFill>
                <a:srgbClr val="FF0000"/>
              </a:solidFill>
              <a:latin typeface="+mn-ea"/>
            </a:endParaRPr>
          </a:p>
          <a:p>
            <a:pPr algn="ctr"/>
            <a:r>
              <a:rPr lang="ja-JP" altLang="en-US" sz="1600" dirty="0">
                <a:solidFill>
                  <a:srgbClr val="FF0000"/>
                </a:solidFill>
                <a:effectLst/>
                <a:latin typeface="+mn-ea"/>
              </a:rPr>
              <a:t>何とも言えない</a:t>
            </a:r>
            <a:r>
              <a:rPr lang="en-US" altLang="ja-JP" sz="1600" dirty="0">
                <a:solidFill>
                  <a:srgbClr val="FF0000"/>
                </a:solidFill>
                <a:effectLst/>
                <a:latin typeface="+mn-ea"/>
              </a:rPr>
              <a:t>^^;</a:t>
            </a:r>
          </a:p>
        </p:txBody>
      </p:sp>
      <p:sp>
        <p:nvSpPr>
          <p:cNvPr id="7" name="タイトル 1">
            <a:extLst>
              <a:ext uri="{FF2B5EF4-FFF2-40B4-BE49-F238E27FC236}">
                <a16:creationId xmlns:a16="http://schemas.microsoft.com/office/drawing/2014/main" id="{3CA4315F-F414-BD00-3C44-A92F4115AC93}"/>
              </a:ext>
            </a:extLst>
          </p:cNvPr>
          <p:cNvSpPr txBox="1">
            <a:spLocks/>
          </p:cNvSpPr>
          <p:nvPr/>
        </p:nvSpPr>
        <p:spPr>
          <a:xfrm>
            <a:off x="0" y="293209"/>
            <a:ext cx="9144000" cy="949966"/>
          </a:xfrm>
          <a:prstGeom prst="rect">
            <a:avLst/>
          </a:prstGeom>
          <a:noFill/>
          <a:ln>
            <a:solidFill>
              <a:schemeClr val="bg2">
                <a:lumMod val="90000"/>
              </a:schemeClr>
            </a:solidFill>
          </a:ln>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a:latin typeface="+mn-ea"/>
                <a:ea typeface="+mn-ea"/>
              </a:rPr>
              <a:t>株価予測モデルの構築</a:t>
            </a:r>
          </a:p>
        </p:txBody>
      </p:sp>
    </p:spTree>
    <p:extLst>
      <p:ext uri="{BB962C8B-B14F-4D97-AF65-F5344CB8AC3E}">
        <p14:creationId xmlns:p14="http://schemas.microsoft.com/office/powerpoint/2010/main" val="704773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5A2CF61-BCDE-C4C7-A8F1-8B998C8CF4A4}"/>
              </a:ext>
            </a:extLst>
          </p:cNvPr>
          <p:cNvSpPr txBox="1">
            <a:spLocks/>
          </p:cNvSpPr>
          <p:nvPr/>
        </p:nvSpPr>
        <p:spPr>
          <a:xfrm>
            <a:off x="0" y="293209"/>
            <a:ext cx="9144000" cy="949966"/>
          </a:xfrm>
          <a:prstGeom prst="rect">
            <a:avLst/>
          </a:prstGeom>
          <a:noFill/>
          <a:ln>
            <a:solidFill>
              <a:schemeClr val="bg2">
                <a:lumMod val="90000"/>
              </a:schemeClr>
            </a:solidFill>
          </a:ln>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a:latin typeface="+mn-ea"/>
                <a:ea typeface="+mn-ea"/>
              </a:rPr>
              <a:t>株価予測モデルの構築</a:t>
            </a:r>
          </a:p>
        </p:txBody>
      </p:sp>
      <p:sp>
        <p:nvSpPr>
          <p:cNvPr id="6" name="テキスト ボックス 5">
            <a:extLst>
              <a:ext uri="{FF2B5EF4-FFF2-40B4-BE49-F238E27FC236}">
                <a16:creationId xmlns:a16="http://schemas.microsoft.com/office/drawing/2014/main" id="{2315F5FB-6C08-AED3-D76A-511A7D1B7196}"/>
              </a:ext>
            </a:extLst>
          </p:cNvPr>
          <p:cNvSpPr txBox="1"/>
          <p:nvPr/>
        </p:nvSpPr>
        <p:spPr>
          <a:xfrm>
            <a:off x="750011" y="1825794"/>
            <a:ext cx="7346021" cy="4401205"/>
          </a:xfrm>
          <a:prstGeom prst="rect">
            <a:avLst/>
          </a:prstGeom>
          <a:noFill/>
        </p:spPr>
        <p:txBody>
          <a:bodyPr wrap="square">
            <a:spAutoFit/>
          </a:bodyPr>
          <a:lstStyle/>
          <a:p>
            <a:pPr algn="l"/>
            <a:r>
              <a:rPr lang="ja-JP" altLang="en-US" sz="2800" b="1" dirty="0">
                <a:solidFill>
                  <a:srgbClr val="1F1F1F"/>
                </a:solidFill>
                <a:latin typeface="Roboto" panose="02000000000000000000" pitchFamily="2" charset="0"/>
              </a:rPr>
              <a:t>問題設定の変更</a:t>
            </a:r>
            <a:endParaRPr lang="ja-JP" altLang="en-US" sz="2800" b="1" i="0" dirty="0">
              <a:solidFill>
                <a:srgbClr val="1F1F1F"/>
              </a:solidFill>
              <a:effectLst/>
              <a:latin typeface="Roboto" panose="02000000000000000000" pitchFamily="2" charset="0"/>
            </a:endParaRPr>
          </a:p>
          <a:p>
            <a:pPr marL="342900" indent="-342900" algn="l">
              <a:buFont typeface="Arial" panose="020B0604020202020204" pitchFamily="34" charset="0"/>
              <a:buChar char="•"/>
            </a:pPr>
            <a:r>
              <a:rPr lang="ja-JP" altLang="en-US" dirty="0">
                <a:solidFill>
                  <a:srgbClr val="1F1F1F"/>
                </a:solidFill>
                <a:latin typeface="Roboto" panose="02000000000000000000" pitchFamily="2" charset="0"/>
              </a:rPr>
              <a:t>前</a:t>
            </a:r>
            <a:r>
              <a:rPr lang="ja-JP" altLang="en-US" sz="1800" b="0" i="0" dirty="0">
                <a:solidFill>
                  <a:srgbClr val="1F1F1F"/>
                </a:solidFill>
                <a:effectLst/>
                <a:latin typeface="Roboto" panose="02000000000000000000" pitchFamily="2" charset="0"/>
              </a:rPr>
              <a:t>シートの実験では、おそらく、学習期間、テスト期間が長すぎたことが主な要因と思われるが、よくわからない結果になってしまった。</a:t>
            </a:r>
            <a:endParaRPr lang="en-US" altLang="ja-JP" sz="1800" b="0" i="0" dirty="0">
              <a:solidFill>
                <a:srgbClr val="1F1F1F"/>
              </a:solidFill>
              <a:effectLst/>
              <a:latin typeface="Roboto" panose="02000000000000000000" pitchFamily="2" charset="0"/>
            </a:endParaRPr>
          </a:p>
          <a:p>
            <a:pPr marL="342900" indent="-342900" algn="l">
              <a:buFont typeface="Arial" panose="020B0604020202020204" pitchFamily="34" charset="0"/>
              <a:buChar char="•"/>
            </a:pPr>
            <a:endParaRPr lang="en-US" altLang="ja-JP" dirty="0">
              <a:solidFill>
                <a:srgbClr val="1F1F1F"/>
              </a:solidFill>
              <a:latin typeface="Roboto" panose="02000000000000000000" pitchFamily="2" charset="0"/>
            </a:endParaRPr>
          </a:p>
          <a:p>
            <a:pPr algn="l"/>
            <a:r>
              <a:rPr lang="ja-JP" altLang="en-US" sz="1800" b="0" i="0" dirty="0">
                <a:solidFill>
                  <a:srgbClr val="1F1F1F"/>
                </a:solidFill>
                <a:effectLst/>
                <a:latin typeface="Roboto" panose="02000000000000000000" pitchFamily="2" charset="0"/>
              </a:rPr>
              <a:t>そこで、以下のように期間を一定期間でスライディングしながら、予測して、</a:t>
            </a:r>
            <a:r>
              <a:rPr lang="ja-JP" altLang="en-US" sz="1800" dirty="0">
                <a:solidFill>
                  <a:srgbClr val="1F1F1F"/>
                </a:solidFill>
                <a:latin typeface="Roboto" panose="02000000000000000000" pitchFamily="2" charset="0"/>
              </a:rPr>
              <a:t>実際の株価と予測株価との平均</a:t>
            </a:r>
            <a:r>
              <a:rPr lang="en-US" altLang="ja-JP" sz="1800" dirty="0">
                <a:solidFill>
                  <a:srgbClr val="1F1F1F"/>
                </a:solidFill>
                <a:latin typeface="Roboto" panose="02000000000000000000" pitchFamily="2" charset="0"/>
              </a:rPr>
              <a:t>RMSE</a:t>
            </a:r>
            <a:r>
              <a:rPr lang="ja-JP" altLang="en-US" sz="1800" dirty="0">
                <a:solidFill>
                  <a:srgbClr val="1F1F1F"/>
                </a:solidFill>
                <a:latin typeface="Roboto" panose="02000000000000000000" pitchFamily="2" charset="0"/>
              </a:rPr>
              <a:t>を計算すること</a:t>
            </a:r>
            <a:r>
              <a:rPr lang="ja-JP" altLang="en-US" dirty="0">
                <a:solidFill>
                  <a:srgbClr val="1F1F1F"/>
                </a:solidFill>
                <a:latin typeface="Roboto" panose="02000000000000000000" pitchFamily="2" charset="0"/>
              </a:rPr>
              <a:t>で、精度評価とする方法に問題設定を変更し、評価方法を決めた。</a:t>
            </a:r>
            <a:endParaRPr lang="en-US" altLang="ja-JP" sz="1800" b="0" i="0" dirty="0">
              <a:solidFill>
                <a:srgbClr val="1F1F1F"/>
              </a:solidFill>
              <a:effectLst/>
              <a:latin typeface="Roboto" panose="02000000000000000000" pitchFamily="2" charset="0"/>
            </a:endParaRPr>
          </a:p>
          <a:p>
            <a:pPr algn="l"/>
            <a:endParaRPr lang="en-US" altLang="ja-JP" sz="1800" b="0" i="0" dirty="0">
              <a:solidFill>
                <a:srgbClr val="1F1F1F"/>
              </a:solidFill>
              <a:effectLst/>
              <a:latin typeface="Roboto" panose="02000000000000000000" pitchFamily="2" charset="0"/>
            </a:endParaRPr>
          </a:p>
          <a:p>
            <a:pPr marL="342900" indent="-342900" algn="l">
              <a:buFont typeface="Arial" panose="020B0604020202020204" pitchFamily="34" charset="0"/>
              <a:buChar char="•"/>
            </a:pPr>
            <a:r>
              <a:rPr lang="ja-JP" altLang="en-US" sz="1800" b="0" i="0" dirty="0">
                <a:solidFill>
                  <a:srgbClr val="1F1F1F"/>
                </a:solidFill>
                <a:effectLst/>
                <a:latin typeface="Roboto" panose="02000000000000000000" pitchFamily="2" charset="0"/>
              </a:rPr>
              <a:t>学習期間とテスト期間の問題設定を変更。全期間に対して、過去</a:t>
            </a:r>
            <a:r>
              <a:rPr lang="en-US" altLang="ja-JP" sz="1800" b="0" i="0" dirty="0">
                <a:solidFill>
                  <a:srgbClr val="1F1F1F"/>
                </a:solidFill>
                <a:effectLst/>
                <a:latin typeface="Roboto" panose="02000000000000000000" pitchFamily="2" charset="0"/>
              </a:rPr>
              <a:t>50</a:t>
            </a:r>
            <a:r>
              <a:rPr lang="ja-JP" altLang="en-US" sz="1800" b="0" i="0" dirty="0">
                <a:solidFill>
                  <a:srgbClr val="1F1F1F"/>
                </a:solidFill>
                <a:effectLst/>
                <a:latin typeface="Roboto" panose="02000000000000000000" pitchFamily="2" charset="0"/>
              </a:rPr>
              <a:t>日の学習にて、次の</a:t>
            </a:r>
            <a:r>
              <a:rPr lang="en-US" altLang="ja-JP" sz="1800" b="0" i="0" dirty="0">
                <a:solidFill>
                  <a:srgbClr val="1F1F1F"/>
                </a:solidFill>
                <a:effectLst/>
                <a:latin typeface="Roboto" panose="02000000000000000000" pitchFamily="2" charset="0"/>
              </a:rPr>
              <a:t>50</a:t>
            </a:r>
            <a:r>
              <a:rPr lang="ja-JP" altLang="en-US" sz="1800" b="0" i="0" dirty="0">
                <a:solidFill>
                  <a:srgbClr val="1F1F1F"/>
                </a:solidFill>
                <a:effectLst/>
                <a:latin typeface="Roboto" panose="02000000000000000000" pitchFamily="2" charset="0"/>
              </a:rPr>
              <a:t>日を予測するということを</a:t>
            </a:r>
            <a:r>
              <a:rPr lang="en-US" altLang="ja-JP" sz="1800" b="0" i="0" dirty="0">
                <a:solidFill>
                  <a:srgbClr val="1F1F1F"/>
                </a:solidFill>
                <a:effectLst/>
                <a:latin typeface="Roboto" panose="02000000000000000000" pitchFamily="2" charset="0"/>
              </a:rPr>
              <a:t>50</a:t>
            </a:r>
            <a:r>
              <a:rPr lang="ja-JP" altLang="en-US" sz="1800" b="0" i="0" dirty="0">
                <a:solidFill>
                  <a:srgbClr val="1F1F1F"/>
                </a:solidFill>
                <a:effectLst/>
                <a:latin typeface="Roboto" panose="02000000000000000000" pitchFamily="2" charset="0"/>
              </a:rPr>
              <a:t>日スライドで繰り返す問題とする。</a:t>
            </a:r>
          </a:p>
          <a:p>
            <a:pPr marL="342900" indent="-342900" algn="l">
              <a:buFont typeface="Arial" panose="020B0604020202020204" pitchFamily="34" charset="0"/>
              <a:buChar char="•"/>
            </a:pPr>
            <a:r>
              <a:rPr lang="ja-JP" altLang="en-US" sz="1800" dirty="0">
                <a:solidFill>
                  <a:srgbClr val="1F1F1F"/>
                </a:solidFill>
                <a:latin typeface="Roboto" panose="02000000000000000000" pitchFamily="2" charset="0"/>
              </a:rPr>
              <a:t>実際の株価と予測株価との平均</a:t>
            </a:r>
            <a:r>
              <a:rPr lang="en-US" altLang="ja-JP" sz="1800" dirty="0">
                <a:solidFill>
                  <a:srgbClr val="1F1F1F"/>
                </a:solidFill>
                <a:latin typeface="Roboto" panose="02000000000000000000" pitchFamily="2" charset="0"/>
              </a:rPr>
              <a:t>RMSE</a:t>
            </a:r>
            <a:r>
              <a:rPr lang="ja-JP" altLang="en-US" b="0" i="0" dirty="0">
                <a:solidFill>
                  <a:srgbClr val="1F1F1F"/>
                </a:solidFill>
                <a:effectLst/>
                <a:latin typeface="Roboto" panose="02000000000000000000" pitchFamily="2" charset="0"/>
              </a:rPr>
              <a:t> （平均二乗誤差の平方根）</a:t>
            </a:r>
            <a:r>
              <a:rPr lang="ja-JP" altLang="en-US" sz="1800" dirty="0">
                <a:solidFill>
                  <a:srgbClr val="1F1F1F"/>
                </a:solidFill>
                <a:latin typeface="Roboto" panose="02000000000000000000" pitchFamily="2" charset="0"/>
              </a:rPr>
              <a:t>を精度として検証する。予測手法は、</a:t>
            </a:r>
            <a:r>
              <a:rPr lang="en-US" altLang="ja-JP" sz="1800" dirty="0">
                <a:solidFill>
                  <a:srgbClr val="1F1F1F"/>
                </a:solidFill>
                <a:latin typeface="Roboto" panose="02000000000000000000" pitchFamily="2" charset="0"/>
              </a:rPr>
              <a:t>ARIMA</a:t>
            </a:r>
            <a:r>
              <a:rPr lang="ja-JP" altLang="en-US" sz="1800" dirty="0">
                <a:solidFill>
                  <a:srgbClr val="1F1F1F"/>
                </a:solidFill>
                <a:latin typeface="Roboto" panose="02000000000000000000" pitchFamily="2" charset="0"/>
              </a:rPr>
              <a:t>の他、ランダムフォレスト、</a:t>
            </a:r>
            <a:r>
              <a:rPr lang="en-US" altLang="ja-JP" sz="1800" dirty="0">
                <a:solidFill>
                  <a:srgbClr val="1F1F1F"/>
                </a:solidFill>
                <a:latin typeface="Roboto" panose="02000000000000000000" pitchFamily="2" charset="0"/>
              </a:rPr>
              <a:t>LSTM</a:t>
            </a:r>
            <a:r>
              <a:rPr lang="ja-JP" altLang="en-US" sz="1800" dirty="0">
                <a:solidFill>
                  <a:srgbClr val="1F1F1F"/>
                </a:solidFill>
                <a:latin typeface="Roboto" panose="02000000000000000000" pitchFamily="2" charset="0"/>
              </a:rPr>
              <a:t>を試す。</a:t>
            </a:r>
            <a:endParaRPr lang="en-US" altLang="ja-JP" sz="1800" dirty="0">
              <a:solidFill>
                <a:srgbClr val="1F1F1F"/>
              </a:solidFill>
              <a:latin typeface="Roboto" panose="02000000000000000000" pitchFamily="2" charset="0"/>
            </a:endParaRPr>
          </a:p>
        </p:txBody>
      </p:sp>
    </p:spTree>
    <p:extLst>
      <p:ext uri="{BB962C8B-B14F-4D97-AF65-F5344CB8AC3E}">
        <p14:creationId xmlns:p14="http://schemas.microsoft.com/office/powerpoint/2010/main" val="3878538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420B97F-B1B9-D38A-CBA9-80782EB8BCD3}"/>
              </a:ext>
            </a:extLst>
          </p:cNvPr>
          <p:cNvSpPr txBox="1"/>
          <p:nvPr/>
        </p:nvSpPr>
        <p:spPr>
          <a:xfrm>
            <a:off x="184934" y="1823104"/>
            <a:ext cx="8774131" cy="4216539"/>
          </a:xfrm>
          <a:prstGeom prst="rect">
            <a:avLst/>
          </a:prstGeom>
          <a:noFill/>
        </p:spPr>
        <p:txBody>
          <a:bodyPr wrap="square">
            <a:spAutoFit/>
          </a:bodyPr>
          <a:lstStyle/>
          <a:p>
            <a:pPr algn="l"/>
            <a:r>
              <a:rPr lang="en-US" altLang="ja-JP" sz="2800" b="1" i="0" dirty="0">
                <a:solidFill>
                  <a:srgbClr val="1F1F1F"/>
                </a:solidFill>
                <a:effectLst/>
                <a:latin typeface="+mn-ea"/>
              </a:rPr>
              <a:t>ARIMA</a:t>
            </a:r>
            <a:r>
              <a:rPr lang="ja-JP" altLang="en-US" sz="2800" b="1" i="0" dirty="0">
                <a:solidFill>
                  <a:srgbClr val="1F1F1F"/>
                </a:solidFill>
                <a:effectLst/>
                <a:latin typeface="+mn-ea"/>
              </a:rPr>
              <a:t>モデルによる予測実験</a:t>
            </a:r>
            <a:endParaRPr lang="en-US" altLang="ja-JP" sz="2800" b="1" i="0" dirty="0">
              <a:solidFill>
                <a:srgbClr val="1F1F1F"/>
              </a:solidFill>
              <a:effectLst/>
              <a:latin typeface="+mn-ea"/>
            </a:endParaRPr>
          </a:p>
          <a:p>
            <a:pPr algn="l"/>
            <a:r>
              <a:rPr lang="ja-JP" altLang="en-US" sz="1800" b="0" i="0" dirty="0">
                <a:solidFill>
                  <a:srgbClr val="1F1F1F"/>
                </a:solidFill>
                <a:effectLst/>
                <a:latin typeface="Roboto" panose="02000000000000000000" pitchFamily="2" charset="0"/>
              </a:rPr>
              <a:t>全期間に対して、過去</a:t>
            </a:r>
            <a:r>
              <a:rPr lang="en-US" altLang="ja-JP" sz="1800" b="0" i="0" dirty="0">
                <a:solidFill>
                  <a:srgbClr val="1F1F1F"/>
                </a:solidFill>
                <a:effectLst/>
                <a:latin typeface="Roboto" panose="02000000000000000000" pitchFamily="2" charset="0"/>
              </a:rPr>
              <a:t>50</a:t>
            </a:r>
            <a:r>
              <a:rPr lang="ja-JP" altLang="en-US" sz="1800" b="0" i="0" dirty="0">
                <a:solidFill>
                  <a:srgbClr val="1F1F1F"/>
                </a:solidFill>
                <a:effectLst/>
                <a:latin typeface="Roboto" panose="02000000000000000000" pitchFamily="2" charset="0"/>
              </a:rPr>
              <a:t>日の学習にて、次の</a:t>
            </a:r>
            <a:r>
              <a:rPr lang="en-US" altLang="ja-JP" sz="1800" b="0" i="0" dirty="0">
                <a:solidFill>
                  <a:srgbClr val="1F1F1F"/>
                </a:solidFill>
                <a:effectLst/>
                <a:latin typeface="Roboto" panose="02000000000000000000" pitchFamily="2" charset="0"/>
              </a:rPr>
              <a:t>50</a:t>
            </a:r>
            <a:r>
              <a:rPr lang="ja-JP" altLang="en-US" sz="1800" b="0" i="0" dirty="0">
                <a:solidFill>
                  <a:srgbClr val="1F1F1F"/>
                </a:solidFill>
                <a:effectLst/>
                <a:latin typeface="Roboto" panose="02000000000000000000" pitchFamily="2" charset="0"/>
              </a:rPr>
              <a:t>日を予測するということを</a:t>
            </a:r>
            <a:r>
              <a:rPr lang="en-US" altLang="ja-JP" sz="1800" b="0" i="0" dirty="0">
                <a:solidFill>
                  <a:srgbClr val="1F1F1F"/>
                </a:solidFill>
                <a:effectLst/>
                <a:latin typeface="Roboto" panose="02000000000000000000" pitchFamily="2" charset="0"/>
              </a:rPr>
              <a:t>50</a:t>
            </a:r>
            <a:r>
              <a:rPr lang="ja-JP" altLang="en-US" sz="1800" b="0" i="0" dirty="0">
                <a:solidFill>
                  <a:srgbClr val="1F1F1F"/>
                </a:solidFill>
                <a:effectLst/>
                <a:latin typeface="Roboto" panose="02000000000000000000" pitchFamily="2" charset="0"/>
              </a:rPr>
              <a:t>日スライドで繰り返す予測実験。</a:t>
            </a:r>
            <a:endParaRPr lang="en-US" altLang="ja-JP" sz="1800" b="0" i="0" dirty="0">
              <a:solidFill>
                <a:srgbClr val="1F1F1F"/>
              </a:solidFill>
              <a:effectLst/>
              <a:latin typeface="Roboto" panose="02000000000000000000" pitchFamily="2" charset="0"/>
            </a:endParaRPr>
          </a:p>
          <a:p>
            <a:pPr algn="l"/>
            <a:endParaRPr lang="en-US" altLang="ja-JP" sz="1800" b="0" i="0" dirty="0">
              <a:solidFill>
                <a:srgbClr val="1F1F1F"/>
              </a:solidFill>
              <a:effectLst/>
              <a:latin typeface="Roboto" panose="02000000000000000000" pitchFamily="2" charset="0"/>
            </a:endParaRPr>
          </a:p>
          <a:p>
            <a:pPr algn="l"/>
            <a:r>
              <a:rPr lang="ja-JP" altLang="en-US" sz="2000" b="1" i="0" dirty="0">
                <a:solidFill>
                  <a:srgbClr val="1F1F1F"/>
                </a:solidFill>
                <a:effectLst/>
                <a:latin typeface="+mn-ea"/>
              </a:rPr>
              <a:t>グラフ（次シート）の説明</a:t>
            </a:r>
          </a:p>
          <a:p>
            <a:pPr marL="285750" indent="-285750" algn="l">
              <a:buFont typeface="Arial" panose="020B0604020202020204" pitchFamily="34" charset="0"/>
              <a:buChar char="•"/>
            </a:pPr>
            <a:r>
              <a:rPr lang="ja-JP" altLang="en-US" b="0" i="0" dirty="0">
                <a:solidFill>
                  <a:srgbClr val="1F1F1F"/>
                </a:solidFill>
                <a:effectLst/>
                <a:latin typeface="+mn-ea"/>
              </a:rPr>
              <a:t>青線：実際の株価（終値）</a:t>
            </a:r>
          </a:p>
          <a:p>
            <a:pPr marL="285750" indent="-285750" algn="l">
              <a:buFont typeface="Arial" panose="020B0604020202020204" pitchFamily="34" charset="0"/>
              <a:buChar char="•"/>
            </a:pPr>
            <a:r>
              <a:rPr lang="ja-JP" altLang="en-US" b="0" i="0" dirty="0">
                <a:solidFill>
                  <a:srgbClr val="1F1F1F"/>
                </a:solidFill>
                <a:effectLst/>
                <a:latin typeface="+mn-ea"/>
              </a:rPr>
              <a:t>赤線（点線）：</a:t>
            </a:r>
            <a:r>
              <a:rPr lang="en-US" altLang="ja-JP" b="0" i="0" dirty="0">
                <a:solidFill>
                  <a:srgbClr val="1F1F1F"/>
                </a:solidFill>
                <a:effectLst/>
                <a:latin typeface="+mn-ea"/>
              </a:rPr>
              <a:t>ARIMA</a:t>
            </a:r>
            <a:r>
              <a:rPr lang="ja-JP" altLang="en-US" b="0" i="0" dirty="0">
                <a:solidFill>
                  <a:srgbClr val="1F1F1F"/>
                </a:solidFill>
                <a:effectLst/>
                <a:latin typeface="+mn-ea"/>
              </a:rPr>
              <a:t>モデルによる予測株価（終値）</a:t>
            </a:r>
          </a:p>
          <a:p>
            <a:pPr algn="l"/>
            <a:endParaRPr lang="en-US" altLang="ja-JP" dirty="0">
              <a:solidFill>
                <a:srgbClr val="1F1F1F"/>
              </a:solidFill>
              <a:latin typeface="Roboto" panose="02000000000000000000" pitchFamily="2" charset="0"/>
            </a:endParaRPr>
          </a:p>
          <a:p>
            <a:pPr algn="l"/>
            <a:r>
              <a:rPr lang="ja-JP" altLang="en-US" sz="2000" b="1" dirty="0">
                <a:solidFill>
                  <a:srgbClr val="1F1F1F"/>
                </a:solidFill>
                <a:latin typeface="Roboto" panose="02000000000000000000" pitchFamily="2" charset="0"/>
              </a:rPr>
              <a:t>その他</a:t>
            </a:r>
            <a:endParaRPr lang="en-US" altLang="ja-JP" sz="2000" b="1" dirty="0">
              <a:solidFill>
                <a:srgbClr val="1F1F1F"/>
              </a:solidFill>
              <a:latin typeface="Roboto" panose="02000000000000000000" pitchFamily="2" charset="0"/>
            </a:endParaRPr>
          </a:p>
          <a:p>
            <a:pPr marL="285750" indent="-285750" algn="l">
              <a:buFont typeface="Arial" panose="020B0604020202020204" pitchFamily="34" charset="0"/>
              <a:buChar char="•"/>
            </a:pPr>
            <a:r>
              <a:rPr lang="ja-JP" altLang="en-US" b="0" i="0" dirty="0">
                <a:solidFill>
                  <a:srgbClr val="1F1F1F"/>
                </a:solidFill>
                <a:effectLst/>
                <a:latin typeface="Roboto" panose="02000000000000000000" pitchFamily="2" charset="0"/>
              </a:rPr>
              <a:t>パラメータは、前回と同様に　</a:t>
            </a:r>
            <a:r>
              <a:rPr lang="en-US" altLang="ja-JP" sz="1800" b="1" dirty="0">
                <a:solidFill>
                  <a:srgbClr val="000000"/>
                </a:solidFill>
                <a:latin typeface="+mn-ea"/>
              </a:rPr>
              <a:t> (p, d, q)</a:t>
            </a:r>
            <a:r>
              <a:rPr lang="en-US" altLang="ja-JP" sz="1800" b="1" dirty="0">
                <a:solidFill>
                  <a:srgbClr val="000000"/>
                </a:solidFill>
                <a:effectLst/>
                <a:latin typeface="+mn-ea"/>
              </a:rPr>
              <a:t>=(</a:t>
            </a:r>
            <a:r>
              <a:rPr lang="en-US" altLang="ja-JP" sz="1800" b="1" dirty="0">
                <a:solidFill>
                  <a:srgbClr val="116644"/>
                </a:solidFill>
                <a:effectLst/>
                <a:latin typeface="+mn-ea"/>
              </a:rPr>
              <a:t>2</a:t>
            </a:r>
            <a:r>
              <a:rPr lang="en-US" altLang="ja-JP" sz="1800" b="1" dirty="0">
                <a:solidFill>
                  <a:srgbClr val="000000"/>
                </a:solidFill>
                <a:effectLst/>
                <a:latin typeface="+mn-ea"/>
              </a:rPr>
              <a:t>, </a:t>
            </a:r>
            <a:r>
              <a:rPr lang="en-US" altLang="ja-JP" sz="1800" b="1" dirty="0">
                <a:solidFill>
                  <a:srgbClr val="116644"/>
                </a:solidFill>
                <a:effectLst/>
                <a:latin typeface="+mn-ea"/>
              </a:rPr>
              <a:t>0</a:t>
            </a:r>
            <a:r>
              <a:rPr lang="en-US" altLang="ja-JP" sz="1800" b="1" dirty="0">
                <a:solidFill>
                  <a:srgbClr val="000000"/>
                </a:solidFill>
                <a:effectLst/>
                <a:latin typeface="+mn-ea"/>
              </a:rPr>
              <a:t>, </a:t>
            </a:r>
            <a:r>
              <a:rPr lang="en-US" altLang="ja-JP" sz="1800" b="1" dirty="0">
                <a:solidFill>
                  <a:srgbClr val="116644"/>
                </a:solidFill>
                <a:effectLst/>
                <a:latin typeface="+mn-ea"/>
              </a:rPr>
              <a:t>1</a:t>
            </a:r>
            <a:r>
              <a:rPr lang="en-US" altLang="ja-JP" sz="1800" b="1" dirty="0">
                <a:solidFill>
                  <a:srgbClr val="000000"/>
                </a:solidFill>
                <a:effectLst/>
                <a:latin typeface="+mn-ea"/>
              </a:rPr>
              <a:t>)</a:t>
            </a:r>
            <a:endParaRPr lang="en-US" altLang="ja-JP" b="0" i="0" dirty="0">
              <a:solidFill>
                <a:srgbClr val="1F1F1F"/>
              </a:solidFill>
              <a:effectLst/>
              <a:latin typeface="+mn-ea"/>
            </a:endParaRPr>
          </a:p>
          <a:p>
            <a:pPr algn="l"/>
            <a:endParaRPr lang="en-US" altLang="ja-JP" b="0" i="0" dirty="0">
              <a:solidFill>
                <a:srgbClr val="1F1F1F"/>
              </a:solidFill>
              <a:effectLst/>
              <a:latin typeface="+mn-ea"/>
            </a:endParaRPr>
          </a:p>
          <a:p>
            <a:pPr algn="l"/>
            <a:r>
              <a:rPr lang="ja-JP" altLang="en-US" sz="2000" b="1" i="0" dirty="0">
                <a:solidFill>
                  <a:srgbClr val="1F1F1F"/>
                </a:solidFill>
                <a:effectLst/>
                <a:latin typeface="+mn-ea"/>
              </a:rPr>
              <a:t>結果</a:t>
            </a:r>
          </a:p>
          <a:p>
            <a:r>
              <a:rPr kumimoji="0" lang="en-US" altLang="ja-JP" sz="1800" b="1" i="0" u="none" strike="noStrike" cap="none" normalizeH="0" baseline="0" dirty="0">
                <a:ln>
                  <a:noFill/>
                </a:ln>
                <a:solidFill>
                  <a:srgbClr val="1F1F1F"/>
                </a:solidFill>
                <a:effectLst/>
                <a:latin typeface="+mn-ea"/>
              </a:rPr>
              <a:t>RMSE = </a:t>
            </a:r>
            <a:r>
              <a:rPr kumimoji="0" lang="ja-JP" altLang="ja-JP" sz="1800" b="1" i="0" u="none" strike="noStrike" cap="none" normalizeH="0" baseline="0" dirty="0">
                <a:ln>
                  <a:noFill/>
                </a:ln>
                <a:solidFill>
                  <a:srgbClr val="1F1F1F"/>
                </a:solidFill>
                <a:effectLst/>
                <a:latin typeface="+mn-ea"/>
              </a:rPr>
              <a:t>6.680939731670536</a:t>
            </a:r>
            <a:endParaRPr lang="en-US" altLang="ja-JP" b="1" dirty="0">
              <a:latin typeface="+mn-ea"/>
            </a:endParaRPr>
          </a:p>
          <a:p>
            <a:r>
              <a:rPr kumimoji="0" lang="ja-JP" altLang="en-US" sz="1800" b="0" i="0" u="none" strike="noStrike" cap="none" normalizeH="0" baseline="0" dirty="0">
                <a:ln>
                  <a:noFill/>
                </a:ln>
                <a:solidFill>
                  <a:schemeClr val="tx1"/>
                </a:solidFill>
                <a:effectLst/>
                <a:latin typeface="+mn-ea"/>
              </a:rPr>
              <a:t>感覚的には、思ったよりいいが、</a:t>
            </a:r>
            <a:r>
              <a:rPr kumimoji="0" lang="en-US" altLang="ja-JP" sz="1800" b="0" i="0" u="none" strike="noStrike" cap="none" normalizeH="0" baseline="0" dirty="0">
                <a:ln>
                  <a:noFill/>
                </a:ln>
                <a:solidFill>
                  <a:schemeClr val="tx1"/>
                </a:solidFill>
                <a:effectLst/>
                <a:latin typeface="+mn-ea"/>
              </a:rPr>
              <a:t>6~7</a:t>
            </a:r>
            <a:r>
              <a:rPr kumimoji="0" lang="ja-JP" altLang="en-US" sz="1800" b="0" i="0" u="none" strike="noStrike" cap="none" normalizeH="0" baseline="0" dirty="0">
                <a:ln>
                  <a:noFill/>
                </a:ln>
                <a:solidFill>
                  <a:schemeClr val="tx1"/>
                </a:solidFill>
                <a:effectLst/>
                <a:latin typeface="+mn-ea"/>
              </a:rPr>
              <a:t>円違うと実用には耐えられないレベルかと。</a:t>
            </a:r>
            <a:endParaRPr kumimoji="0" lang="ja-JP" altLang="ja-JP" sz="1800" b="0" i="0" u="none" strike="noStrike" cap="none" normalizeH="0" baseline="0" dirty="0">
              <a:ln>
                <a:noFill/>
              </a:ln>
              <a:solidFill>
                <a:schemeClr val="tx1"/>
              </a:solidFill>
              <a:effectLst/>
              <a:latin typeface="+mn-ea"/>
            </a:endParaRPr>
          </a:p>
        </p:txBody>
      </p:sp>
      <p:sp>
        <p:nvSpPr>
          <p:cNvPr id="2" name="タイトル 1">
            <a:extLst>
              <a:ext uri="{FF2B5EF4-FFF2-40B4-BE49-F238E27FC236}">
                <a16:creationId xmlns:a16="http://schemas.microsoft.com/office/drawing/2014/main" id="{D4479864-8598-786C-0B63-8B260207FE3E}"/>
              </a:ext>
            </a:extLst>
          </p:cNvPr>
          <p:cNvSpPr txBox="1">
            <a:spLocks/>
          </p:cNvSpPr>
          <p:nvPr/>
        </p:nvSpPr>
        <p:spPr>
          <a:xfrm>
            <a:off x="0" y="293209"/>
            <a:ext cx="9144000" cy="949966"/>
          </a:xfrm>
          <a:prstGeom prst="rect">
            <a:avLst/>
          </a:prstGeom>
          <a:noFill/>
          <a:ln>
            <a:solidFill>
              <a:schemeClr val="bg2">
                <a:lumMod val="90000"/>
              </a:schemeClr>
            </a:solidFill>
          </a:ln>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a:latin typeface="+mn-ea"/>
                <a:ea typeface="+mn-ea"/>
              </a:rPr>
              <a:t>株価予測モデルの構築</a:t>
            </a:r>
          </a:p>
        </p:txBody>
      </p:sp>
    </p:spTree>
    <p:extLst>
      <p:ext uri="{BB962C8B-B14F-4D97-AF65-F5344CB8AC3E}">
        <p14:creationId xmlns:p14="http://schemas.microsoft.com/office/powerpoint/2010/main" val="1866746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F1D05B5-8C93-8FA8-89F3-CA4751639DD1}"/>
              </a:ext>
            </a:extLst>
          </p:cNvPr>
          <p:cNvSpPr>
            <a:spLocks noChangeArrowheads="1"/>
          </p:cNvSpPr>
          <p:nvPr/>
        </p:nvSpPr>
        <p:spPr bwMode="auto">
          <a:xfrm>
            <a:off x="205483" y="6424139"/>
            <a:ext cx="3666388"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b="0" i="0" u="none" strike="noStrike" cap="none" normalizeH="0" baseline="0" dirty="0">
                <a:ln>
                  <a:noFill/>
                </a:ln>
                <a:solidFill>
                  <a:srgbClr val="1F1F1F"/>
                </a:solidFill>
                <a:effectLst/>
                <a:latin typeface="+mn-ea"/>
              </a:rPr>
              <a:t>RMSE = </a:t>
            </a:r>
            <a:r>
              <a:rPr kumimoji="0" lang="ja-JP" altLang="ja-JP" sz="2000" b="0" i="0" u="none" strike="noStrike" cap="none" normalizeH="0" baseline="0" dirty="0">
                <a:ln>
                  <a:noFill/>
                </a:ln>
                <a:solidFill>
                  <a:srgbClr val="1F1F1F"/>
                </a:solidFill>
                <a:effectLst/>
                <a:latin typeface="+mn-ea"/>
              </a:rPr>
              <a:t>6.680939731670536</a:t>
            </a:r>
            <a:r>
              <a:rPr kumimoji="0" lang="ja-JP" altLang="ja-JP" sz="2000" b="0" i="0" u="none" strike="noStrike" cap="none" normalizeH="0" baseline="0" dirty="0">
                <a:ln>
                  <a:noFill/>
                </a:ln>
                <a:solidFill>
                  <a:schemeClr val="tx1"/>
                </a:solidFill>
                <a:effectLst/>
                <a:latin typeface="+mn-ea"/>
              </a:rPr>
              <a:t> </a:t>
            </a:r>
          </a:p>
        </p:txBody>
      </p:sp>
      <p:pic>
        <p:nvPicPr>
          <p:cNvPr id="10244" name="Picture 4">
            <a:extLst>
              <a:ext uri="{FF2B5EF4-FFF2-40B4-BE49-F238E27FC236}">
                <a16:creationId xmlns:a16="http://schemas.microsoft.com/office/drawing/2014/main" id="{D5941877-E593-EF2B-225A-C87C5C8A35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61035"/>
            <a:ext cx="9144000" cy="4976813"/>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1">
            <a:extLst>
              <a:ext uri="{FF2B5EF4-FFF2-40B4-BE49-F238E27FC236}">
                <a16:creationId xmlns:a16="http://schemas.microsoft.com/office/drawing/2014/main" id="{61793D77-F555-EE43-2EB8-FE38BE84E505}"/>
              </a:ext>
            </a:extLst>
          </p:cNvPr>
          <p:cNvSpPr txBox="1">
            <a:spLocks/>
          </p:cNvSpPr>
          <p:nvPr/>
        </p:nvSpPr>
        <p:spPr>
          <a:xfrm>
            <a:off x="0" y="293209"/>
            <a:ext cx="9144000" cy="949966"/>
          </a:xfrm>
          <a:prstGeom prst="rect">
            <a:avLst/>
          </a:prstGeom>
          <a:noFill/>
          <a:ln>
            <a:solidFill>
              <a:schemeClr val="bg2">
                <a:lumMod val="90000"/>
              </a:schemeClr>
            </a:solidFill>
          </a:ln>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a:latin typeface="+mn-ea"/>
                <a:ea typeface="+mn-ea"/>
              </a:rPr>
              <a:t>株価予測モデルの構築</a:t>
            </a:r>
          </a:p>
        </p:txBody>
      </p:sp>
    </p:spTree>
    <p:extLst>
      <p:ext uri="{BB962C8B-B14F-4D97-AF65-F5344CB8AC3E}">
        <p14:creationId xmlns:p14="http://schemas.microsoft.com/office/powerpoint/2010/main" val="3796697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812978D-7EAB-CEDD-78D6-14BB09B90350}"/>
              </a:ext>
            </a:extLst>
          </p:cNvPr>
          <p:cNvSpPr txBox="1"/>
          <p:nvPr/>
        </p:nvSpPr>
        <p:spPr>
          <a:xfrm>
            <a:off x="195208" y="1514883"/>
            <a:ext cx="8774131" cy="4770537"/>
          </a:xfrm>
          <a:prstGeom prst="rect">
            <a:avLst/>
          </a:prstGeom>
          <a:noFill/>
        </p:spPr>
        <p:txBody>
          <a:bodyPr wrap="square">
            <a:spAutoFit/>
          </a:bodyPr>
          <a:lstStyle/>
          <a:p>
            <a:pPr algn="l"/>
            <a:r>
              <a:rPr lang="ja-JP" altLang="en-US" sz="2800" b="1" i="0" dirty="0">
                <a:solidFill>
                  <a:srgbClr val="1F1F1F"/>
                </a:solidFill>
                <a:effectLst/>
                <a:latin typeface="+mn-ea"/>
              </a:rPr>
              <a:t>ランダムフォレスト回帰モデルによる予測実験</a:t>
            </a:r>
            <a:endParaRPr lang="en-US" altLang="ja-JP" sz="2800" b="1" i="0" dirty="0">
              <a:solidFill>
                <a:srgbClr val="1F1F1F"/>
              </a:solidFill>
              <a:effectLst/>
              <a:latin typeface="+mn-ea"/>
            </a:endParaRPr>
          </a:p>
          <a:p>
            <a:pPr algn="l"/>
            <a:r>
              <a:rPr lang="ja-JP" altLang="en-US" sz="1800" b="0" i="0" dirty="0">
                <a:solidFill>
                  <a:srgbClr val="1F1F1F"/>
                </a:solidFill>
                <a:effectLst/>
                <a:latin typeface="+mn-ea"/>
              </a:rPr>
              <a:t>全期間に対して、過去</a:t>
            </a:r>
            <a:r>
              <a:rPr lang="en-US" altLang="ja-JP" sz="1800" b="0" i="0" dirty="0">
                <a:solidFill>
                  <a:srgbClr val="1F1F1F"/>
                </a:solidFill>
                <a:effectLst/>
                <a:latin typeface="+mn-ea"/>
              </a:rPr>
              <a:t>50</a:t>
            </a:r>
            <a:r>
              <a:rPr lang="ja-JP" altLang="en-US" sz="1800" b="0" i="0" dirty="0">
                <a:solidFill>
                  <a:srgbClr val="1F1F1F"/>
                </a:solidFill>
                <a:effectLst/>
                <a:latin typeface="+mn-ea"/>
              </a:rPr>
              <a:t>日の学習にて、次の</a:t>
            </a:r>
            <a:r>
              <a:rPr lang="en-US" altLang="ja-JP" sz="1800" b="0" i="0" dirty="0">
                <a:solidFill>
                  <a:srgbClr val="1F1F1F"/>
                </a:solidFill>
                <a:effectLst/>
                <a:latin typeface="+mn-ea"/>
              </a:rPr>
              <a:t>50</a:t>
            </a:r>
            <a:r>
              <a:rPr lang="ja-JP" altLang="en-US" sz="1800" b="0" i="0" dirty="0">
                <a:solidFill>
                  <a:srgbClr val="1F1F1F"/>
                </a:solidFill>
                <a:effectLst/>
                <a:latin typeface="+mn-ea"/>
              </a:rPr>
              <a:t>日を予測するということを</a:t>
            </a:r>
            <a:r>
              <a:rPr lang="en-US" altLang="ja-JP" sz="1800" b="0" i="0" dirty="0">
                <a:solidFill>
                  <a:srgbClr val="1F1F1F"/>
                </a:solidFill>
                <a:effectLst/>
                <a:latin typeface="+mn-ea"/>
              </a:rPr>
              <a:t>50</a:t>
            </a:r>
            <a:r>
              <a:rPr lang="ja-JP" altLang="en-US" sz="1800" b="0" i="0" dirty="0">
                <a:solidFill>
                  <a:srgbClr val="1F1F1F"/>
                </a:solidFill>
                <a:effectLst/>
                <a:latin typeface="+mn-ea"/>
              </a:rPr>
              <a:t>日スライドで繰り返す予測実験。</a:t>
            </a:r>
            <a:endParaRPr lang="en-US" altLang="ja-JP" sz="1800" b="0" i="0" dirty="0">
              <a:solidFill>
                <a:srgbClr val="1F1F1F"/>
              </a:solidFill>
              <a:effectLst/>
              <a:latin typeface="+mn-ea"/>
            </a:endParaRPr>
          </a:p>
          <a:p>
            <a:pPr algn="l"/>
            <a:endParaRPr lang="en-US" altLang="ja-JP" sz="1800" b="0" i="0" dirty="0">
              <a:solidFill>
                <a:srgbClr val="1F1F1F"/>
              </a:solidFill>
              <a:effectLst/>
              <a:latin typeface="+mn-ea"/>
            </a:endParaRPr>
          </a:p>
          <a:p>
            <a:pPr algn="l"/>
            <a:r>
              <a:rPr lang="ja-JP" altLang="en-US" sz="2000" b="1" i="0" dirty="0">
                <a:solidFill>
                  <a:srgbClr val="1F1F1F"/>
                </a:solidFill>
                <a:effectLst/>
                <a:latin typeface="+mn-ea"/>
              </a:rPr>
              <a:t>グラフ（次シート）の説明</a:t>
            </a:r>
          </a:p>
          <a:p>
            <a:pPr marL="285750" indent="-285750" algn="l">
              <a:buFont typeface="Arial" panose="020B0604020202020204" pitchFamily="34" charset="0"/>
              <a:buChar char="•"/>
            </a:pPr>
            <a:r>
              <a:rPr lang="ja-JP" altLang="en-US" b="0" i="0" dirty="0">
                <a:solidFill>
                  <a:srgbClr val="1F1F1F"/>
                </a:solidFill>
                <a:effectLst/>
                <a:latin typeface="+mn-ea"/>
              </a:rPr>
              <a:t>青線：実際の株価（終値）</a:t>
            </a:r>
          </a:p>
          <a:p>
            <a:pPr marL="285750" indent="-285750" algn="l">
              <a:buFont typeface="Arial" panose="020B0604020202020204" pitchFamily="34" charset="0"/>
              <a:buChar char="•"/>
            </a:pPr>
            <a:r>
              <a:rPr lang="ja-JP" altLang="en-US" b="0" i="0" dirty="0">
                <a:solidFill>
                  <a:srgbClr val="1F1F1F"/>
                </a:solidFill>
                <a:effectLst/>
                <a:latin typeface="+mn-ea"/>
              </a:rPr>
              <a:t>赤線（点線）：モデルによる予測株価（終値）</a:t>
            </a:r>
          </a:p>
          <a:p>
            <a:pPr algn="l"/>
            <a:endParaRPr lang="en-US" altLang="ja-JP" dirty="0">
              <a:solidFill>
                <a:srgbClr val="1F1F1F"/>
              </a:solidFill>
              <a:latin typeface="+mn-ea"/>
            </a:endParaRPr>
          </a:p>
          <a:p>
            <a:pPr algn="l"/>
            <a:r>
              <a:rPr lang="ja-JP" altLang="en-US" sz="2000" b="1" dirty="0">
                <a:solidFill>
                  <a:srgbClr val="1F1F1F"/>
                </a:solidFill>
                <a:latin typeface="+mn-ea"/>
              </a:rPr>
              <a:t>その他</a:t>
            </a:r>
            <a:endParaRPr lang="en-US" altLang="ja-JP" sz="2000" b="1" dirty="0">
              <a:solidFill>
                <a:srgbClr val="1F1F1F"/>
              </a:solidFill>
              <a:latin typeface="+mn-ea"/>
            </a:endParaRPr>
          </a:p>
          <a:p>
            <a:pPr marL="285750" indent="-285750" algn="l">
              <a:buFont typeface="Arial" panose="020B0604020202020204" pitchFamily="34" charset="0"/>
              <a:buChar char="•"/>
            </a:pPr>
            <a:r>
              <a:rPr lang="ja-JP" altLang="en-US" b="0" i="0" dirty="0">
                <a:solidFill>
                  <a:srgbClr val="1F1F1F"/>
                </a:solidFill>
                <a:effectLst/>
                <a:latin typeface="+mn-ea"/>
              </a:rPr>
              <a:t>他の変数（始値、高値、安値、出来高、変化率）を使用</a:t>
            </a:r>
            <a:endParaRPr lang="en-US" altLang="ja-JP" b="0" i="0" dirty="0">
              <a:solidFill>
                <a:srgbClr val="1F1F1F"/>
              </a:solidFill>
              <a:effectLst/>
              <a:latin typeface="+mn-ea"/>
            </a:endParaRPr>
          </a:p>
          <a:p>
            <a:pPr algn="l"/>
            <a:endParaRPr lang="en-US" altLang="ja-JP" b="0" i="0" dirty="0">
              <a:solidFill>
                <a:srgbClr val="1F1F1F"/>
              </a:solidFill>
              <a:effectLst/>
              <a:latin typeface="+mn-ea"/>
            </a:endParaRPr>
          </a:p>
          <a:p>
            <a:pPr algn="l"/>
            <a:r>
              <a:rPr lang="ja-JP" altLang="en-US" sz="2000" b="1" i="0" dirty="0">
                <a:solidFill>
                  <a:srgbClr val="1F1F1F"/>
                </a:solidFill>
                <a:effectLst/>
                <a:latin typeface="+mn-ea"/>
              </a:rPr>
              <a:t>結果</a:t>
            </a:r>
          </a:p>
          <a:p>
            <a:pPr marL="285750" indent="-285750">
              <a:buFont typeface="Arial" panose="020B0604020202020204" pitchFamily="34" charset="0"/>
              <a:buChar char="•"/>
            </a:pPr>
            <a:r>
              <a:rPr kumimoji="0" lang="en-US" altLang="ja-JP" sz="1800" b="1" i="0" u="none" strike="noStrike" cap="none" normalizeH="0" baseline="0" dirty="0">
                <a:ln>
                  <a:noFill/>
                </a:ln>
                <a:solidFill>
                  <a:srgbClr val="1F1F1F"/>
                </a:solidFill>
                <a:effectLst/>
                <a:latin typeface="+mn-ea"/>
              </a:rPr>
              <a:t>RMSE = </a:t>
            </a:r>
            <a:r>
              <a:rPr kumimoji="0" lang="ja-JP" altLang="ja-JP" sz="1800" b="1" i="0" u="none" strike="noStrike" cap="none" normalizeH="0" baseline="0" dirty="0">
                <a:ln>
                  <a:noFill/>
                </a:ln>
                <a:solidFill>
                  <a:srgbClr val="1F1F1F"/>
                </a:solidFill>
                <a:effectLst/>
                <a:latin typeface="+mn-ea"/>
              </a:rPr>
              <a:t>3.482374953747236</a:t>
            </a:r>
            <a:r>
              <a:rPr lang="ja-JP" altLang="en-US" b="0" i="0" dirty="0">
                <a:solidFill>
                  <a:srgbClr val="1F1F1F"/>
                </a:solidFill>
                <a:effectLst/>
                <a:latin typeface="+mn-ea"/>
              </a:rPr>
              <a:t>、とランダムフォレストは非線形な関係を学習できるため（他の変数も使用）、</a:t>
            </a:r>
            <a:r>
              <a:rPr lang="en-US" altLang="ja-JP" b="0" i="0" dirty="0">
                <a:solidFill>
                  <a:srgbClr val="1F1F1F"/>
                </a:solidFill>
                <a:effectLst/>
                <a:latin typeface="+mn-ea"/>
              </a:rPr>
              <a:t>ARIMA</a:t>
            </a:r>
            <a:r>
              <a:rPr lang="ja-JP" altLang="en-US" b="0" i="0" dirty="0">
                <a:solidFill>
                  <a:srgbClr val="1F1F1F"/>
                </a:solidFill>
                <a:effectLst/>
                <a:latin typeface="+mn-ea"/>
              </a:rPr>
              <a:t>よりも良い結果になった。</a:t>
            </a:r>
            <a:endParaRPr lang="en-US" altLang="ja-JP" dirty="0">
              <a:solidFill>
                <a:srgbClr val="1F1F1F"/>
              </a:solidFill>
              <a:latin typeface="+mn-ea"/>
            </a:endParaRPr>
          </a:p>
          <a:p>
            <a:pPr marL="285750" indent="-285750">
              <a:buFont typeface="Arial" panose="020B0604020202020204" pitchFamily="34" charset="0"/>
              <a:buChar char="•"/>
            </a:pPr>
            <a:r>
              <a:rPr lang="ja-JP" altLang="en-US" b="0" i="0" dirty="0">
                <a:solidFill>
                  <a:srgbClr val="1F1F1F"/>
                </a:solidFill>
                <a:effectLst/>
                <a:latin typeface="+mn-ea"/>
              </a:rPr>
              <a:t>短期的な予測（</a:t>
            </a:r>
            <a:r>
              <a:rPr lang="en-US" altLang="ja-JP" b="0" i="0" dirty="0">
                <a:solidFill>
                  <a:srgbClr val="1F1F1F"/>
                </a:solidFill>
                <a:effectLst/>
                <a:latin typeface="+mn-ea"/>
              </a:rPr>
              <a:t>50</a:t>
            </a:r>
            <a:r>
              <a:rPr lang="ja-JP" altLang="en-US" b="0" i="0" dirty="0">
                <a:solidFill>
                  <a:srgbClr val="1F1F1F"/>
                </a:solidFill>
                <a:effectLst/>
                <a:latin typeface="+mn-ea"/>
              </a:rPr>
              <a:t>日程度）では実用に萎えられるかもしれないレベルになった気がするが、長期的な予測にはさらなる工夫が必要と思われる。</a:t>
            </a:r>
          </a:p>
        </p:txBody>
      </p:sp>
      <p:sp>
        <p:nvSpPr>
          <p:cNvPr id="5" name="タイトル 1">
            <a:extLst>
              <a:ext uri="{FF2B5EF4-FFF2-40B4-BE49-F238E27FC236}">
                <a16:creationId xmlns:a16="http://schemas.microsoft.com/office/drawing/2014/main" id="{5B88DEFA-6388-B11E-97AB-5B49AAE9792F}"/>
              </a:ext>
            </a:extLst>
          </p:cNvPr>
          <p:cNvSpPr txBox="1">
            <a:spLocks/>
          </p:cNvSpPr>
          <p:nvPr/>
        </p:nvSpPr>
        <p:spPr>
          <a:xfrm>
            <a:off x="0" y="293209"/>
            <a:ext cx="9144000" cy="949966"/>
          </a:xfrm>
          <a:prstGeom prst="rect">
            <a:avLst/>
          </a:prstGeom>
          <a:noFill/>
          <a:ln>
            <a:solidFill>
              <a:schemeClr val="bg2">
                <a:lumMod val="90000"/>
              </a:schemeClr>
            </a:solidFill>
          </a:ln>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a:latin typeface="+mn-ea"/>
                <a:ea typeface="+mn-ea"/>
              </a:rPr>
              <a:t>株価予測モデルの構築</a:t>
            </a:r>
          </a:p>
        </p:txBody>
      </p:sp>
      <p:sp>
        <p:nvSpPr>
          <p:cNvPr id="7" name="Rectangle 2">
            <a:extLst>
              <a:ext uri="{FF2B5EF4-FFF2-40B4-BE49-F238E27FC236}">
                <a16:creationId xmlns:a16="http://schemas.microsoft.com/office/drawing/2014/main" id="{3B34BAA7-D3B0-4AD3-BC8F-31CE70E21F47}"/>
              </a:ext>
            </a:extLst>
          </p:cNvPr>
          <p:cNvSpPr>
            <a:spLocks noChangeArrowheads="1"/>
          </p:cNvSpPr>
          <p:nvPr/>
        </p:nvSpPr>
        <p:spPr bwMode="auto">
          <a:xfrm>
            <a:off x="152400" y="334833"/>
            <a:ext cx="202299" cy="923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dirty="0">
                <a:ln>
                  <a:noFill/>
                </a:ln>
                <a:solidFill>
                  <a:schemeClr val="tx1"/>
                </a:solidFill>
                <a:effectLst/>
              </a:rPr>
              <a:t> </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6104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78B3FEC5-467B-4D5C-22DA-0FEE410C9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19939"/>
            <a:ext cx="9144000" cy="4976813"/>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9EB0593B-D6EF-93A3-7DC1-0D0B3D0F5248}"/>
              </a:ext>
            </a:extLst>
          </p:cNvPr>
          <p:cNvSpPr txBox="1">
            <a:spLocks/>
          </p:cNvSpPr>
          <p:nvPr/>
        </p:nvSpPr>
        <p:spPr>
          <a:xfrm>
            <a:off x="0" y="293209"/>
            <a:ext cx="9144000" cy="949966"/>
          </a:xfrm>
          <a:prstGeom prst="rect">
            <a:avLst/>
          </a:prstGeom>
          <a:noFill/>
          <a:ln>
            <a:solidFill>
              <a:schemeClr val="bg2">
                <a:lumMod val="90000"/>
              </a:schemeClr>
            </a:solidFill>
          </a:ln>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a:latin typeface="+mn-ea"/>
                <a:ea typeface="+mn-ea"/>
              </a:rPr>
              <a:t>株価予測モデルの構築</a:t>
            </a:r>
          </a:p>
        </p:txBody>
      </p:sp>
      <p:sp>
        <p:nvSpPr>
          <p:cNvPr id="3" name="Rectangle 2">
            <a:extLst>
              <a:ext uri="{FF2B5EF4-FFF2-40B4-BE49-F238E27FC236}">
                <a16:creationId xmlns:a16="http://schemas.microsoft.com/office/drawing/2014/main" id="{737EEDA9-26A4-8350-16FB-B86A4CEEA1EE}"/>
              </a:ext>
            </a:extLst>
          </p:cNvPr>
          <p:cNvSpPr>
            <a:spLocks noChangeArrowheads="1"/>
          </p:cNvSpPr>
          <p:nvPr/>
        </p:nvSpPr>
        <p:spPr bwMode="auto">
          <a:xfrm>
            <a:off x="205483" y="6424139"/>
            <a:ext cx="359265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b="0" i="0" u="none" strike="noStrike" cap="none" normalizeH="0" baseline="0" dirty="0">
                <a:ln>
                  <a:noFill/>
                </a:ln>
                <a:solidFill>
                  <a:srgbClr val="1F1F1F"/>
                </a:solidFill>
                <a:effectLst/>
                <a:latin typeface="+mn-ea"/>
              </a:rPr>
              <a:t>RMSE = 3.482374953747236</a:t>
            </a:r>
            <a:endParaRPr kumimoji="0" lang="ja-JP" altLang="ja-JP" sz="20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4221059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CD5EDAB-9D28-2BAA-C865-A286873B24E6}"/>
              </a:ext>
            </a:extLst>
          </p:cNvPr>
          <p:cNvSpPr txBox="1"/>
          <p:nvPr/>
        </p:nvSpPr>
        <p:spPr>
          <a:xfrm>
            <a:off x="195208" y="1514883"/>
            <a:ext cx="8774131" cy="5047536"/>
          </a:xfrm>
          <a:prstGeom prst="rect">
            <a:avLst/>
          </a:prstGeom>
          <a:noFill/>
        </p:spPr>
        <p:txBody>
          <a:bodyPr wrap="square">
            <a:spAutoFit/>
          </a:bodyPr>
          <a:lstStyle/>
          <a:p>
            <a:pPr algn="l"/>
            <a:r>
              <a:rPr lang="en-US" altLang="ja-JP" sz="2800" b="1" i="0" dirty="0">
                <a:solidFill>
                  <a:srgbClr val="1F1F1F"/>
                </a:solidFill>
                <a:effectLst/>
                <a:latin typeface="Roboto" panose="02000000000000000000" pitchFamily="2" charset="0"/>
              </a:rPr>
              <a:t>LSTM</a:t>
            </a:r>
            <a:r>
              <a:rPr lang="ja-JP" altLang="en-US" sz="2800" b="1" i="0" dirty="0">
                <a:solidFill>
                  <a:srgbClr val="1F1F1F"/>
                </a:solidFill>
                <a:effectLst/>
                <a:latin typeface="Roboto" panose="02000000000000000000" pitchFamily="2" charset="0"/>
              </a:rPr>
              <a:t>モデル</a:t>
            </a:r>
            <a:r>
              <a:rPr lang="ja-JP" altLang="en-US" sz="2800" b="1" i="0" dirty="0">
                <a:solidFill>
                  <a:srgbClr val="1F1F1F"/>
                </a:solidFill>
                <a:effectLst/>
                <a:latin typeface="+mn-ea"/>
              </a:rPr>
              <a:t>による予測実験</a:t>
            </a:r>
            <a:endParaRPr lang="en-US" altLang="ja-JP" sz="2800" b="1" i="0" dirty="0">
              <a:solidFill>
                <a:srgbClr val="1F1F1F"/>
              </a:solidFill>
              <a:effectLst/>
              <a:latin typeface="+mn-ea"/>
            </a:endParaRPr>
          </a:p>
          <a:p>
            <a:pPr algn="l"/>
            <a:r>
              <a:rPr lang="ja-JP" altLang="en-US" sz="1800" b="0" i="0" dirty="0">
                <a:solidFill>
                  <a:srgbClr val="1F1F1F"/>
                </a:solidFill>
                <a:effectLst/>
                <a:latin typeface="+mn-ea"/>
              </a:rPr>
              <a:t>全期間に対して、過去</a:t>
            </a:r>
            <a:r>
              <a:rPr lang="en-US" altLang="ja-JP" sz="1800" b="0" i="0" dirty="0">
                <a:solidFill>
                  <a:srgbClr val="1F1F1F"/>
                </a:solidFill>
                <a:effectLst/>
                <a:latin typeface="+mn-ea"/>
              </a:rPr>
              <a:t>50</a:t>
            </a:r>
            <a:r>
              <a:rPr lang="ja-JP" altLang="en-US" sz="1800" b="0" i="0" dirty="0">
                <a:solidFill>
                  <a:srgbClr val="1F1F1F"/>
                </a:solidFill>
                <a:effectLst/>
                <a:latin typeface="+mn-ea"/>
              </a:rPr>
              <a:t>日の学習にて、次の</a:t>
            </a:r>
            <a:r>
              <a:rPr lang="en-US" altLang="ja-JP" sz="1800" b="0" i="0" dirty="0">
                <a:solidFill>
                  <a:srgbClr val="1F1F1F"/>
                </a:solidFill>
                <a:effectLst/>
                <a:latin typeface="+mn-ea"/>
              </a:rPr>
              <a:t>50</a:t>
            </a:r>
            <a:r>
              <a:rPr lang="ja-JP" altLang="en-US" sz="1800" b="0" i="0" dirty="0">
                <a:solidFill>
                  <a:srgbClr val="1F1F1F"/>
                </a:solidFill>
                <a:effectLst/>
                <a:latin typeface="+mn-ea"/>
              </a:rPr>
              <a:t>日を予測するということを</a:t>
            </a:r>
            <a:r>
              <a:rPr lang="en-US" altLang="ja-JP" sz="1800" b="0" i="0" dirty="0">
                <a:solidFill>
                  <a:srgbClr val="1F1F1F"/>
                </a:solidFill>
                <a:effectLst/>
                <a:latin typeface="+mn-ea"/>
              </a:rPr>
              <a:t>50</a:t>
            </a:r>
            <a:r>
              <a:rPr lang="ja-JP" altLang="en-US" sz="1800" b="0" i="0" dirty="0">
                <a:solidFill>
                  <a:srgbClr val="1F1F1F"/>
                </a:solidFill>
                <a:effectLst/>
                <a:latin typeface="+mn-ea"/>
              </a:rPr>
              <a:t>日スライドで繰り返す予測実験。</a:t>
            </a:r>
            <a:endParaRPr lang="en-US" altLang="ja-JP" sz="1800" b="0" i="0" dirty="0">
              <a:solidFill>
                <a:srgbClr val="1F1F1F"/>
              </a:solidFill>
              <a:effectLst/>
              <a:latin typeface="+mn-ea"/>
            </a:endParaRPr>
          </a:p>
          <a:p>
            <a:pPr algn="l"/>
            <a:endParaRPr lang="en-US" altLang="ja-JP" sz="1800" b="0" i="0" dirty="0">
              <a:solidFill>
                <a:srgbClr val="1F1F1F"/>
              </a:solidFill>
              <a:effectLst/>
              <a:latin typeface="+mn-ea"/>
            </a:endParaRPr>
          </a:p>
          <a:p>
            <a:pPr algn="l"/>
            <a:r>
              <a:rPr lang="ja-JP" altLang="en-US" sz="2000" b="1" i="0" dirty="0">
                <a:solidFill>
                  <a:srgbClr val="1F1F1F"/>
                </a:solidFill>
                <a:effectLst/>
                <a:latin typeface="+mn-ea"/>
              </a:rPr>
              <a:t>グラフ（次シート）の説明</a:t>
            </a:r>
          </a:p>
          <a:p>
            <a:pPr marL="285750" indent="-285750" algn="l">
              <a:buFont typeface="Arial" panose="020B0604020202020204" pitchFamily="34" charset="0"/>
              <a:buChar char="•"/>
            </a:pPr>
            <a:r>
              <a:rPr lang="ja-JP" altLang="en-US" b="0" i="0" dirty="0">
                <a:solidFill>
                  <a:srgbClr val="1F1F1F"/>
                </a:solidFill>
                <a:effectLst/>
                <a:latin typeface="+mn-ea"/>
              </a:rPr>
              <a:t>青線：実際の株価（終値）</a:t>
            </a:r>
          </a:p>
          <a:p>
            <a:pPr marL="285750" indent="-285750" algn="l">
              <a:buFont typeface="Arial" panose="020B0604020202020204" pitchFamily="34" charset="0"/>
              <a:buChar char="•"/>
            </a:pPr>
            <a:r>
              <a:rPr lang="ja-JP" altLang="en-US" b="0" i="0" dirty="0">
                <a:solidFill>
                  <a:srgbClr val="1F1F1F"/>
                </a:solidFill>
                <a:effectLst/>
                <a:latin typeface="+mn-ea"/>
              </a:rPr>
              <a:t>赤線（点線）：</a:t>
            </a:r>
            <a:r>
              <a:rPr lang="en-US" altLang="ja-JP" b="0" i="0" dirty="0">
                <a:solidFill>
                  <a:srgbClr val="1F1F1F"/>
                </a:solidFill>
                <a:effectLst/>
                <a:latin typeface="+mn-ea"/>
              </a:rPr>
              <a:t>LSTM</a:t>
            </a:r>
            <a:r>
              <a:rPr lang="ja-JP" altLang="en-US" b="0" i="0" dirty="0">
                <a:solidFill>
                  <a:srgbClr val="1F1F1F"/>
                </a:solidFill>
                <a:effectLst/>
                <a:latin typeface="+mn-ea"/>
              </a:rPr>
              <a:t>モデルによる予測株価（終値）</a:t>
            </a:r>
          </a:p>
          <a:p>
            <a:pPr algn="l"/>
            <a:endParaRPr lang="en-US" altLang="ja-JP" dirty="0">
              <a:solidFill>
                <a:srgbClr val="1F1F1F"/>
              </a:solidFill>
              <a:latin typeface="+mn-ea"/>
            </a:endParaRPr>
          </a:p>
          <a:p>
            <a:pPr algn="l"/>
            <a:r>
              <a:rPr lang="ja-JP" altLang="en-US" sz="2000" b="1" dirty="0">
                <a:solidFill>
                  <a:srgbClr val="1F1F1F"/>
                </a:solidFill>
                <a:latin typeface="+mn-ea"/>
              </a:rPr>
              <a:t>その他</a:t>
            </a:r>
            <a:endParaRPr lang="en-US" altLang="ja-JP" sz="2000" b="1" dirty="0">
              <a:solidFill>
                <a:srgbClr val="1F1F1F"/>
              </a:solidFill>
              <a:latin typeface="+mn-ea"/>
            </a:endParaRPr>
          </a:p>
          <a:p>
            <a:pPr marL="285750" indent="-285750" algn="l">
              <a:buFont typeface="Arial" panose="020B0604020202020204" pitchFamily="34" charset="0"/>
              <a:buChar char="•"/>
            </a:pPr>
            <a:r>
              <a:rPr lang="ja-JP" altLang="en-US" b="0" i="0" dirty="0">
                <a:solidFill>
                  <a:srgbClr val="1F1F1F"/>
                </a:solidFill>
                <a:effectLst/>
                <a:latin typeface="+mn-ea"/>
              </a:rPr>
              <a:t>他の変数（始値、高値、安値、出来高、変化率）を使用</a:t>
            </a:r>
            <a:r>
              <a:rPr lang="ja-JP" altLang="en-US" dirty="0">
                <a:solidFill>
                  <a:srgbClr val="1F1F1F"/>
                </a:solidFill>
                <a:latin typeface="+mn-ea"/>
              </a:rPr>
              <a:t>、</a:t>
            </a:r>
            <a:r>
              <a:rPr lang="en-US" altLang="ja-JP" b="0" i="0" dirty="0" err="1">
                <a:solidFill>
                  <a:srgbClr val="1F1F1F"/>
                </a:solidFill>
                <a:effectLst/>
                <a:latin typeface="Roboto" panose="02000000000000000000" pitchFamily="2" charset="0"/>
              </a:rPr>
              <a:t>MinMaxScaler</a:t>
            </a:r>
            <a:r>
              <a:rPr lang="en-US" altLang="ja-JP" b="0" i="0" dirty="0">
                <a:solidFill>
                  <a:srgbClr val="1F1F1F"/>
                </a:solidFill>
                <a:effectLst/>
                <a:latin typeface="Roboto" panose="02000000000000000000" pitchFamily="2" charset="0"/>
              </a:rPr>
              <a:t> </a:t>
            </a:r>
            <a:r>
              <a:rPr lang="ja-JP" altLang="en-US" b="0" i="0" dirty="0">
                <a:solidFill>
                  <a:srgbClr val="1F1F1F"/>
                </a:solidFill>
                <a:effectLst/>
                <a:latin typeface="Roboto" panose="02000000000000000000" pitchFamily="2" charset="0"/>
              </a:rPr>
              <a:t>を使ってスケール変換（</a:t>
            </a:r>
            <a:r>
              <a:rPr lang="en-US" altLang="ja-JP" b="0" i="0" dirty="0">
                <a:solidFill>
                  <a:srgbClr val="1F1F1F"/>
                </a:solidFill>
                <a:effectLst/>
                <a:latin typeface="Roboto" panose="02000000000000000000" pitchFamily="2" charset="0"/>
              </a:rPr>
              <a:t>LSTM</a:t>
            </a:r>
            <a:r>
              <a:rPr lang="ja-JP" altLang="en-US" b="0" i="0" dirty="0">
                <a:solidFill>
                  <a:srgbClr val="1F1F1F"/>
                </a:solidFill>
                <a:effectLst/>
                <a:latin typeface="Roboto" panose="02000000000000000000" pitchFamily="2" charset="0"/>
              </a:rPr>
              <a:t>は正規化データの方が学習しやすいため）</a:t>
            </a:r>
            <a:endParaRPr lang="en-US" altLang="ja-JP" b="0" i="0" dirty="0">
              <a:solidFill>
                <a:srgbClr val="1F1F1F"/>
              </a:solidFill>
              <a:effectLst/>
              <a:latin typeface="Roboto" panose="02000000000000000000" pitchFamily="2" charset="0"/>
            </a:endParaRPr>
          </a:p>
          <a:p>
            <a:pPr algn="l"/>
            <a:endParaRPr lang="en-US" altLang="ja-JP" b="0" i="0" dirty="0">
              <a:solidFill>
                <a:srgbClr val="1F1F1F"/>
              </a:solidFill>
              <a:effectLst/>
              <a:latin typeface="+mn-ea"/>
            </a:endParaRPr>
          </a:p>
          <a:p>
            <a:pPr algn="l"/>
            <a:r>
              <a:rPr lang="ja-JP" altLang="en-US" sz="2000" b="1" i="0" dirty="0">
                <a:solidFill>
                  <a:srgbClr val="1F1F1F"/>
                </a:solidFill>
                <a:effectLst/>
                <a:latin typeface="+mn-ea"/>
              </a:rPr>
              <a:t>結果</a:t>
            </a:r>
          </a:p>
          <a:p>
            <a:pPr marL="285750" indent="-285750">
              <a:buFont typeface="Arial" panose="020B0604020202020204" pitchFamily="34" charset="0"/>
              <a:buChar char="•"/>
            </a:pPr>
            <a:r>
              <a:rPr kumimoji="0" lang="en-US" altLang="ja-JP" sz="1800" b="1" i="0" u="none" strike="noStrike" cap="none" normalizeH="0" baseline="0" dirty="0">
                <a:ln>
                  <a:noFill/>
                </a:ln>
                <a:solidFill>
                  <a:srgbClr val="1F1F1F"/>
                </a:solidFill>
                <a:effectLst/>
                <a:latin typeface="+mn-ea"/>
              </a:rPr>
              <a:t>RMSE = 9.273871388562267</a:t>
            </a:r>
            <a:r>
              <a:rPr kumimoji="0" lang="ja-JP" altLang="en-US" sz="1800" b="1" i="0" u="none" strike="noStrike" cap="none" normalizeH="0" baseline="0" dirty="0">
                <a:ln>
                  <a:noFill/>
                </a:ln>
                <a:solidFill>
                  <a:srgbClr val="1F1F1F"/>
                </a:solidFill>
                <a:effectLst/>
                <a:latin typeface="+mn-ea"/>
              </a:rPr>
              <a:t>、</a:t>
            </a:r>
            <a:r>
              <a:rPr kumimoji="0" lang="ja-JP" altLang="en-US" sz="1800" i="0" u="none" strike="noStrike" cap="none" normalizeH="0" baseline="0" dirty="0">
                <a:ln>
                  <a:noFill/>
                </a:ln>
                <a:solidFill>
                  <a:srgbClr val="1F1F1F"/>
                </a:solidFill>
                <a:effectLst/>
                <a:latin typeface="+mn-ea"/>
              </a:rPr>
              <a:t>とあまりよくない。</a:t>
            </a:r>
            <a:endParaRPr kumimoji="0" lang="en-US" altLang="ja-JP" sz="1800" i="0" u="none" strike="noStrike" cap="none" normalizeH="0" baseline="0" dirty="0">
              <a:ln>
                <a:noFill/>
              </a:ln>
              <a:solidFill>
                <a:srgbClr val="1F1F1F"/>
              </a:solidFill>
              <a:effectLst/>
              <a:latin typeface="+mn-ea"/>
            </a:endParaRPr>
          </a:p>
          <a:p>
            <a:pPr marL="285750" indent="-285750">
              <a:buFont typeface="Arial" panose="020B0604020202020204" pitchFamily="34" charset="0"/>
              <a:buChar char="•"/>
            </a:pPr>
            <a:r>
              <a:rPr lang="en-US" altLang="ja-JP" b="0" i="0" dirty="0">
                <a:solidFill>
                  <a:srgbClr val="1F1F1F"/>
                </a:solidFill>
                <a:effectLst/>
                <a:latin typeface="Roboto" panose="02000000000000000000" pitchFamily="2" charset="0"/>
              </a:rPr>
              <a:t>LSTM</a:t>
            </a:r>
            <a:r>
              <a:rPr lang="ja-JP" altLang="en-US" b="0" i="0" dirty="0">
                <a:solidFill>
                  <a:srgbClr val="1F1F1F"/>
                </a:solidFill>
                <a:effectLst/>
                <a:latin typeface="Roboto" panose="02000000000000000000" pitchFamily="2" charset="0"/>
              </a:rPr>
              <a:t>層（</a:t>
            </a:r>
            <a:r>
              <a:rPr lang="en-US" altLang="ja-JP" b="0" i="0" dirty="0">
                <a:solidFill>
                  <a:srgbClr val="1F1F1F"/>
                </a:solidFill>
                <a:effectLst/>
                <a:latin typeface="Roboto" panose="02000000000000000000" pitchFamily="2" charset="0"/>
              </a:rPr>
              <a:t>50</a:t>
            </a:r>
            <a:r>
              <a:rPr lang="ja-JP" altLang="en-US" b="0" i="0" dirty="0">
                <a:solidFill>
                  <a:srgbClr val="1F1F1F"/>
                </a:solidFill>
                <a:effectLst/>
                <a:latin typeface="Roboto" panose="02000000000000000000" pitchFamily="2" charset="0"/>
              </a:rPr>
              <a:t>ユニット⇒</a:t>
            </a:r>
            <a:r>
              <a:rPr lang="en-US" altLang="ja-JP" b="0" i="0" dirty="0">
                <a:solidFill>
                  <a:srgbClr val="1F1F1F"/>
                </a:solidFill>
                <a:effectLst/>
                <a:latin typeface="Roboto" panose="02000000000000000000" pitchFamily="2" charset="0"/>
              </a:rPr>
              <a:t>100</a:t>
            </a:r>
            <a:r>
              <a:rPr lang="ja-JP" altLang="en-US" b="0" i="0" dirty="0">
                <a:solidFill>
                  <a:srgbClr val="1F1F1F"/>
                </a:solidFill>
                <a:effectLst/>
                <a:latin typeface="Roboto" panose="02000000000000000000" pitchFamily="2" charset="0"/>
              </a:rPr>
              <a:t>と</a:t>
            </a:r>
            <a:r>
              <a:rPr lang="en-US" altLang="ja-JP" b="0" i="0" dirty="0">
                <a:solidFill>
                  <a:srgbClr val="1F1F1F"/>
                </a:solidFill>
                <a:effectLst/>
                <a:latin typeface="Roboto" panose="02000000000000000000" pitchFamily="2" charset="0"/>
              </a:rPr>
              <a:t>200</a:t>
            </a:r>
            <a:r>
              <a:rPr lang="ja-JP" altLang="en-US" b="0" i="0" dirty="0">
                <a:solidFill>
                  <a:srgbClr val="1F1F1F"/>
                </a:solidFill>
                <a:effectLst/>
                <a:latin typeface="Roboto" panose="02000000000000000000" pitchFamily="2" charset="0"/>
              </a:rPr>
              <a:t>の</a:t>
            </a:r>
            <a:r>
              <a:rPr lang="en-US" altLang="ja-JP" b="0" i="0" dirty="0">
                <a:solidFill>
                  <a:srgbClr val="1F1F1F"/>
                </a:solidFill>
                <a:effectLst/>
                <a:latin typeface="Roboto" panose="02000000000000000000" pitchFamily="2" charset="0"/>
              </a:rPr>
              <a:t>2</a:t>
            </a:r>
            <a:r>
              <a:rPr lang="ja-JP" altLang="en-US" b="0" i="0" dirty="0">
                <a:solidFill>
                  <a:srgbClr val="1F1F1F"/>
                </a:solidFill>
                <a:effectLst/>
                <a:latin typeface="Roboto" panose="02000000000000000000" pitchFamily="2" charset="0"/>
              </a:rPr>
              <a:t>層</a:t>
            </a:r>
            <a:r>
              <a:rPr lang="en-US" altLang="ja-JP" b="0" i="0" dirty="0">
                <a:solidFill>
                  <a:srgbClr val="1F1F1F"/>
                </a:solidFill>
                <a:effectLst/>
                <a:latin typeface="Roboto" panose="02000000000000000000" pitchFamily="2" charset="0"/>
              </a:rPr>
              <a:t>, </a:t>
            </a:r>
            <a:r>
              <a:rPr lang="en-US" altLang="ja-JP" b="0" i="0" dirty="0" err="1">
                <a:solidFill>
                  <a:srgbClr val="1F1F1F"/>
                </a:solidFill>
                <a:effectLst/>
                <a:latin typeface="Roboto" panose="02000000000000000000" pitchFamily="2" charset="0"/>
              </a:rPr>
              <a:t>ReLU</a:t>
            </a:r>
            <a:r>
              <a:rPr lang="ja-JP" altLang="en-US" b="0" i="0" dirty="0">
                <a:solidFill>
                  <a:srgbClr val="1F1F1F"/>
                </a:solidFill>
                <a:effectLst/>
                <a:latin typeface="Roboto" panose="02000000000000000000" pitchFamily="2" charset="0"/>
              </a:rPr>
              <a:t>⇒</a:t>
            </a:r>
            <a:r>
              <a:rPr lang="en-US" altLang="ja-JP" b="0" i="0" dirty="0">
                <a:solidFill>
                  <a:srgbClr val="1F1F1F"/>
                </a:solidFill>
                <a:effectLst/>
                <a:latin typeface="Roboto" panose="02000000000000000000" pitchFamily="2" charset="0"/>
              </a:rPr>
              <a:t>tanh</a:t>
            </a:r>
            <a:r>
              <a:rPr lang="ja-JP" altLang="en-US" b="0" i="0" dirty="0">
                <a:solidFill>
                  <a:srgbClr val="1F1F1F"/>
                </a:solidFill>
                <a:effectLst/>
                <a:latin typeface="Roboto" panose="02000000000000000000" pitchFamily="2" charset="0"/>
              </a:rPr>
              <a:t>活性化）</a:t>
            </a:r>
            <a:r>
              <a:rPr lang="en-US" altLang="ja-JP" b="0" i="0" dirty="0">
                <a:solidFill>
                  <a:srgbClr val="1F1F1F"/>
                </a:solidFill>
                <a:effectLst/>
                <a:latin typeface="Roboto" panose="02000000000000000000" pitchFamily="2" charset="0"/>
              </a:rPr>
              <a:t>Dense</a:t>
            </a:r>
            <a:r>
              <a:rPr lang="ja-JP" altLang="en-US" b="0" i="0" dirty="0">
                <a:solidFill>
                  <a:srgbClr val="1F1F1F"/>
                </a:solidFill>
                <a:effectLst/>
                <a:latin typeface="Roboto" panose="02000000000000000000" pitchFamily="2" charset="0"/>
              </a:rPr>
              <a:t>層（出力</a:t>
            </a:r>
            <a:r>
              <a:rPr lang="en-US" altLang="ja-JP" b="0" i="0" dirty="0">
                <a:solidFill>
                  <a:srgbClr val="1F1F1F"/>
                </a:solidFill>
                <a:effectLst/>
                <a:latin typeface="Roboto" panose="02000000000000000000" pitchFamily="2" charset="0"/>
              </a:rPr>
              <a:t>50</a:t>
            </a:r>
            <a:r>
              <a:rPr lang="ja-JP" altLang="en-US" b="0" i="0" dirty="0">
                <a:solidFill>
                  <a:srgbClr val="1F1F1F"/>
                </a:solidFill>
                <a:effectLst/>
                <a:latin typeface="Roboto" panose="02000000000000000000" pitchFamily="2" charset="0"/>
              </a:rPr>
              <a:t>日分）、損失関数</a:t>
            </a:r>
            <a:r>
              <a:rPr lang="en-US" altLang="ja-JP" b="0" i="0" dirty="0">
                <a:solidFill>
                  <a:srgbClr val="1F1F1F"/>
                </a:solidFill>
                <a:effectLst/>
                <a:latin typeface="Roboto" panose="02000000000000000000" pitchFamily="2" charset="0"/>
              </a:rPr>
              <a:t>: MSE</a:t>
            </a:r>
            <a:r>
              <a:rPr lang="ja-JP" altLang="en-US" b="0" i="0" dirty="0">
                <a:solidFill>
                  <a:srgbClr val="1F1F1F"/>
                </a:solidFill>
                <a:effectLst/>
                <a:latin typeface="Roboto" panose="02000000000000000000" pitchFamily="2" charset="0"/>
              </a:rPr>
              <a:t>、最適化</a:t>
            </a:r>
            <a:r>
              <a:rPr lang="en-US" altLang="ja-JP" b="0" i="0" dirty="0">
                <a:solidFill>
                  <a:srgbClr val="1F1F1F"/>
                </a:solidFill>
                <a:effectLst/>
                <a:latin typeface="Roboto" panose="02000000000000000000" pitchFamily="2" charset="0"/>
              </a:rPr>
              <a:t>: Adam</a:t>
            </a:r>
            <a:r>
              <a:rPr lang="ja-JP" altLang="en-US" b="0" i="0" dirty="0">
                <a:solidFill>
                  <a:srgbClr val="1F1F1F"/>
                </a:solidFill>
                <a:effectLst/>
                <a:latin typeface="Roboto" panose="02000000000000000000" pitchFamily="2" charset="0"/>
              </a:rPr>
              <a:t>（学習率</a:t>
            </a:r>
            <a:r>
              <a:rPr lang="en-US" altLang="ja-JP" b="0" i="0" dirty="0">
                <a:solidFill>
                  <a:srgbClr val="1F1F1F"/>
                </a:solidFill>
                <a:effectLst/>
                <a:latin typeface="Roboto" panose="02000000000000000000" pitchFamily="2" charset="0"/>
              </a:rPr>
              <a:t>0.0005</a:t>
            </a:r>
            <a:r>
              <a:rPr lang="ja-JP" altLang="en-US" b="0" i="0" dirty="0">
                <a:solidFill>
                  <a:srgbClr val="1F1F1F"/>
                </a:solidFill>
                <a:effectLst/>
                <a:latin typeface="Roboto" panose="02000000000000000000" pitchFamily="2" charset="0"/>
              </a:rPr>
              <a:t>に変更）、</a:t>
            </a:r>
            <a:r>
              <a:rPr lang="en-US" altLang="ja-JP" b="0" i="0" dirty="0">
                <a:solidFill>
                  <a:srgbClr val="1F1F1F"/>
                </a:solidFill>
                <a:effectLst/>
                <a:latin typeface="Roboto" panose="02000000000000000000" pitchFamily="2" charset="0"/>
              </a:rPr>
              <a:t>20</a:t>
            </a:r>
            <a:r>
              <a:rPr lang="ja-JP" altLang="en-US" b="0" i="0" dirty="0">
                <a:solidFill>
                  <a:srgbClr val="1F1F1F"/>
                </a:solidFill>
                <a:effectLst/>
                <a:latin typeface="Roboto" panose="02000000000000000000" pitchFamily="2" charset="0"/>
              </a:rPr>
              <a:t>⇒</a:t>
            </a:r>
            <a:r>
              <a:rPr lang="en-US" altLang="ja-JP" b="0" i="0" dirty="0">
                <a:solidFill>
                  <a:srgbClr val="1F1F1F"/>
                </a:solidFill>
                <a:effectLst/>
                <a:latin typeface="Roboto" panose="02000000000000000000" pitchFamily="2" charset="0"/>
              </a:rPr>
              <a:t>50</a:t>
            </a:r>
            <a:r>
              <a:rPr lang="ja-JP" altLang="en-US" b="0" i="0" dirty="0">
                <a:solidFill>
                  <a:srgbClr val="1F1F1F"/>
                </a:solidFill>
                <a:effectLst/>
                <a:latin typeface="Roboto" panose="02000000000000000000" pitchFamily="2" charset="0"/>
              </a:rPr>
              <a:t>エポック で学習、とパラメータ変更も効果なし</a:t>
            </a:r>
          </a:p>
        </p:txBody>
      </p:sp>
      <p:sp>
        <p:nvSpPr>
          <p:cNvPr id="5" name="タイトル 1">
            <a:extLst>
              <a:ext uri="{FF2B5EF4-FFF2-40B4-BE49-F238E27FC236}">
                <a16:creationId xmlns:a16="http://schemas.microsoft.com/office/drawing/2014/main" id="{6C30AAD3-C421-865E-A0EA-9A240588A8D0}"/>
              </a:ext>
            </a:extLst>
          </p:cNvPr>
          <p:cNvSpPr txBox="1">
            <a:spLocks/>
          </p:cNvSpPr>
          <p:nvPr/>
        </p:nvSpPr>
        <p:spPr>
          <a:xfrm>
            <a:off x="0" y="293209"/>
            <a:ext cx="9144000" cy="949966"/>
          </a:xfrm>
          <a:prstGeom prst="rect">
            <a:avLst/>
          </a:prstGeom>
          <a:noFill/>
          <a:ln>
            <a:solidFill>
              <a:schemeClr val="bg2">
                <a:lumMod val="90000"/>
              </a:schemeClr>
            </a:solidFill>
          </a:ln>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a:latin typeface="+mn-ea"/>
                <a:ea typeface="+mn-ea"/>
              </a:rPr>
              <a:t>株価予測モデルの構築</a:t>
            </a:r>
          </a:p>
        </p:txBody>
      </p:sp>
    </p:spTree>
    <p:extLst>
      <p:ext uri="{BB962C8B-B14F-4D97-AF65-F5344CB8AC3E}">
        <p14:creationId xmlns:p14="http://schemas.microsoft.com/office/powerpoint/2010/main" val="515665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51BC69D9-B68A-BE27-EE36-4A0DB0159E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8842"/>
            <a:ext cx="9144000" cy="49768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88A6530D-5C6F-B887-6615-BF1973777E2F}"/>
              </a:ext>
            </a:extLst>
          </p:cNvPr>
          <p:cNvSpPr>
            <a:spLocks noChangeArrowheads="1"/>
          </p:cNvSpPr>
          <p:nvPr/>
        </p:nvSpPr>
        <p:spPr bwMode="auto">
          <a:xfrm>
            <a:off x="205483" y="6424139"/>
            <a:ext cx="359265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b="0" i="0" u="none" strike="noStrike" cap="none" normalizeH="0" baseline="0" dirty="0">
                <a:ln>
                  <a:noFill/>
                </a:ln>
                <a:solidFill>
                  <a:srgbClr val="1F1F1F"/>
                </a:solidFill>
                <a:effectLst/>
                <a:latin typeface="+mn-ea"/>
              </a:rPr>
              <a:t>RMSE = 3.482374953747236</a:t>
            </a:r>
            <a:endParaRPr kumimoji="0" lang="ja-JP" altLang="ja-JP" sz="2000" b="0" i="0" u="none" strike="noStrike" cap="none" normalizeH="0" baseline="0" dirty="0">
              <a:ln>
                <a:noFill/>
              </a:ln>
              <a:solidFill>
                <a:schemeClr val="tx1"/>
              </a:solidFill>
              <a:effectLst/>
              <a:latin typeface="+mn-ea"/>
            </a:endParaRPr>
          </a:p>
        </p:txBody>
      </p:sp>
      <p:sp>
        <p:nvSpPr>
          <p:cNvPr id="5" name="タイトル 1">
            <a:extLst>
              <a:ext uri="{FF2B5EF4-FFF2-40B4-BE49-F238E27FC236}">
                <a16:creationId xmlns:a16="http://schemas.microsoft.com/office/drawing/2014/main" id="{7942D98F-948F-ABF4-9913-9866FBB90C84}"/>
              </a:ext>
            </a:extLst>
          </p:cNvPr>
          <p:cNvSpPr txBox="1">
            <a:spLocks/>
          </p:cNvSpPr>
          <p:nvPr/>
        </p:nvSpPr>
        <p:spPr>
          <a:xfrm>
            <a:off x="0" y="293209"/>
            <a:ext cx="9144000" cy="949966"/>
          </a:xfrm>
          <a:prstGeom prst="rect">
            <a:avLst/>
          </a:prstGeom>
          <a:noFill/>
          <a:ln>
            <a:solidFill>
              <a:schemeClr val="bg2">
                <a:lumMod val="90000"/>
              </a:schemeClr>
            </a:solidFill>
          </a:ln>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a:latin typeface="+mn-ea"/>
                <a:ea typeface="+mn-ea"/>
              </a:rPr>
              <a:t>株価予測モデルの構築</a:t>
            </a:r>
          </a:p>
        </p:txBody>
      </p:sp>
    </p:spTree>
    <p:extLst>
      <p:ext uri="{BB962C8B-B14F-4D97-AF65-F5344CB8AC3E}">
        <p14:creationId xmlns:p14="http://schemas.microsoft.com/office/powerpoint/2010/main" val="3657120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49C235FB-1263-9C0D-E0CA-7B40DCB98FA6}"/>
              </a:ext>
            </a:extLst>
          </p:cNvPr>
          <p:cNvSpPr txBox="1"/>
          <p:nvPr/>
        </p:nvSpPr>
        <p:spPr>
          <a:xfrm>
            <a:off x="513708" y="1396249"/>
            <a:ext cx="8209051" cy="5016758"/>
          </a:xfrm>
          <a:prstGeom prst="rect">
            <a:avLst/>
          </a:prstGeom>
          <a:noFill/>
        </p:spPr>
        <p:txBody>
          <a:bodyPr wrap="square">
            <a:spAutoFit/>
          </a:bodyPr>
          <a:lstStyle/>
          <a:p>
            <a:pPr algn="l"/>
            <a:r>
              <a:rPr lang="ja-JP" altLang="en-US" sz="2800" b="1" i="0" dirty="0">
                <a:solidFill>
                  <a:srgbClr val="1F1F1F"/>
                </a:solidFill>
                <a:effectLst/>
                <a:latin typeface="+mn-ea"/>
              </a:rPr>
              <a:t>特徴量エンジニアリング</a:t>
            </a:r>
            <a:endParaRPr lang="ja-JP" altLang="en-US" sz="2800" b="0" i="0" dirty="0">
              <a:solidFill>
                <a:srgbClr val="1F1F1F"/>
              </a:solidFill>
              <a:effectLst/>
              <a:latin typeface="+mn-ea"/>
            </a:endParaRPr>
          </a:p>
          <a:p>
            <a:pPr algn="l"/>
            <a:r>
              <a:rPr lang="ja-JP" altLang="en-US" i="0" dirty="0">
                <a:solidFill>
                  <a:srgbClr val="1F1F1F"/>
                </a:solidFill>
                <a:effectLst/>
                <a:latin typeface="+mn-ea"/>
              </a:rPr>
              <a:t>以下のような特徴量エンジニアリングを行ったのちに、再び、ランダムフォレストと</a:t>
            </a:r>
            <a:r>
              <a:rPr lang="en-US" altLang="ja-JP" i="0" dirty="0">
                <a:solidFill>
                  <a:srgbClr val="1F1F1F"/>
                </a:solidFill>
                <a:effectLst/>
                <a:latin typeface="+mn-ea"/>
              </a:rPr>
              <a:t>LSTM</a:t>
            </a:r>
            <a:r>
              <a:rPr lang="ja-JP" altLang="en-US" i="0" dirty="0">
                <a:solidFill>
                  <a:srgbClr val="1F1F1F"/>
                </a:solidFill>
                <a:effectLst/>
                <a:latin typeface="+mn-ea"/>
              </a:rPr>
              <a:t>での実験（前シートまでの実験と同じ、</a:t>
            </a:r>
            <a:r>
              <a:rPr lang="ja-JP" altLang="en-US" b="1" i="0" dirty="0">
                <a:solidFill>
                  <a:srgbClr val="1F1F1F"/>
                </a:solidFill>
                <a:effectLst/>
                <a:latin typeface="+mn-ea"/>
              </a:rPr>
              <a:t>シート</a:t>
            </a:r>
            <a:r>
              <a:rPr lang="en-US" altLang="ja-JP" b="1" i="0" dirty="0">
                <a:solidFill>
                  <a:srgbClr val="1F1F1F"/>
                </a:solidFill>
                <a:effectLst/>
                <a:latin typeface="+mn-ea"/>
              </a:rPr>
              <a:t>29</a:t>
            </a:r>
            <a:r>
              <a:rPr lang="ja-JP" altLang="en-US" b="1" i="0" dirty="0">
                <a:solidFill>
                  <a:srgbClr val="1F1F1F"/>
                </a:solidFill>
                <a:effectLst/>
                <a:latin typeface="+mn-ea"/>
              </a:rPr>
              <a:t>、</a:t>
            </a:r>
            <a:r>
              <a:rPr lang="en-US" altLang="ja-JP" b="1" i="0" dirty="0">
                <a:solidFill>
                  <a:srgbClr val="1F1F1F"/>
                </a:solidFill>
                <a:effectLst/>
                <a:latin typeface="+mn-ea"/>
              </a:rPr>
              <a:t>30</a:t>
            </a:r>
            <a:r>
              <a:rPr lang="ja-JP" altLang="en-US" b="1" i="0" dirty="0">
                <a:solidFill>
                  <a:srgbClr val="1F1F1F"/>
                </a:solidFill>
                <a:effectLst/>
                <a:latin typeface="+mn-ea"/>
              </a:rPr>
              <a:t>に結果</a:t>
            </a:r>
            <a:r>
              <a:rPr lang="ja-JP" altLang="en-US" i="0" dirty="0">
                <a:solidFill>
                  <a:srgbClr val="1F1F1F"/>
                </a:solidFill>
                <a:effectLst/>
                <a:latin typeface="+mn-ea"/>
              </a:rPr>
              <a:t>）</a:t>
            </a:r>
            <a:endParaRPr lang="en-US" altLang="ja-JP" i="0" dirty="0">
              <a:solidFill>
                <a:srgbClr val="1F1F1F"/>
              </a:solidFill>
              <a:effectLst/>
              <a:latin typeface="+mn-ea"/>
            </a:endParaRPr>
          </a:p>
          <a:p>
            <a:pPr marL="285750" indent="-285750" algn="l">
              <a:buFont typeface="Arial" panose="020B0604020202020204" pitchFamily="34" charset="0"/>
              <a:buChar char="•"/>
            </a:pPr>
            <a:r>
              <a:rPr lang="ja-JP" altLang="en-US" sz="1600" b="0" i="0" dirty="0">
                <a:solidFill>
                  <a:srgbClr val="1F1F1F"/>
                </a:solidFill>
                <a:effectLst/>
                <a:latin typeface="+mn-ea"/>
              </a:rPr>
              <a:t>移動平均</a:t>
            </a:r>
          </a:p>
          <a:p>
            <a:pPr marL="742950" lvl="1" indent="-285750" algn="l">
              <a:buFont typeface="Arial" panose="020B0604020202020204" pitchFamily="34" charset="0"/>
              <a:buChar char="•"/>
            </a:pPr>
            <a:r>
              <a:rPr lang="en-US" altLang="ja-JP" sz="1600" b="0" i="0" dirty="0">
                <a:solidFill>
                  <a:srgbClr val="1F1F1F"/>
                </a:solidFill>
                <a:effectLst/>
                <a:latin typeface="+mn-ea"/>
              </a:rPr>
              <a:t>SMA_7, SMA_30</a:t>
            </a:r>
            <a:r>
              <a:rPr lang="ja-JP" altLang="en-US" sz="1600" b="0" i="0" dirty="0">
                <a:solidFill>
                  <a:srgbClr val="1F1F1F"/>
                </a:solidFill>
                <a:effectLst/>
                <a:latin typeface="+mn-ea"/>
              </a:rPr>
              <a:t>（単純移動平均）</a:t>
            </a:r>
          </a:p>
          <a:p>
            <a:pPr marL="742950" lvl="1" indent="-285750" algn="l">
              <a:buFont typeface="Arial" panose="020B0604020202020204" pitchFamily="34" charset="0"/>
              <a:buChar char="•"/>
            </a:pPr>
            <a:r>
              <a:rPr lang="en-US" altLang="ja-JP" sz="1600" b="0" i="0" dirty="0">
                <a:solidFill>
                  <a:srgbClr val="1F1F1F"/>
                </a:solidFill>
                <a:effectLst/>
                <a:latin typeface="+mn-ea"/>
              </a:rPr>
              <a:t>EMA_7, EMA_30</a:t>
            </a:r>
            <a:r>
              <a:rPr lang="ja-JP" altLang="en-US" sz="1600" b="0" i="0" dirty="0">
                <a:solidFill>
                  <a:srgbClr val="1F1F1F"/>
                </a:solidFill>
                <a:effectLst/>
                <a:latin typeface="+mn-ea"/>
              </a:rPr>
              <a:t>（指数移動平均）</a:t>
            </a:r>
          </a:p>
          <a:p>
            <a:pPr marL="285750" indent="-285750" algn="l">
              <a:buFont typeface="Arial" panose="020B0604020202020204" pitchFamily="34" charset="0"/>
              <a:buChar char="•"/>
            </a:pPr>
            <a:r>
              <a:rPr lang="ja-JP" altLang="en-US" sz="1600" b="0" i="0" dirty="0">
                <a:solidFill>
                  <a:srgbClr val="1F1F1F"/>
                </a:solidFill>
                <a:effectLst/>
                <a:latin typeface="+mn-ea"/>
              </a:rPr>
              <a:t>ボリンジャーバンド</a:t>
            </a:r>
          </a:p>
          <a:p>
            <a:pPr marL="742950" lvl="1" indent="-285750" algn="l">
              <a:buFont typeface="Arial" panose="020B0604020202020204" pitchFamily="34" charset="0"/>
              <a:buChar char="•"/>
            </a:pPr>
            <a:r>
              <a:rPr lang="en-US" altLang="ja-JP" sz="1600" b="0" i="0" dirty="0" err="1">
                <a:solidFill>
                  <a:srgbClr val="1F1F1F"/>
                </a:solidFill>
                <a:effectLst/>
                <a:latin typeface="+mn-ea"/>
              </a:rPr>
              <a:t>BB_Mid</a:t>
            </a:r>
            <a:r>
              <a:rPr lang="ja-JP" altLang="en-US" sz="1600" b="0" i="0" dirty="0">
                <a:solidFill>
                  <a:srgbClr val="1F1F1F"/>
                </a:solidFill>
                <a:effectLst/>
                <a:latin typeface="+mn-ea"/>
              </a:rPr>
              <a:t>（</a:t>
            </a:r>
            <a:r>
              <a:rPr lang="en-US" altLang="ja-JP" sz="1600" b="0" i="0" dirty="0">
                <a:solidFill>
                  <a:srgbClr val="1F1F1F"/>
                </a:solidFill>
                <a:effectLst/>
                <a:latin typeface="+mn-ea"/>
              </a:rPr>
              <a:t>20</a:t>
            </a:r>
            <a:r>
              <a:rPr lang="ja-JP" altLang="en-US" sz="1600" b="0" i="0" dirty="0">
                <a:solidFill>
                  <a:srgbClr val="1F1F1F"/>
                </a:solidFill>
                <a:effectLst/>
                <a:latin typeface="+mn-ea"/>
              </a:rPr>
              <a:t>日移動平均）</a:t>
            </a:r>
          </a:p>
          <a:p>
            <a:pPr marL="742950" lvl="1" indent="-285750" algn="l">
              <a:buFont typeface="Arial" panose="020B0604020202020204" pitchFamily="34" charset="0"/>
              <a:buChar char="•"/>
            </a:pPr>
            <a:r>
              <a:rPr lang="en-US" altLang="ja-JP" sz="1600" b="0" i="0" dirty="0" err="1">
                <a:solidFill>
                  <a:srgbClr val="1F1F1F"/>
                </a:solidFill>
                <a:effectLst/>
                <a:latin typeface="+mn-ea"/>
              </a:rPr>
              <a:t>BB_Upper</a:t>
            </a:r>
            <a:r>
              <a:rPr lang="en-US" altLang="ja-JP" sz="1600" b="0" i="0" dirty="0">
                <a:solidFill>
                  <a:srgbClr val="1F1F1F"/>
                </a:solidFill>
                <a:effectLst/>
                <a:latin typeface="+mn-ea"/>
              </a:rPr>
              <a:t>, </a:t>
            </a:r>
            <a:r>
              <a:rPr lang="en-US" altLang="ja-JP" sz="1600" b="0" i="0" dirty="0" err="1">
                <a:solidFill>
                  <a:srgbClr val="1F1F1F"/>
                </a:solidFill>
                <a:effectLst/>
                <a:latin typeface="+mn-ea"/>
              </a:rPr>
              <a:t>BB_Lower</a:t>
            </a:r>
            <a:r>
              <a:rPr lang="ja-JP" altLang="en-US" sz="1600" b="0" i="0" dirty="0">
                <a:solidFill>
                  <a:srgbClr val="1F1F1F"/>
                </a:solidFill>
                <a:effectLst/>
                <a:latin typeface="+mn-ea"/>
              </a:rPr>
              <a:t>（</a:t>
            </a:r>
            <a:r>
              <a:rPr lang="en-US" altLang="ja-JP" sz="1600" b="0" i="0" dirty="0">
                <a:solidFill>
                  <a:srgbClr val="1F1F1F"/>
                </a:solidFill>
                <a:effectLst/>
                <a:latin typeface="+mn-ea"/>
              </a:rPr>
              <a:t>±2</a:t>
            </a:r>
            <a:r>
              <a:rPr lang="ja-JP" altLang="en-US" sz="1600" b="0" i="0" dirty="0">
                <a:solidFill>
                  <a:srgbClr val="1F1F1F"/>
                </a:solidFill>
                <a:effectLst/>
                <a:latin typeface="+mn-ea"/>
              </a:rPr>
              <a:t>標準偏差）</a:t>
            </a:r>
          </a:p>
          <a:p>
            <a:pPr marL="285750" indent="-285750" algn="l">
              <a:buFont typeface="Arial" panose="020B0604020202020204" pitchFamily="34" charset="0"/>
              <a:buChar char="•"/>
            </a:pPr>
            <a:r>
              <a:rPr lang="ja-JP" altLang="en-US" sz="1600" b="0" i="0" dirty="0">
                <a:solidFill>
                  <a:srgbClr val="1F1F1F"/>
                </a:solidFill>
                <a:effectLst/>
                <a:latin typeface="+mn-ea"/>
              </a:rPr>
              <a:t>出来高の変動</a:t>
            </a:r>
          </a:p>
          <a:p>
            <a:pPr marL="742950" lvl="1" indent="-285750" algn="l">
              <a:buFont typeface="Arial" panose="020B0604020202020204" pitchFamily="34" charset="0"/>
              <a:buChar char="•"/>
            </a:pPr>
            <a:r>
              <a:rPr lang="en-US" altLang="ja-JP" sz="1600" b="0" i="0" dirty="0" err="1">
                <a:solidFill>
                  <a:srgbClr val="1F1F1F"/>
                </a:solidFill>
                <a:effectLst/>
                <a:latin typeface="+mn-ea"/>
              </a:rPr>
              <a:t>Volume_Change</a:t>
            </a:r>
            <a:r>
              <a:rPr lang="ja-JP" altLang="en-US" sz="1600" b="0" i="0" dirty="0">
                <a:solidFill>
                  <a:srgbClr val="1F1F1F"/>
                </a:solidFill>
                <a:effectLst/>
                <a:latin typeface="+mn-ea"/>
              </a:rPr>
              <a:t>（前日比）</a:t>
            </a:r>
          </a:p>
          <a:p>
            <a:pPr marL="285750" indent="-285750" algn="l">
              <a:buFont typeface="Arial" panose="020B0604020202020204" pitchFamily="34" charset="0"/>
              <a:buChar char="•"/>
            </a:pPr>
            <a:r>
              <a:rPr lang="ja-JP" altLang="en-US" sz="1600" b="0" i="0" dirty="0">
                <a:solidFill>
                  <a:srgbClr val="1F1F1F"/>
                </a:solidFill>
                <a:effectLst/>
                <a:latin typeface="+mn-ea"/>
              </a:rPr>
              <a:t>ラグ特徴量</a:t>
            </a:r>
          </a:p>
          <a:p>
            <a:pPr marL="742950" lvl="1" indent="-285750" algn="l">
              <a:buFont typeface="Arial" panose="020B0604020202020204" pitchFamily="34" charset="0"/>
              <a:buChar char="•"/>
            </a:pPr>
            <a:r>
              <a:rPr lang="en-US" altLang="ja-JP" sz="1600" b="0" i="0" dirty="0">
                <a:solidFill>
                  <a:srgbClr val="1F1F1F"/>
                </a:solidFill>
                <a:effectLst/>
                <a:latin typeface="+mn-ea"/>
              </a:rPr>
              <a:t>Lag_1, Lag_7, Lag_30</a:t>
            </a:r>
            <a:r>
              <a:rPr lang="ja-JP" altLang="en-US" sz="1600" b="0" i="0" dirty="0">
                <a:solidFill>
                  <a:srgbClr val="1F1F1F"/>
                </a:solidFill>
                <a:effectLst/>
                <a:latin typeface="+mn-ea"/>
              </a:rPr>
              <a:t>（</a:t>
            </a:r>
            <a:r>
              <a:rPr lang="en-US" altLang="ja-JP" sz="1600" b="0" i="0" dirty="0">
                <a:solidFill>
                  <a:srgbClr val="1F1F1F"/>
                </a:solidFill>
                <a:effectLst/>
                <a:latin typeface="+mn-ea"/>
              </a:rPr>
              <a:t>1</a:t>
            </a:r>
            <a:r>
              <a:rPr lang="ja-JP" altLang="en-US" sz="1600" b="0" i="0" dirty="0">
                <a:solidFill>
                  <a:srgbClr val="1F1F1F"/>
                </a:solidFill>
                <a:effectLst/>
                <a:latin typeface="+mn-ea"/>
              </a:rPr>
              <a:t>日、</a:t>
            </a:r>
            <a:r>
              <a:rPr lang="en-US" altLang="ja-JP" sz="1600" b="0" i="0" dirty="0">
                <a:solidFill>
                  <a:srgbClr val="1F1F1F"/>
                </a:solidFill>
                <a:effectLst/>
                <a:latin typeface="+mn-ea"/>
              </a:rPr>
              <a:t>7</a:t>
            </a:r>
            <a:r>
              <a:rPr lang="ja-JP" altLang="en-US" sz="1600" b="0" i="0" dirty="0">
                <a:solidFill>
                  <a:srgbClr val="1F1F1F"/>
                </a:solidFill>
                <a:effectLst/>
                <a:latin typeface="+mn-ea"/>
              </a:rPr>
              <a:t>日、</a:t>
            </a:r>
            <a:r>
              <a:rPr lang="en-US" altLang="ja-JP" sz="1600" b="0" i="0" dirty="0">
                <a:solidFill>
                  <a:srgbClr val="1F1F1F"/>
                </a:solidFill>
                <a:effectLst/>
                <a:latin typeface="+mn-ea"/>
              </a:rPr>
              <a:t>30</a:t>
            </a:r>
            <a:r>
              <a:rPr lang="ja-JP" altLang="en-US" sz="1600" b="0" i="0" dirty="0">
                <a:solidFill>
                  <a:srgbClr val="1F1F1F"/>
                </a:solidFill>
                <a:effectLst/>
                <a:latin typeface="+mn-ea"/>
              </a:rPr>
              <a:t>日前の株価）</a:t>
            </a:r>
          </a:p>
          <a:p>
            <a:pPr marL="285750" indent="-285750" algn="l">
              <a:buFont typeface="Arial" panose="020B0604020202020204" pitchFamily="34" charset="0"/>
              <a:buChar char="•"/>
            </a:pPr>
            <a:r>
              <a:rPr lang="en-US" altLang="ja-JP" sz="1600" b="0" i="0" dirty="0">
                <a:solidFill>
                  <a:srgbClr val="1F1F1F"/>
                </a:solidFill>
                <a:effectLst/>
                <a:latin typeface="+mn-ea"/>
              </a:rPr>
              <a:t>RSI</a:t>
            </a:r>
            <a:r>
              <a:rPr lang="ja-JP" altLang="en-US" sz="1600" b="0" i="0" dirty="0">
                <a:solidFill>
                  <a:srgbClr val="1F1F1F"/>
                </a:solidFill>
                <a:effectLst/>
                <a:latin typeface="+mn-ea"/>
              </a:rPr>
              <a:t>（</a:t>
            </a:r>
            <a:r>
              <a:rPr lang="en-US" altLang="ja-JP" sz="1600" b="0" i="0" dirty="0">
                <a:solidFill>
                  <a:srgbClr val="1F1F1F"/>
                </a:solidFill>
                <a:effectLst/>
                <a:latin typeface="+mn-ea"/>
              </a:rPr>
              <a:t>Relative Strength Index</a:t>
            </a:r>
            <a:r>
              <a:rPr lang="ja-JP" altLang="en-US" sz="1600" b="0" i="0" dirty="0">
                <a:solidFill>
                  <a:srgbClr val="1F1F1F"/>
                </a:solidFill>
                <a:effectLst/>
                <a:latin typeface="+mn-ea"/>
              </a:rPr>
              <a:t>）</a:t>
            </a:r>
          </a:p>
          <a:p>
            <a:pPr marL="742950" lvl="1" indent="-285750" algn="l">
              <a:buFont typeface="Arial" panose="020B0604020202020204" pitchFamily="34" charset="0"/>
              <a:buChar char="•"/>
            </a:pPr>
            <a:r>
              <a:rPr lang="ja-JP" altLang="en-US" sz="1600" b="0" i="0" dirty="0">
                <a:solidFill>
                  <a:srgbClr val="1F1F1F"/>
                </a:solidFill>
                <a:effectLst/>
                <a:latin typeface="+mn-ea"/>
              </a:rPr>
              <a:t>株価の過熱感を示す指標（</a:t>
            </a:r>
            <a:r>
              <a:rPr lang="en-US" altLang="ja-JP" sz="1600" b="0" i="0" dirty="0">
                <a:solidFill>
                  <a:srgbClr val="1F1F1F"/>
                </a:solidFill>
                <a:effectLst/>
                <a:latin typeface="+mn-ea"/>
              </a:rPr>
              <a:t>RSI &lt; 30 </a:t>
            </a:r>
            <a:r>
              <a:rPr lang="ja-JP" altLang="en-US" sz="1600" b="0" i="0" dirty="0">
                <a:solidFill>
                  <a:srgbClr val="1F1F1F"/>
                </a:solidFill>
                <a:effectLst/>
                <a:latin typeface="+mn-ea"/>
              </a:rPr>
              <a:t>なら売られ過ぎ、</a:t>
            </a:r>
            <a:r>
              <a:rPr lang="en-US" altLang="ja-JP" sz="1600" b="0" i="0" dirty="0">
                <a:solidFill>
                  <a:srgbClr val="1F1F1F"/>
                </a:solidFill>
                <a:effectLst/>
                <a:latin typeface="+mn-ea"/>
              </a:rPr>
              <a:t>RSI &gt; 70 </a:t>
            </a:r>
            <a:r>
              <a:rPr lang="ja-JP" altLang="en-US" sz="1600" b="0" i="0" dirty="0">
                <a:solidFill>
                  <a:srgbClr val="1F1F1F"/>
                </a:solidFill>
                <a:effectLst/>
                <a:latin typeface="+mn-ea"/>
              </a:rPr>
              <a:t>なら買われ過ぎ）</a:t>
            </a:r>
          </a:p>
          <a:p>
            <a:pPr marL="285750" indent="-285750" algn="l">
              <a:buFont typeface="Arial" panose="020B0604020202020204" pitchFamily="34" charset="0"/>
              <a:buChar char="•"/>
            </a:pPr>
            <a:r>
              <a:rPr lang="en-US" altLang="ja-JP" sz="1600" b="0" i="0" dirty="0">
                <a:solidFill>
                  <a:srgbClr val="1F1F1F"/>
                </a:solidFill>
                <a:effectLst/>
                <a:latin typeface="+mn-ea"/>
              </a:rPr>
              <a:t>MACD</a:t>
            </a:r>
            <a:r>
              <a:rPr lang="ja-JP" altLang="en-US" sz="1600" b="0" i="0" dirty="0">
                <a:solidFill>
                  <a:srgbClr val="1F1F1F"/>
                </a:solidFill>
                <a:effectLst/>
                <a:latin typeface="+mn-ea"/>
              </a:rPr>
              <a:t>（移動平均収束拡散）</a:t>
            </a:r>
          </a:p>
          <a:p>
            <a:pPr marL="742950" lvl="1" indent="-285750" algn="l">
              <a:buFont typeface="Arial" panose="020B0604020202020204" pitchFamily="34" charset="0"/>
              <a:buChar char="•"/>
            </a:pPr>
            <a:r>
              <a:rPr lang="en-US" altLang="ja-JP" sz="1600" b="0" i="0" dirty="0">
                <a:solidFill>
                  <a:srgbClr val="1F1F1F"/>
                </a:solidFill>
                <a:effectLst/>
                <a:latin typeface="+mn-ea"/>
              </a:rPr>
              <a:t>MACD</a:t>
            </a:r>
            <a:r>
              <a:rPr lang="ja-JP" altLang="en-US" sz="1600" b="0" i="0" dirty="0">
                <a:solidFill>
                  <a:srgbClr val="1F1F1F"/>
                </a:solidFill>
                <a:effectLst/>
                <a:latin typeface="+mn-ea"/>
              </a:rPr>
              <a:t>（</a:t>
            </a:r>
            <a:r>
              <a:rPr lang="en-US" altLang="ja-JP" sz="1600" b="0" i="0" dirty="0">
                <a:solidFill>
                  <a:srgbClr val="1F1F1F"/>
                </a:solidFill>
                <a:effectLst/>
                <a:latin typeface="+mn-ea"/>
              </a:rPr>
              <a:t>12</a:t>
            </a:r>
            <a:r>
              <a:rPr lang="ja-JP" altLang="en-US" sz="1600" b="0" i="0" dirty="0">
                <a:solidFill>
                  <a:srgbClr val="1F1F1F"/>
                </a:solidFill>
                <a:effectLst/>
                <a:latin typeface="+mn-ea"/>
              </a:rPr>
              <a:t>日</a:t>
            </a:r>
            <a:r>
              <a:rPr lang="en-US" altLang="ja-JP" sz="1600" b="0" i="0" dirty="0">
                <a:solidFill>
                  <a:srgbClr val="1F1F1F"/>
                </a:solidFill>
                <a:effectLst/>
                <a:latin typeface="+mn-ea"/>
              </a:rPr>
              <a:t>EMA - 26</a:t>
            </a:r>
            <a:r>
              <a:rPr lang="ja-JP" altLang="en-US" sz="1600" b="0" i="0" dirty="0">
                <a:solidFill>
                  <a:srgbClr val="1F1F1F"/>
                </a:solidFill>
                <a:effectLst/>
                <a:latin typeface="+mn-ea"/>
              </a:rPr>
              <a:t>日</a:t>
            </a:r>
            <a:r>
              <a:rPr lang="en-US" altLang="ja-JP" sz="1600" b="0" i="0" dirty="0">
                <a:solidFill>
                  <a:srgbClr val="1F1F1F"/>
                </a:solidFill>
                <a:effectLst/>
                <a:latin typeface="+mn-ea"/>
              </a:rPr>
              <a:t>EMA</a:t>
            </a:r>
            <a:r>
              <a:rPr lang="ja-JP" altLang="en-US" sz="1600" b="0" i="0" dirty="0">
                <a:solidFill>
                  <a:srgbClr val="1F1F1F"/>
                </a:solidFill>
                <a:effectLst/>
                <a:latin typeface="+mn-ea"/>
              </a:rPr>
              <a:t>）</a:t>
            </a:r>
          </a:p>
          <a:p>
            <a:pPr marL="742950" lvl="1" indent="-285750" algn="l">
              <a:buFont typeface="Arial" panose="020B0604020202020204" pitchFamily="34" charset="0"/>
              <a:buChar char="•"/>
            </a:pPr>
            <a:r>
              <a:rPr lang="en-US" altLang="ja-JP" sz="1600" b="0" i="0" dirty="0" err="1">
                <a:solidFill>
                  <a:srgbClr val="1F1F1F"/>
                </a:solidFill>
                <a:effectLst/>
                <a:latin typeface="+mn-ea"/>
              </a:rPr>
              <a:t>Signal_Line</a:t>
            </a:r>
            <a:r>
              <a:rPr lang="ja-JP" altLang="en-US" sz="1600" b="0" i="0" dirty="0">
                <a:solidFill>
                  <a:srgbClr val="1F1F1F"/>
                </a:solidFill>
                <a:effectLst/>
                <a:latin typeface="+mn-ea"/>
              </a:rPr>
              <a:t>（</a:t>
            </a:r>
            <a:r>
              <a:rPr lang="en-US" altLang="ja-JP" sz="1600" b="0" i="0" dirty="0">
                <a:solidFill>
                  <a:srgbClr val="1F1F1F"/>
                </a:solidFill>
                <a:effectLst/>
                <a:latin typeface="+mn-ea"/>
              </a:rPr>
              <a:t>MACD</a:t>
            </a:r>
            <a:r>
              <a:rPr lang="ja-JP" altLang="en-US" sz="1600" b="0" i="0" dirty="0">
                <a:solidFill>
                  <a:srgbClr val="1F1F1F"/>
                </a:solidFill>
                <a:effectLst/>
                <a:latin typeface="+mn-ea"/>
              </a:rPr>
              <a:t>の</a:t>
            </a:r>
            <a:r>
              <a:rPr lang="en-US" altLang="ja-JP" sz="1600" b="0" i="0" dirty="0">
                <a:solidFill>
                  <a:srgbClr val="1F1F1F"/>
                </a:solidFill>
                <a:effectLst/>
                <a:latin typeface="+mn-ea"/>
              </a:rPr>
              <a:t>9</a:t>
            </a:r>
            <a:r>
              <a:rPr lang="ja-JP" altLang="en-US" sz="1600" b="0" i="0" dirty="0">
                <a:solidFill>
                  <a:srgbClr val="1F1F1F"/>
                </a:solidFill>
                <a:effectLst/>
                <a:latin typeface="+mn-ea"/>
              </a:rPr>
              <a:t>日</a:t>
            </a:r>
            <a:r>
              <a:rPr lang="en-US" altLang="ja-JP" sz="1600" b="0" i="0" dirty="0">
                <a:solidFill>
                  <a:srgbClr val="1F1F1F"/>
                </a:solidFill>
                <a:effectLst/>
                <a:latin typeface="+mn-ea"/>
              </a:rPr>
              <a:t>EMA</a:t>
            </a:r>
            <a:r>
              <a:rPr lang="ja-JP" altLang="en-US" sz="1600" b="0" i="0" dirty="0">
                <a:solidFill>
                  <a:srgbClr val="1F1F1F"/>
                </a:solidFill>
                <a:effectLst/>
                <a:latin typeface="+mn-ea"/>
              </a:rPr>
              <a:t>）</a:t>
            </a:r>
          </a:p>
        </p:txBody>
      </p:sp>
      <p:sp>
        <p:nvSpPr>
          <p:cNvPr id="4" name="タイトル 1">
            <a:extLst>
              <a:ext uri="{FF2B5EF4-FFF2-40B4-BE49-F238E27FC236}">
                <a16:creationId xmlns:a16="http://schemas.microsoft.com/office/drawing/2014/main" id="{12BA3FDF-AC3E-A9DC-7AD4-5A927650B834}"/>
              </a:ext>
            </a:extLst>
          </p:cNvPr>
          <p:cNvSpPr txBox="1">
            <a:spLocks/>
          </p:cNvSpPr>
          <p:nvPr/>
        </p:nvSpPr>
        <p:spPr>
          <a:xfrm>
            <a:off x="0" y="293209"/>
            <a:ext cx="9144000" cy="949966"/>
          </a:xfrm>
          <a:prstGeom prst="rect">
            <a:avLst/>
          </a:prstGeom>
          <a:noFill/>
          <a:ln>
            <a:solidFill>
              <a:schemeClr val="bg2">
                <a:lumMod val="90000"/>
              </a:schemeClr>
            </a:solidFill>
          </a:ln>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a:latin typeface="+mn-ea"/>
                <a:ea typeface="+mn-ea"/>
              </a:rPr>
              <a:t>株価予測モデルの構築</a:t>
            </a:r>
          </a:p>
        </p:txBody>
      </p:sp>
    </p:spTree>
    <p:extLst>
      <p:ext uri="{BB962C8B-B14F-4D97-AF65-F5344CB8AC3E}">
        <p14:creationId xmlns:p14="http://schemas.microsoft.com/office/powerpoint/2010/main" val="2444368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4D012581-5F8B-68A2-53A1-E8ECF2D941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09664"/>
            <a:ext cx="9144000" cy="4976813"/>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2C3EC702-0F03-E9D8-22ED-A53A35E0B3D9}"/>
              </a:ext>
            </a:extLst>
          </p:cNvPr>
          <p:cNvSpPr txBox="1"/>
          <p:nvPr/>
        </p:nvSpPr>
        <p:spPr>
          <a:xfrm>
            <a:off x="303088" y="6272841"/>
            <a:ext cx="3488076" cy="369332"/>
          </a:xfrm>
          <a:prstGeom prst="rect">
            <a:avLst/>
          </a:prstGeom>
          <a:noFill/>
        </p:spPr>
        <p:txBody>
          <a:bodyPr wrap="square">
            <a:spAutoFit/>
          </a:bodyPr>
          <a:lstStyle/>
          <a:p>
            <a:r>
              <a:rPr lang="en-US" altLang="ja-JP" b="0" i="0" dirty="0">
                <a:solidFill>
                  <a:srgbClr val="1F1F1F"/>
                </a:solidFill>
                <a:effectLst/>
                <a:latin typeface="Courier New" panose="02070309020205020404" pitchFamily="49" charset="0"/>
              </a:rPr>
              <a:t>RMSE: 3.9340601811026397</a:t>
            </a:r>
            <a:endParaRPr lang="ja-JP" altLang="en-US" dirty="0"/>
          </a:p>
        </p:txBody>
      </p:sp>
      <p:sp>
        <p:nvSpPr>
          <p:cNvPr id="4" name="タイトル 1">
            <a:extLst>
              <a:ext uri="{FF2B5EF4-FFF2-40B4-BE49-F238E27FC236}">
                <a16:creationId xmlns:a16="http://schemas.microsoft.com/office/drawing/2014/main" id="{C06FC91F-821E-E83C-FA93-C273298A1B6B}"/>
              </a:ext>
            </a:extLst>
          </p:cNvPr>
          <p:cNvSpPr txBox="1">
            <a:spLocks/>
          </p:cNvSpPr>
          <p:nvPr/>
        </p:nvSpPr>
        <p:spPr>
          <a:xfrm>
            <a:off x="0" y="293209"/>
            <a:ext cx="9144000" cy="949966"/>
          </a:xfrm>
          <a:prstGeom prst="rect">
            <a:avLst/>
          </a:prstGeom>
          <a:noFill/>
          <a:ln>
            <a:solidFill>
              <a:schemeClr val="bg2">
                <a:lumMod val="90000"/>
              </a:schemeClr>
            </a:solidFill>
          </a:ln>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a:latin typeface="+mn-ea"/>
                <a:ea typeface="+mn-ea"/>
              </a:rPr>
              <a:t>株価予測モデルの構築</a:t>
            </a:r>
          </a:p>
        </p:txBody>
      </p:sp>
    </p:spTree>
    <p:extLst>
      <p:ext uri="{BB962C8B-B14F-4D97-AF65-F5344CB8AC3E}">
        <p14:creationId xmlns:p14="http://schemas.microsoft.com/office/powerpoint/2010/main" val="3325278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4609B7-0308-A80E-172D-2EACD6217DE2}"/>
              </a:ext>
            </a:extLst>
          </p:cNvPr>
          <p:cNvSpPr>
            <a:spLocks noGrp="1"/>
          </p:cNvSpPr>
          <p:nvPr>
            <p:ph type="title"/>
          </p:nvPr>
        </p:nvSpPr>
        <p:spPr>
          <a:xfrm>
            <a:off x="0" y="293209"/>
            <a:ext cx="9144000" cy="949966"/>
          </a:xfrm>
          <a:noFill/>
          <a:ln>
            <a:solidFill>
              <a:schemeClr val="bg2">
                <a:lumMod val="90000"/>
              </a:schemeClr>
            </a:solidFill>
          </a:ln>
        </p:spPr>
        <p:txBody>
          <a:bodyPr/>
          <a:lstStyle/>
          <a:p>
            <a:pPr algn="ctr"/>
            <a:r>
              <a:rPr kumimoji="1" lang="en-US" altLang="ja-JP" b="1" dirty="0">
                <a:latin typeface="+mn-ea"/>
                <a:ea typeface="+mn-ea"/>
              </a:rPr>
              <a:t>EDA</a:t>
            </a:r>
            <a:r>
              <a:rPr kumimoji="1" lang="ja-JP" altLang="en-US" b="1" dirty="0">
                <a:latin typeface="+mn-ea"/>
                <a:ea typeface="+mn-ea"/>
              </a:rPr>
              <a:t>・データクレンジング</a:t>
            </a:r>
          </a:p>
        </p:txBody>
      </p:sp>
      <p:sp>
        <p:nvSpPr>
          <p:cNvPr id="3" name="テキスト ボックス 2">
            <a:extLst>
              <a:ext uri="{FF2B5EF4-FFF2-40B4-BE49-F238E27FC236}">
                <a16:creationId xmlns:a16="http://schemas.microsoft.com/office/drawing/2014/main" id="{473D8624-9F34-13BF-DFE5-921976D4DB01}"/>
              </a:ext>
            </a:extLst>
          </p:cNvPr>
          <p:cNvSpPr txBox="1"/>
          <p:nvPr/>
        </p:nvSpPr>
        <p:spPr>
          <a:xfrm>
            <a:off x="606176" y="1566730"/>
            <a:ext cx="8003568" cy="4893647"/>
          </a:xfrm>
          <a:prstGeom prst="rect">
            <a:avLst/>
          </a:prstGeom>
          <a:noFill/>
        </p:spPr>
        <p:txBody>
          <a:bodyPr wrap="square">
            <a:spAutoFit/>
          </a:bodyPr>
          <a:lstStyle/>
          <a:p>
            <a:pPr algn="l"/>
            <a:r>
              <a:rPr lang="ja-JP" altLang="en-US" sz="2000" b="0" i="0" dirty="0">
                <a:solidFill>
                  <a:srgbClr val="1F1F1F"/>
                </a:solidFill>
                <a:effectLst/>
                <a:latin typeface="Roboto" panose="02000000000000000000" pitchFamily="2" charset="0"/>
              </a:rPr>
              <a:t>概ね以下のようなことを行った。</a:t>
            </a:r>
            <a:endParaRPr lang="en-US" altLang="ja-JP" sz="2000" b="0" i="0" dirty="0">
              <a:solidFill>
                <a:srgbClr val="1F1F1F"/>
              </a:solidFill>
              <a:effectLst/>
              <a:latin typeface="Roboto" panose="02000000000000000000" pitchFamily="2" charset="0"/>
            </a:endParaRPr>
          </a:p>
          <a:p>
            <a:pPr algn="l"/>
            <a:endParaRPr lang="en-US" altLang="ja-JP" sz="2000" b="0" i="0" dirty="0">
              <a:solidFill>
                <a:srgbClr val="1F1F1F"/>
              </a:solidFill>
              <a:effectLst/>
              <a:latin typeface="Roboto" panose="02000000000000000000" pitchFamily="2" charset="0"/>
            </a:endParaRPr>
          </a:p>
          <a:p>
            <a:pPr algn="l"/>
            <a:r>
              <a:rPr lang="ja-JP" altLang="en-US" sz="2400" b="1" i="0" dirty="0">
                <a:solidFill>
                  <a:srgbClr val="1F1F1F"/>
                </a:solidFill>
                <a:effectLst/>
                <a:latin typeface="Roboto" panose="02000000000000000000" pitchFamily="2" charset="0"/>
              </a:rPr>
              <a:t>データの確認</a:t>
            </a:r>
          </a:p>
          <a:p>
            <a:pPr marL="342900" indent="-342900" algn="l">
              <a:buFont typeface="Arial" panose="020B0604020202020204" pitchFamily="34" charset="0"/>
              <a:buChar char="•"/>
            </a:pPr>
            <a:r>
              <a:rPr lang="ja-JP" altLang="en-US" sz="2000" b="0" i="0" dirty="0">
                <a:solidFill>
                  <a:srgbClr val="1F1F1F"/>
                </a:solidFill>
                <a:effectLst/>
                <a:latin typeface="Roboto" panose="02000000000000000000" pitchFamily="2" charset="0"/>
              </a:rPr>
              <a:t>ファイルの内容（列名、データ型、欠損値の有無など）を確認</a:t>
            </a:r>
            <a:endParaRPr lang="en-US" altLang="ja-JP" sz="2000" b="0" i="0" dirty="0">
              <a:solidFill>
                <a:srgbClr val="1F1F1F"/>
              </a:solidFill>
              <a:effectLst/>
              <a:latin typeface="Roboto" panose="02000000000000000000" pitchFamily="2" charset="0"/>
            </a:endParaRPr>
          </a:p>
          <a:p>
            <a:pPr marL="342900" indent="-342900" algn="l">
              <a:buFont typeface="Arial" panose="020B0604020202020204" pitchFamily="34" charset="0"/>
              <a:buChar char="•"/>
            </a:pPr>
            <a:r>
              <a:rPr lang="ja-JP" altLang="en-US" sz="2000" dirty="0">
                <a:solidFill>
                  <a:srgbClr val="1F1F1F"/>
                </a:solidFill>
                <a:latin typeface="Roboto" panose="02000000000000000000" pitchFamily="2" charset="0"/>
              </a:rPr>
              <a:t>必要であれば、欠損の補完等の前処理</a:t>
            </a:r>
            <a:endParaRPr lang="ja-JP" altLang="en-US" sz="2000" b="0" i="0" dirty="0">
              <a:solidFill>
                <a:srgbClr val="1F1F1F"/>
              </a:solidFill>
              <a:effectLst/>
              <a:latin typeface="Roboto" panose="02000000000000000000" pitchFamily="2" charset="0"/>
            </a:endParaRPr>
          </a:p>
          <a:p>
            <a:pPr marL="342900" indent="-342900" algn="l">
              <a:buFont typeface="Arial" panose="020B0604020202020204" pitchFamily="34" charset="0"/>
              <a:buChar char="•"/>
            </a:pPr>
            <a:r>
              <a:rPr lang="ja-JP" altLang="en-US" sz="2000" b="0" i="0" dirty="0">
                <a:solidFill>
                  <a:srgbClr val="1F1F1F"/>
                </a:solidFill>
                <a:effectLst/>
                <a:latin typeface="Roboto" panose="02000000000000000000" pitchFamily="2" charset="0"/>
              </a:rPr>
              <a:t>データの基本統計量を取得</a:t>
            </a:r>
            <a:endParaRPr lang="en-US" altLang="ja-JP" sz="2000" b="0" i="0" dirty="0">
              <a:solidFill>
                <a:srgbClr val="1F1F1F"/>
              </a:solidFill>
              <a:effectLst/>
              <a:latin typeface="Roboto" panose="02000000000000000000" pitchFamily="2" charset="0"/>
            </a:endParaRPr>
          </a:p>
          <a:p>
            <a:pPr algn="l"/>
            <a:endParaRPr lang="en-US" altLang="ja-JP" sz="2000" b="0" i="0" dirty="0">
              <a:solidFill>
                <a:srgbClr val="1F1F1F"/>
              </a:solidFill>
              <a:effectLst/>
              <a:latin typeface="Roboto" panose="02000000000000000000" pitchFamily="2" charset="0"/>
            </a:endParaRPr>
          </a:p>
          <a:p>
            <a:pPr algn="l"/>
            <a:r>
              <a:rPr lang="ja-JP" altLang="en-US" sz="2400" b="1" i="0" dirty="0">
                <a:solidFill>
                  <a:srgbClr val="1F1F1F"/>
                </a:solidFill>
                <a:effectLst/>
                <a:latin typeface="Roboto" panose="02000000000000000000" pitchFamily="2" charset="0"/>
              </a:rPr>
              <a:t>時系列データの可視化</a:t>
            </a:r>
          </a:p>
          <a:p>
            <a:pPr marL="342900" indent="-342900" algn="l">
              <a:buFont typeface="Arial" panose="020B0604020202020204" pitchFamily="34" charset="0"/>
              <a:buChar char="•"/>
            </a:pPr>
            <a:r>
              <a:rPr lang="ja-JP" altLang="en-US" sz="2000" b="0" i="0" dirty="0">
                <a:solidFill>
                  <a:srgbClr val="1F1F1F"/>
                </a:solidFill>
                <a:effectLst/>
                <a:latin typeface="Roboto" panose="02000000000000000000" pitchFamily="2" charset="0"/>
              </a:rPr>
              <a:t>株価の時系列変化をプロット</a:t>
            </a:r>
          </a:p>
          <a:p>
            <a:pPr marL="342900" indent="-342900" algn="l">
              <a:buFont typeface="Arial" panose="020B0604020202020204" pitchFamily="34" charset="0"/>
              <a:buChar char="•"/>
            </a:pPr>
            <a:r>
              <a:rPr lang="ja-JP" altLang="en-US" sz="2000" b="0" i="0" dirty="0">
                <a:solidFill>
                  <a:srgbClr val="1F1F1F"/>
                </a:solidFill>
                <a:effectLst/>
                <a:latin typeface="Roboto" panose="02000000000000000000" pitchFamily="2" charset="0"/>
              </a:rPr>
              <a:t>移動平均や季節性の確認</a:t>
            </a:r>
          </a:p>
          <a:p>
            <a:pPr marL="342900" indent="-342900" algn="l">
              <a:buFont typeface="Arial" panose="020B0604020202020204" pitchFamily="34" charset="0"/>
              <a:buChar char="•"/>
            </a:pPr>
            <a:r>
              <a:rPr lang="ja-JP" altLang="en-US" sz="2000" b="0" i="0" dirty="0">
                <a:solidFill>
                  <a:srgbClr val="1F1F1F"/>
                </a:solidFill>
                <a:effectLst/>
                <a:latin typeface="Roboto" panose="02000000000000000000" pitchFamily="2" charset="0"/>
              </a:rPr>
              <a:t>異常値（急激な変化など）のチェック</a:t>
            </a:r>
            <a:endParaRPr lang="en-US" altLang="ja-JP" sz="2000" b="0" i="0" dirty="0">
              <a:solidFill>
                <a:srgbClr val="1F1F1F"/>
              </a:solidFill>
              <a:effectLst/>
              <a:latin typeface="Roboto" panose="02000000000000000000" pitchFamily="2" charset="0"/>
            </a:endParaRPr>
          </a:p>
          <a:p>
            <a:pPr algn="l"/>
            <a:endParaRPr lang="ja-JP" altLang="en-US" sz="2000" b="0" i="0" dirty="0">
              <a:solidFill>
                <a:srgbClr val="1F1F1F"/>
              </a:solidFill>
              <a:effectLst/>
              <a:latin typeface="Roboto" panose="02000000000000000000" pitchFamily="2" charset="0"/>
            </a:endParaRPr>
          </a:p>
          <a:p>
            <a:pPr algn="l"/>
            <a:r>
              <a:rPr lang="ja-JP" altLang="en-US" sz="2400" b="1" i="0" dirty="0">
                <a:solidFill>
                  <a:srgbClr val="1F1F1F"/>
                </a:solidFill>
                <a:effectLst/>
                <a:latin typeface="Roboto" panose="02000000000000000000" pitchFamily="2" charset="0"/>
              </a:rPr>
              <a:t>相関関係の分析</a:t>
            </a:r>
          </a:p>
          <a:p>
            <a:pPr marL="342900" indent="-342900" algn="l">
              <a:buFont typeface="Arial" panose="020B0604020202020204" pitchFamily="34" charset="0"/>
              <a:buChar char="•"/>
            </a:pPr>
            <a:r>
              <a:rPr lang="ja-JP" altLang="en-US" sz="2000" b="0" i="0" dirty="0">
                <a:solidFill>
                  <a:srgbClr val="1F1F1F"/>
                </a:solidFill>
                <a:effectLst/>
                <a:latin typeface="Roboto" panose="02000000000000000000" pitchFamily="2" charset="0"/>
              </a:rPr>
              <a:t>各特徴量の相関係数を計算</a:t>
            </a:r>
          </a:p>
          <a:p>
            <a:pPr marL="342900" indent="-342900" algn="l">
              <a:buFont typeface="Arial" panose="020B0604020202020204" pitchFamily="34" charset="0"/>
              <a:buChar char="•"/>
            </a:pPr>
            <a:r>
              <a:rPr lang="ja-JP" altLang="en-US" sz="2000" b="0" i="0" dirty="0">
                <a:solidFill>
                  <a:srgbClr val="1F1F1F"/>
                </a:solidFill>
                <a:effectLst/>
                <a:latin typeface="Roboto" panose="02000000000000000000" pitchFamily="2" charset="0"/>
              </a:rPr>
              <a:t>株価と他の変数との関係性を調査</a:t>
            </a:r>
          </a:p>
        </p:txBody>
      </p:sp>
    </p:spTree>
    <p:extLst>
      <p:ext uri="{BB962C8B-B14F-4D97-AF65-F5344CB8AC3E}">
        <p14:creationId xmlns:p14="http://schemas.microsoft.com/office/powerpoint/2010/main" val="28597605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7210FDC-5238-743C-7686-70BB6E79DA3E}"/>
              </a:ext>
            </a:extLst>
          </p:cNvPr>
          <p:cNvSpPr txBox="1"/>
          <p:nvPr/>
        </p:nvSpPr>
        <p:spPr>
          <a:xfrm>
            <a:off x="395556" y="6231748"/>
            <a:ext cx="4572000" cy="369332"/>
          </a:xfrm>
          <a:prstGeom prst="rect">
            <a:avLst/>
          </a:prstGeom>
          <a:noFill/>
        </p:spPr>
        <p:txBody>
          <a:bodyPr wrap="square">
            <a:spAutoFit/>
          </a:bodyPr>
          <a:lstStyle/>
          <a:p>
            <a:r>
              <a:rPr lang="en-US" altLang="ja-JP" b="0" i="0" dirty="0">
                <a:solidFill>
                  <a:srgbClr val="1F1F1F"/>
                </a:solidFill>
                <a:effectLst/>
                <a:latin typeface="Courier New" panose="02070309020205020404" pitchFamily="49" charset="0"/>
              </a:rPr>
              <a:t>RMSE: 13.857649266584907</a:t>
            </a:r>
            <a:endParaRPr lang="ja-JP" altLang="en-US" dirty="0"/>
          </a:p>
        </p:txBody>
      </p:sp>
      <p:pic>
        <p:nvPicPr>
          <p:cNvPr id="15362" name="Picture 2">
            <a:extLst>
              <a:ext uri="{FF2B5EF4-FFF2-40B4-BE49-F238E27FC236}">
                <a16:creationId xmlns:a16="http://schemas.microsoft.com/office/drawing/2014/main" id="{F27F9439-4ADF-D4A0-7C7C-B85D334509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7198"/>
            <a:ext cx="9144000" cy="4976813"/>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1">
            <a:extLst>
              <a:ext uri="{FF2B5EF4-FFF2-40B4-BE49-F238E27FC236}">
                <a16:creationId xmlns:a16="http://schemas.microsoft.com/office/drawing/2014/main" id="{50376884-01FE-C34F-0D36-8962A999D4D0}"/>
              </a:ext>
            </a:extLst>
          </p:cNvPr>
          <p:cNvSpPr txBox="1">
            <a:spLocks/>
          </p:cNvSpPr>
          <p:nvPr/>
        </p:nvSpPr>
        <p:spPr>
          <a:xfrm>
            <a:off x="0" y="293209"/>
            <a:ext cx="9144000" cy="949966"/>
          </a:xfrm>
          <a:prstGeom prst="rect">
            <a:avLst/>
          </a:prstGeom>
          <a:noFill/>
          <a:ln>
            <a:solidFill>
              <a:schemeClr val="bg2">
                <a:lumMod val="90000"/>
              </a:schemeClr>
            </a:solidFill>
          </a:ln>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a:latin typeface="+mn-ea"/>
                <a:ea typeface="+mn-ea"/>
              </a:rPr>
              <a:t>株価予測モデルの構築</a:t>
            </a:r>
          </a:p>
        </p:txBody>
      </p:sp>
    </p:spTree>
    <p:extLst>
      <p:ext uri="{BB962C8B-B14F-4D97-AF65-F5344CB8AC3E}">
        <p14:creationId xmlns:p14="http://schemas.microsoft.com/office/powerpoint/2010/main" val="2007548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ED214F-DE8C-E457-8865-D386E67DF2DF}"/>
              </a:ext>
            </a:extLst>
          </p:cNvPr>
          <p:cNvSpPr txBox="1">
            <a:spLocks/>
          </p:cNvSpPr>
          <p:nvPr/>
        </p:nvSpPr>
        <p:spPr>
          <a:xfrm>
            <a:off x="0" y="293209"/>
            <a:ext cx="9144000" cy="949966"/>
          </a:xfrm>
          <a:prstGeom prst="rect">
            <a:avLst/>
          </a:prstGeom>
          <a:noFill/>
          <a:ln>
            <a:solidFill>
              <a:schemeClr val="bg2">
                <a:lumMod val="90000"/>
              </a:schemeClr>
            </a:solidFill>
          </a:ln>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a:latin typeface="+mn-ea"/>
                <a:ea typeface="+mn-ea"/>
              </a:rPr>
              <a:t>結果のまとめと今後の課題</a:t>
            </a:r>
          </a:p>
        </p:txBody>
      </p:sp>
      <p:sp>
        <p:nvSpPr>
          <p:cNvPr id="3" name="テキスト ボックス 2">
            <a:extLst>
              <a:ext uri="{FF2B5EF4-FFF2-40B4-BE49-F238E27FC236}">
                <a16:creationId xmlns:a16="http://schemas.microsoft.com/office/drawing/2014/main" id="{BC7BC025-3574-5C1D-E581-966EDBF71DEE}"/>
              </a:ext>
            </a:extLst>
          </p:cNvPr>
          <p:cNvSpPr txBox="1"/>
          <p:nvPr/>
        </p:nvSpPr>
        <p:spPr>
          <a:xfrm>
            <a:off x="482885" y="1320151"/>
            <a:ext cx="8178230" cy="4708981"/>
          </a:xfrm>
          <a:prstGeom prst="rect">
            <a:avLst/>
          </a:prstGeom>
          <a:noFill/>
        </p:spPr>
        <p:txBody>
          <a:bodyPr wrap="square">
            <a:spAutoFit/>
          </a:bodyPr>
          <a:lstStyle/>
          <a:p>
            <a:pPr marL="342900" indent="-342900">
              <a:buFont typeface="Wingdings" panose="05000000000000000000" pitchFamily="2" charset="2"/>
              <a:buChar char="p"/>
            </a:pPr>
            <a:r>
              <a:rPr lang="en-US" altLang="ja-JP" sz="2000" dirty="0">
                <a:solidFill>
                  <a:srgbClr val="1F1F1F"/>
                </a:solidFill>
                <a:latin typeface="Roboto" panose="02000000000000000000" pitchFamily="2" charset="0"/>
              </a:rPr>
              <a:t>1987/02/12</a:t>
            </a:r>
            <a:r>
              <a:rPr lang="ja-JP" altLang="en-US" sz="2000" dirty="0">
                <a:solidFill>
                  <a:srgbClr val="1F1F1F"/>
                </a:solidFill>
                <a:latin typeface="Roboto" panose="02000000000000000000" pitchFamily="2" charset="0"/>
              </a:rPr>
              <a:t>～</a:t>
            </a:r>
            <a:r>
              <a:rPr lang="en-US" altLang="ja-JP" sz="2000" dirty="0">
                <a:solidFill>
                  <a:srgbClr val="1F1F1F"/>
                </a:solidFill>
                <a:latin typeface="Roboto" panose="02000000000000000000" pitchFamily="2" charset="0"/>
              </a:rPr>
              <a:t>2024/08/01</a:t>
            </a:r>
            <a:r>
              <a:rPr lang="ja-JP" altLang="en-US" sz="2000" dirty="0">
                <a:solidFill>
                  <a:srgbClr val="1F1F1F"/>
                </a:solidFill>
                <a:latin typeface="Roboto" panose="02000000000000000000" pitchFamily="2" charset="0"/>
              </a:rPr>
              <a:t>の</a:t>
            </a:r>
            <a:r>
              <a:rPr lang="en-US" altLang="ja-JP" sz="2000" dirty="0">
                <a:solidFill>
                  <a:srgbClr val="1F1F1F"/>
                </a:solidFill>
                <a:latin typeface="Roboto" panose="02000000000000000000" pitchFamily="2" charset="0"/>
              </a:rPr>
              <a:t>NTT</a:t>
            </a:r>
            <a:r>
              <a:rPr lang="ja-JP" altLang="en-US" sz="2000" dirty="0">
                <a:solidFill>
                  <a:srgbClr val="1F1F1F"/>
                </a:solidFill>
                <a:latin typeface="Roboto" panose="02000000000000000000" pitchFamily="2" charset="0"/>
              </a:rPr>
              <a:t>株価データ（全期間で、</a:t>
            </a:r>
            <a:r>
              <a:rPr lang="en-US" altLang="ja-JP" sz="2000" dirty="0">
                <a:solidFill>
                  <a:srgbClr val="1F1F1F"/>
                </a:solidFill>
                <a:latin typeface="Roboto" panose="02000000000000000000" pitchFamily="2" charset="0"/>
              </a:rPr>
              <a:t>9202</a:t>
            </a:r>
            <a:r>
              <a:rPr lang="ja-JP" altLang="en-US" sz="2000" dirty="0">
                <a:solidFill>
                  <a:srgbClr val="1F1F1F"/>
                </a:solidFill>
                <a:latin typeface="Roboto" panose="02000000000000000000" pitchFamily="2" charset="0"/>
              </a:rPr>
              <a:t>日分のデータ）を使った</a:t>
            </a:r>
            <a:r>
              <a:rPr lang="en-US" altLang="ja-JP" sz="2000" dirty="0">
                <a:solidFill>
                  <a:srgbClr val="1F1F1F"/>
                </a:solidFill>
                <a:latin typeface="Roboto" panose="02000000000000000000" pitchFamily="2" charset="0"/>
              </a:rPr>
              <a:t>NTT</a:t>
            </a:r>
            <a:r>
              <a:rPr lang="ja-JP" altLang="en-US" sz="2000" dirty="0">
                <a:solidFill>
                  <a:srgbClr val="1F1F1F"/>
                </a:solidFill>
                <a:latin typeface="Roboto" panose="02000000000000000000" pitchFamily="2" charset="0"/>
              </a:rPr>
              <a:t>株価の予測モデル構築実験を行った。</a:t>
            </a:r>
            <a:endParaRPr lang="en-US" altLang="ja-JP" sz="2000" dirty="0">
              <a:solidFill>
                <a:srgbClr val="1F1F1F"/>
              </a:solidFill>
              <a:latin typeface="Roboto" panose="02000000000000000000" pitchFamily="2" charset="0"/>
            </a:endParaRPr>
          </a:p>
          <a:p>
            <a:pPr marL="342900" indent="-342900">
              <a:buFont typeface="Wingdings" panose="05000000000000000000" pitchFamily="2" charset="2"/>
              <a:buChar char="p"/>
            </a:pPr>
            <a:r>
              <a:rPr lang="ja-JP" altLang="en-US" sz="2000" dirty="0">
                <a:solidFill>
                  <a:srgbClr val="1F1F1F"/>
                </a:solidFill>
                <a:latin typeface="Roboto" panose="02000000000000000000" pitchFamily="2" charset="0"/>
              </a:rPr>
              <a:t>問題を「</a:t>
            </a:r>
            <a:r>
              <a:rPr lang="ja-JP" altLang="en-US" sz="2000" i="0" dirty="0">
                <a:solidFill>
                  <a:srgbClr val="1F1F1F"/>
                </a:solidFill>
                <a:effectLst/>
                <a:latin typeface="Roboto" panose="02000000000000000000" pitchFamily="2" charset="0"/>
              </a:rPr>
              <a:t>株価データ全期間を前半期間</a:t>
            </a:r>
            <a:r>
              <a:rPr lang="en-US" altLang="ja-JP" sz="2000" i="0" dirty="0">
                <a:solidFill>
                  <a:srgbClr val="1F1F1F"/>
                </a:solidFill>
                <a:effectLst/>
                <a:latin typeface="Roboto" panose="02000000000000000000" pitchFamily="2" charset="0"/>
              </a:rPr>
              <a:t>80%</a:t>
            </a:r>
            <a:r>
              <a:rPr lang="ja-JP" altLang="en-US" sz="2000" i="0" dirty="0">
                <a:solidFill>
                  <a:srgbClr val="1F1F1F"/>
                </a:solidFill>
                <a:effectLst/>
                <a:latin typeface="Roboto" panose="02000000000000000000" pitchFamily="2" charset="0"/>
              </a:rPr>
              <a:t>、後半期間</a:t>
            </a:r>
            <a:r>
              <a:rPr lang="en-US" altLang="ja-JP" sz="2000" i="0" dirty="0">
                <a:solidFill>
                  <a:srgbClr val="1F1F1F"/>
                </a:solidFill>
                <a:effectLst/>
                <a:latin typeface="Roboto" panose="02000000000000000000" pitchFamily="2" charset="0"/>
              </a:rPr>
              <a:t>20%</a:t>
            </a:r>
            <a:r>
              <a:rPr lang="ja-JP" altLang="en-US" sz="2000" i="0" dirty="0">
                <a:solidFill>
                  <a:srgbClr val="1F1F1F"/>
                </a:solidFill>
                <a:effectLst/>
                <a:latin typeface="Roboto" panose="02000000000000000000" pitchFamily="2" charset="0"/>
              </a:rPr>
              <a:t>に分割して、前半期間</a:t>
            </a:r>
            <a:r>
              <a:rPr lang="en-US" altLang="ja-JP" sz="2000" i="0" dirty="0">
                <a:solidFill>
                  <a:srgbClr val="1F1F1F"/>
                </a:solidFill>
                <a:effectLst/>
                <a:latin typeface="Roboto" panose="02000000000000000000" pitchFamily="2" charset="0"/>
              </a:rPr>
              <a:t>80%</a:t>
            </a:r>
            <a:r>
              <a:rPr lang="ja-JP" altLang="en-US" sz="2000" i="0" dirty="0">
                <a:solidFill>
                  <a:srgbClr val="1F1F1F"/>
                </a:solidFill>
                <a:effectLst/>
                <a:latin typeface="Roboto" panose="02000000000000000000" pitchFamily="2" charset="0"/>
              </a:rPr>
              <a:t>を学習データ、後半期間</a:t>
            </a:r>
            <a:r>
              <a:rPr lang="en-US" altLang="ja-JP" sz="2000" i="0" dirty="0">
                <a:solidFill>
                  <a:srgbClr val="1F1F1F"/>
                </a:solidFill>
                <a:effectLst/>
                <a:latin typeface="Roboto" panose="02000000000000000000" pitchFamily="2" charset="0"/>
              </a:rPr>
              <a:t>20%</a:t>
            </a:r>
            <a:r>
              <a:rPr lang="ja-JP" altLang="en-US" sz="2000" i="0" dirty="0">
                <a:solidFill>
                  <a:srgbClr val="1F1F1F"/>
                </a:solidFill>
                <a:effectLst/>
                <a:latin typeface="Roboto" panose="02000000000000000000" pitchFamily="2" charset="0"/>
              </a:rPr>
              <a:t>をテストデータとして、予測テストを行う」という</a:t>
            </a:r>
            <a:r>
              <a:rPr lang="ja-JP" altLang="en-US" sz="2000" dirty="0">
                <a:solidFill>
                  <a:srgbClr val="1F1F1F"/>
                </a:solidFill>
                <a:latin typeface="Roboto" panose="02000000000000000000" pitchFamily="2" charset="0"/>
              </a:rPr>
              <a:t>設定にして、時系列モデルとして一般的に知られているモデルである</a:t>
            </a:r>
            <a:r>
              <a:rPr lang="en-US" altLang="ja-JP" sz="2000" dirty="0">
                <a:solidFill>
                  <a:srgbClr val="1F1F1F"/>
                </a:solidFill>
                <a:latin typeface="Roboto" panose="02000000000000000000" pitchFamily="2" charset="0"/>
              </a:rPr>
              <a:t>ARIMA</a:t>
            </a:r>
            <a:r>
              <a:rPr lang="ja-JP" altLang="en-US" sz="2000" dirty="0">
                <a:solidFill>
                  <a:srgbClr val="1F1F1F"/>
                </a:solidFill>
                <a:latin typeface="Roboto" panose="02000000000000000000" pitchFamily="2" charset="0"/>
              </a:rPr>
              <a:t>を当てはめた予測を行ってみた。</a:t>
            </a:r>
            <a:endParaRPr lang="ja-JP" altLang="en-US" sz="2000" i="0" dirty="0">
              <a:solidFill>
                <a:srgbClr val="1F1F1F"/>
              </a:solidFill>
              <a:effectLst/>
              <a:latin typeface="Roboto" panose="02000000000000000000" pitchFamily="2" charset="0"/>
            </a:endParaRPr>
          </a:p>
          <a:p>
            <a:pPr marL="342900" indent="-342900" algn="l">
              <a:buFont typeface="Wingdings" panose="05000000000000000000" pitchFamily="2" charset="2"/>
              <a:buChar char="p"/>
            </a:pPr>
            <a:r>
              <a:rPr lang="ja-JP" altLang="en-US" sz="2000" dirty="0">
                <a:solidFill>
                  <a:srgbClr val="1F1F1F"/>
                </a:solidFill>
                <a:latin typeface="Roboto" panose="02000000000000000000" pitchFamily="2" charset="0"/>
              </a:rPr>
              <a:t>その際、最適なパラメータを推定するため、</a:t>
            </a:r>
            <a:r>
              <a:rPr lang="en-US" altLang="ja-JP" sz="2000" i="0" dirty="0">
                <a:solidFill>
                  <a:srgbClr val="1F1F1F"/>
                </a:solidFill>
                <a:effectLst/>
                <a:latin typeface="Roboto" panose="02000000000000000000" pitchFamily="2" charset="0"/>
              </a:rPr>
              <a:t> ADF</a:t>
            </a:r>
            <a:r>
              <a:rPr lang="ja-JP" altLang="en-US" sz="2000" i="0" dirty="0">
                <a:solidFill>
                  <a:srgbClr val="1F1F1F"/>
                </a:solidFill>
                <a:effectLst/>
                <a:latin typeface="Roboto" panose="02000000000000000000" pitchFamily="2" charset="0"/>
              </a:rPr>
              <a:t>検定、</a:t>
            </a:r>
            <a:r>
              <a:rPr lang="en-US" altLang="ja-JP" sz="2000" i="0" dirty="0">
                <a:solidFill>
                  <a:srgbClr val="1F1F1F"/>
                </a:solidFill>
                <a:effectLst/>
                <a:latin typeface="Roboto" panose="02000000000000000000" pitchFamily="2" charset="0"/>
              </a:rPr>
              <a:t> 1</a:t>
            </a:r>
            <a:r>
              <a:rPr lang="ja-JP" altLang="en-US" sz="2000" i="0" dirty="0">
                <a:solidFill>
                  <a:srgbClr val="1F1F1F"/>
                </a:solidFill>
                <a:effectLst/>
                <a:latin typeface="Roboto" panose="02000000000000000000" pitchFamily="2" charset="0"/>
              </a:rPr>
              <a:t>階差分データの</a:t>
            </a:r>
            <a:r>
              <a:rPr lang="en-US" altLang="ja-JP" sz="2000" i="0" dirty="0">
                <a:solidFill>
                  <a:srgbClr val="1F1F1F"/>
                </a:solidFill>
                <a:effectLst/>
                <a:latin typeface="Roboto" panose="02000000000000000000" pitchFamily="2" charset="0"/>
              </a:rPr>
              <a:t>ADF</a:t>
            </a:r>
            <a:r>
              <a:rPr lang="ja-JP" altLang="en-US" sz="2000" i="0" dirty="0">
                <a:solidFill>
                  <a:srgbClr val="1F1F1F"/>
                </a:solidFill>
                <a:effectLst/>
                <a:latin typeface="Roboto" panose="02000000000000000000" pitchFamily="2" charset="0"/>
              </a:rPr>
              <a:t>検定（定常性の確認）、</a:t>
            </a:r>
            <a:r>
              <a:rPr lang="en-US" altLang="ja-JP" sz="2000" i="0" dirty="0">
                <a:solidFill>
                  <a:srgbClr val="1F1F1F"/>
                </a:solidFill>
                <a:effectLst/>
                <a:latin typeface="Roboto" panose="02000000000000000000" pitchFamily="2" charset="0"/>
              </a:rPr>
              <a:t> PACF/ACF</a:t>
            </a:r>
            <a:r>
              <a:rPr lang="ja-JP" altLang="en-US" sz="2000" dirty="0">
                <a:solidFill>
                  <a:srgbClr val="1F1F1F"/>
                </a:solidFill>
                <a:latin typeface="Roboto" panose="02000000000000000000" pitchFamily="2" charset="0"/>
              </a:rPr>
              <a:t>の確認を行い、最適パラメータ、</a:t>
            </a:r>
            <a:r>
              <a:rPr lang="en-US" altLang="ja-JP" sz="2000" dirty="0" err="1">
                <a:solidFill>
                  <a:srgbClr val="1F1F1F"/>
                </a:solidFill>
                <a:latin typeface="Roboto" panose="02000000000000000000" pitchFamily="2" charset="0"/>
              </a:rPr>
              <a:t>p,d,q</a:t>
            </a:r>
            <a:r>
              <a:rPr lang="ja-JP" altLang="en-US" sz="2000" dirty="0">
                <a:solidFill>
                  <a:srgbClr val="1F1F1F"/>
                </a:solidFill>
                <a:latin typeface="Roboto" panose="02000000000000000000" pitchFamily="2" charset="0"/>
              </a:rPr>
              <a:t>を決定した。</a:t>
            </a:r>
            <a:endParaRPr lang="en-US" altLang="ja-JP" sz="2000" dirty="0">
              <a:solidFill>
                <a:srgbClr val="1F1F1F"/>
              </a:solidFill>
              <a:latin typeface="Roboto" panose="02000000000000000000" pitchFamily="2" charset="0"/>
            </a:endParaRPr>
          </a:p>
          <a:p>
            <a:pPr marL="342900" indent="-342900" algn="l">
              <a:buFont typeface="Wingdings" panose="05000000000000000000" pitchFamily="2" charset="2"/>
              <a:buChar char="p"/>
            </a:pPr>
            <a:r>
              <a:rPr lang="ja-JP" altLang="en-US" sz="2000" i="0" dirty="0">
                <a:solidFill>
                  <a:srgbClr val="1F1F1F"/>
                </a:solidFill>
                <a:effectLst/>
                <a:latin typeface="Roboto" panose="02000000000000000000" pitchFamily="2" charset="0"/>
              </a:rPr>
              <a:t>上記の問題設定では、評価を行うことは難しかったので、問題設定を以下のように変更して、予測モデルの評価を行うことにした。</a:t>
            </a:r>
            <a:endParaRPr lang="en-US" altLang="ja-JP" sz="2000" dirty="0">
              <a:solidFill>
                <a:srgbClr val="1F1F1F"/>
              </a:solidFill>
              <a:latin typeface="Roboto" panose="02000000000000000000" pitchFamily="2" charset="0"/>
            </a:endParaRPr>
          </a:p>
          <a:p>
            <a:pPr marL="800100" lvl="1" indent="-342900">
              <a:buFont typeface="Wingdings" panose="05000000000000000000" pitchFamily="2" charset="2"/>
              <a:buChar char="Ø"/>
            </a:pPr>
            <a:r>
              <a:rPr lang="ja-JP" altLang="en-US" sz="2000" i="0" dirty="0">
                <a:solidFill>
                  <a:srgbClr val="1F1F1F"/>
                </a:solidFill>
                <a:effectLst/>
                <a:latin typeface="Roboto" panose="02000000000000000000" pitchFamily="2" charset="0"/>
              </a:rPr>
              <a:t>学習期間とテスト期間の問題設定を変更。全期間に対して、過去</a:t>
            </a:r>
            <a:r>
              <a:rPr lang="en-US" altLang="ja-JP" sz="2000" i="0" dirty="0">
                <a:solidFill>
                  <a:srgbClr val="1F1F1F"/>
                </a:solidFill>
                <a:effectLst/>
                <a:latin typeface="Roboto" panose="02000000000000000000" pitchFamily="2" charset="0"/>
              </a:rPr>
              <a:t>50</a:t>
            </a:r>
            <a:r>
              <a:rPr lang="ja-JP" altLang="en-US" sz="2000" i="0" dirty="0">
                <a:solidFill>
                  <a:srgbClr val="1F1F1F"/>
                </a:solidFill>
                <a:effectLst/>
                <a:latin typeface="Roboto" panose="02000000000000000000" pitchFamily="2" charset="0"/>
              </a:rPr>
              <a:t>日の学習にて、次の</a:t>
            </a:r>
            <a:r>
              <a:rPr lang="en-US" altLang="ja-JP" sz="2000" i="0" dirty="0">
                <a:solidFill>
                  <a:srgbClr val="1F1F1F"/>
                </a:solidFill>
                <a:effectLst/>
                <a:latin typeface="Roboto" panose="02000000000000000000" pitchFamily="2" charset="0"/>
              </a:rPr>
              <a:t>50</a:t>
            </a:r>
            <a:r>
              <a:rPr lang="ja-JP" altLang="en-US" sz="2000" i="0" dirty="0">
                <a:solidFill>
                  <a:srgbClr val="1F1F1F"/>
                </a:solidFill>
                <a:effectLst/>
                <a:latin typeface="Roboto" panose="02000000000000000000" pitchFamily="2" charset="0"/>
              </a:rPr>
              <a:t>日を予測するということを</a:t>
            </a:r>
            <a:r>
              <a:rPr lang="en-US" altLang="ja-JP" sz="2000" i="0" dirty="0">
                <a:solidFill>
                  <a:srgbClr val="1F1F1F"/>
                </a:solidFill>
                <a:effectLst/>
                <a:latin typeface="Roboto" panose="02000000000000000000" pitchFamily="2" charset="0"/>
              </a:rPr>
              <a:t>50</a:t>
            </a:r>
            <a:r>
              <a:rPr lang="ja-JP" altLang="en-US" sz="2000" i="0" dirty="0">
                <a:solidFill>
                  <a:srgbClr val="1F1F1F"/>
                </a:solidFill>
                <a:effectLst/>
                <a:latin typeface="Roboto" panose="02000000000000000000" pitchFamily="2" charset="0"/>
              </a:rPr>
              <a:t>日スライドで繰り返す問題とした。</a:t>
            </a:r>
          </a:p>
        </p:txBody>
      </p:sp>
    </p:spTree>
    <p:extLst>
      <p:ext uri="{BB962C8B-B14F-4D97-AF65-F5344CB8AC3E}">
        <p14:creationId xmlns:p14="http://schemas.microsoft.com/office/powerpoint/2010/main" val="1494222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E67D4-6D85-CC71-E271-E5F7326C902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AF3D422-815A-14BA-01C6-6DD30579D8DB}"/>
              </a:ext>
            </a:extLst>
          </p:cNvPr>
          <p:cNvSpPr txBox="1">
            <a:spLocks/>
          </p:cNvSpPr>
          <p:nvPr/>
        </p:nvSpPr>
        <p:spPr>
          <a:xfrm>
            <a:off x="0" y="293209"/>
            <a:ext cx="9144000" cy="949966"/>
          </a:xfrm>
          <a:prstGeom prst="rect">
            <a:avLst/>
          </a:prstGeom>
          <a:noFill/>
          <a:ln>
            <a:solidFill>
              <a:schemeClr val="bg2">
                <a:lumMod val="90000"/>
              </a:schemeClr>
            </a:solidFill>
          </a:ln>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a:latin typeface="+mn-ea"/>
                <a:ea typeface="+mn-ea"/>
              </a:rPr>
              <a:t>結果のまとめと今後の課題</a:t>
            </a:r>
          </a:p>
        </p:txBody>
      </p:sp>
      <p:sp>
        <p:nvSpPr>
          <p:cNvPr id="3" name="テキスト ボックス 2">
            <a:extLst>
              <a:ext uri="{FF2B5EF4-FFF2-40B4-BE49-F238E27FC236}">
                <a16:creationId xmlns:a16="http://schemas.microsoft.com/office/drawing/2014/main" id="{2889A7C6-39E0-F9C9-5827-6D62800B497D}"/>
              </a:ext>
            </a:extLst>
          </p:cNvPr>
          <p:cNvSpPr txBox="1"/>
          <p:nvPr/>
        </p:nvSpPr>
        <p:spPr>
          <a:xfrm>
            <a:off x="482885" y="1320151"/>
            <a:ext cx="8178230" cy="4708981"/>
          </a:xfrm>
          <a:prstGeom prst="rect">
            <a:avLst/>
          </a:prstGeom>
          <a:noFill/>
        </p:spPr>
        <p:txBody>
          <a:bodyPr wrap="square">
            <a:spAutoFit/>
          </a:bodyPr>
          <a:lstStyle/>
          <a:p>
            <a:pPr marL="342900" indent="-342900" algn="l">
              <a:buFont typeface="Wingdings" panose="05000000000000000000" pitchFamily="2" charset="2"/>
              <a:buChar char="p"/>
            </a:pPr>
            <a:r>
              <a:rPr lang="ja-JP" altLang="en-US" sz="2000" dirty="0">
                <a:solidFill>
                  <a:srgbClr val="1F1F1F"/>
                </a:solidFill>
                <a:latin typeface="Roboto" panose="02000000000000000000" pitchFamily="2" charset="0"/>
              </a:rPr>
              <a:t>前シートの問題設定により、</a:t>
            </a:r>
            <a:r>
              <a:rPr lang="en-US" altLang="ja-JP" sz="2000" dirty="0">
                <a:solidFill>
                  <a:srgbClr val="1F1F1F"/>
                </a:solidFill>
                <a:latin typeface="Roboto" panose="02000000000000000000" pitchFamily="2" charset="0"/>
              </a:rPr>
              <a:t> ARIMA</a:t>
            </a:r>
            <a:r>
              <a:rPr lang="ja-JP" altLang="en-US" sz="2000" dirty="0">
                <a:solidFill>
                  <a:srgbClr val="1F1F1F"/>
                </a:solidFill>
                <a:latin typeface="Roboto" panose="02000000000000000000" pitchFamily="2" charset="0"/>
              </a:rPr>
              <a:t>の他、ランダムフォレスト、</a:t>
            </a:r>
            <a:r>
              <a:rPr lang="en-US" altLang="ja-JP" sz="2000" dirty="0">
                <a:solidFill>
                  <a:srgbClr val="1F1F1F"/>
                </a:solidFill>
                <a:latin typeface="Roboto" panose="02000000000000000000" pitchFamily="2" charset="0"/>
              </a:rPr>
              <a:t>LSTM</a:t>
            </a:r>
            <a:r>
              <a:rPr lang="ja-JP" altLang="en-US" sz="2000" dirty="0">
                <a:solidFill>
                  <a:srgbClr val="1F1F1F"/>
                </a:solidFill>
                <a:latin typeface="Roboto" panose="02000000000000000000" pitchFamily="2" charset="0"/>
              </a:rPr>
              <a:t>の手法を評価した。</a:t>
            </a:r>
            <a:endParaRPr lang="en-US" altLang="ja-JP" sz="2000" dirty="0">
              <a:solidFill>
                <a:srgbClr val="1F1F1F"/>
              </a:solidFill>
              <a:latin typeface="Roboto" panose="02000000000000000000" pitchFamily="2" charset="0"/>
            </a:endParaRPr>
          </a:p>
          <a:p>
            <a:pPr marL="342900" indent="-342900" algn="l">
              <a:buFont typeface="Wingdings" panose="05000000000000000000" pitchFamily="2" charset="2"/>
              <a:buChar char="p"/>
            </a:pPr>
            <a:r>
              <a:rPr lang="ja-JP" altLang="en-US" sz="2000" dirty="0">
                <a:solidFill>
                  <a:srgbClr val="1F1F1F"/>
                </a:solidFill>
                <a:latin typeface="Roboto" panose="02000000000000000000" pitchFamily="2" charset="0"/>
              </a:rPr>
              <a:t>予測精度の評価方法は、実際の株価と予測株価との平均</a:t>
            </a:r>
            <a:r>
              <a:rPr lang="en-US" altLang="ja-JP" sz="2000" dirty="0">
                <a:solidFill>
                  <a:srgbClr val="1F1F1F"/>
                </a:solidFill>
                <a:latin typeface="Roboto" panose="02000000000000000000" pitchFamily="2" charset="0"/>
              </a:rPr>
              <a:t>RMSE</a:t>
            </a:r>
            <a:r>
              <a:rPr lang="ja-JP" altLang="en-US" sz="2000" dirty="0">
                <a:solidFill>
                  <a:srgbClr val="1F1F1F"/>
                </a:solidFill>
                <a:latin typeface="Roboto" panose="02000000000000000000" pitchFamily="2" charset="0"/>
              </a:rPr>
              <a:t>とした。</a:t>
            </a:r>
            <a:endParaRPr lang="en-US" altLang="ja-JP" sz="2000" dirty="0">
              <a:solidFill>
                <a:srgbClr val="1F1F1F"/>
              </a:solidFill>
              <a:latin typeface="Roboto" panose="02000000000000000000" pitchFamily="2" charset="0"/>
            </a:endParaRPr>
          </a:p>
          <a:p>
            <a:pPr marL="342900" indent="-342900" algn="l">
              <a:buFont typeface="Wingdings" panose="05000000000000000000" pitchFamily="2" charset="2"/>
              <a:buChar char="p"/>
            </a:pPr>
            <a:r>
              <a:rPr lang="ja-JP" altLang="en-US" sz="2000" dirty="0">
                <a:solidFill>
                  <a:srgbClr val="1F1F1F"/>
                </a:solidFill>
                <a:latin typeface="Roboto" panose="02000000000000000000" pitchFamily="2" charset="0"/>
              </a:rPr>
              <a:t>ランダムフォレスト・</a:t>
            </a:r>
            <a:r>
              <a:rPr lang="en-US" altLang="ja-JP" sz="2000" dirty="0">
                <a:solidFill>
                  <a:srgbClr val="1F1F1F"/>
                </a:solidFill>
                <a:latin typeface="Roboto" panose="02000000000000000000" pitchFamily="2" charset="0"/>
              </a:rPr>
              <a:t> LSTM</a:t>
            </a:r>
            <a:r>
              <a:rPr lang="ja-JP" altLang="en-US" sz="2000" dirty="0">
                <a:solidFill>
                  <a:srgbClr val="1F1F1F"/>
                </a:solidFill>
                <a:latin typeface="Roboto" panose="02000000000000000000" pitchFamily="2" charset="0"/>
              </a:rPr>
              <a:t>に関しては、与えられた株価情報から特徴量を作成したものをエビデンスとする方法も試したが、試した方法の中では、与えられた変数をそのまま使って、ランダムフォレストで予測したものが、</a:t>
            </a:r>
            <a:r>
              <a:rPr lang="en-US" altLang="ja-JP" sz="2000" dirty="0">
                <a:solidFill>
                  <a:srgbClr val="1F1F1F"/>
                </a:solidFill>
                <a:latin typeface="Roboto" panose="02000000000000000000" pitchFamily="2" charset="0"/>
              </a:rPr>
              <a:t> RMSE=3.48</a:t>
            </a:r>
            <a:r>
              <a:rPr lang="ja-JP" altLang="en-US" sz="2000" dirty="0">
                <a:solidFill>
                  <a:srgbClr val="1F1F1F"/>
                </a:solidFill>
                <a:latin typeface="Roboto" panose="02000000000000000000" pitchFamily="2" charset="0"/>
              </a:rPr>
              <a:t>と一番精度がよかった。これは、</a:t>
            </a:r>
            <a:r>
              <a:rPr lang="en-US" altLang="ja-JP" sz="2000" dirty="0">
                <a:solidFill>
                  <a:srgbClr val="1F1F1F"/>
                </a:solidFill>
                <a:latin typeface="Roboto" panose="02000000000000000000" pitchFamily="2" charset="0"/>
              </a:rPr>
              <a:t>50</a:t>
            </a:r>
            <a:r>
              <a:rPr lang="ja-JP" altLang="en-US" sz="2000" dirty="0">
                <a:solidFill>
                  <a:srgbClr val="1F1F1F"/>
                </a:solidFill>
                <a:latin typeface="Roboto" panose="02000000000000000000" pitchFamily="2" charset="0"/>
              </a:rPr>
              <a:t>日分の過去の株価データがあれば、</a:t>
            </a:r>
            <a:r>
              <a:rPr lang="en-US" altLang="ja-JP" sz="2000" dirty="0">
                <a:solidFill>
                  <a:srgbClr val="1F1F1F"/>
                </a:solidFill>
                <a:latin typeface="Roboto" panose="02000000000000000000" pitchFamily="2" charset="0"/>
              </a:rPr>
              <a:t>3</a:t>
            </a:r>
            <a:r>
              <a:rPr lang="ja-JP" altLang="en-US" sz="2000" dirty="0">
                <a:solidFill>
                  <a:srgbClr val="1F1F1F"/>
                </a:solidFill>
                <a:latin typeface="Roboto" panose="02000000000000000000" pitchFamily="2" charset="0"/>
              </a:rPr>
              <a:t>～</a:t>
            </a:r>
            <a:r>
              <a:rPr lang="en-US" altLang="ja-JP" sz="2000" dirty="0">
                <a:solidFill>
                  <a:srgbClr val="1F1F1F"/>
                </a:solidFill>
                <a:latin typeface="Roboto" panose="02000000000000000000" pitchFamily="2" charset="0"/>
              </a:rPr>
              <a:t>4</a:t>
            </a:r>
            <a:r>
              <a:rPr lang="ja-JP" altLang="en-US" sz="2000" dirty="0">
                <a:solidFill>
                  <a:srgbClr val="1F1F1F"/>
                </a:solidFill>
                <a:latin typeface="Roboto" panose="02000000000000000000" pitchFamily="2" charset="0"/>
              </a:rPr>
              <a:t>円分の誤差で次の</a:t>
            </a:r>
            <a:r>
              <a:rPr lang="en-US" altLang="ja-JP" sz="2000" dirty="0">
                <a:solidFill>
                  <a:srgbClr val="1F1F1F"/>
                </a:solidFill>
                <a:latin typeface="Roboto" panose="02000000000000000000" pitchFamily="2" charset="0"/>
              </a:rPr>
              <a:t>50</a:t>
            </a:r>
            <a:r>
              <a:rPr lang="ja-JP" altLang="en-US" sz="2000" dirty="0">
                <a:solidFill>
                  <a:srgbClr val="1F1F1F"/>
                </a:solidFill>
                <a:latin typeface="Roboto" panose="02000000000000000000" pitchFamily="2" charset="0"/>
              </a:rPr>
              <a:t>日分の株価を予測できるということである。</a:t>
            </a:r>
            <a:endParaRPr lang="en-US" altLang="ja-JP" sz="2000" dirty="0">
              <a:solidFill>
                <a:srgbClr val="1F1F1F"/>
              </a:solidFill>
              <a:latin typeface="Roboto" panose="02000000000000000000" pitchFamily="2" charset="0"/>
            </a:endParaRPr>
          </a:p>
          <a:p>
            <a:pPr marL="342900" indent="-342900" algn="l">
              <a:buFont typeface="Wingdings" panose="05000000000000000000" pitchFamily="2" charset="2"/>
              <a:buChar char="p"/>
            </a:pPr>
            <a:r>
              <a:rPr lang="ja-JP" altLang="en-US" sz="2000" dirty="0">
                <a:solidFill>
                  <a:srgbClr val="1F1F1F"/>
                </a:solidFill>
                <a:latin typeface="Roboto" panose="02000000000000000000" pitchFamily="2" charset="0"/>
              </a:rPr>
              <a:t>今回の実験が実用に耐えるレベルかの議論はさておき、今後の課題としては、今回、手を付けなかった、分類問題としての株価予測、というのがある。過去数日分の株価データで、その翌日の株価が上がるのか下がるのか、の分類問題である。これを高精度に解くことができるのであれば、投資という実用タスクのにフィットする。</a:t>
            </a:r>
            <a:endParaRPr lang="en-US" altLang="ja-JP" sz="2000" dirty="0">
              <a:solidFill>
                <a:srgbClr val="1F1F1F"/>
              </a:solidFill>
              <a:latin typeface="Roboto" panose="02000000000000000000" pitchFamily="2" charset="0"/>
            </a:endParaRPr>
          </a:p>
        </p:txBody>
      </p:sp>
    </p:spTree>
    <p:extLst>
      <p:ext uri="{BB962C8B-B14F-4D97-AF65-F5344CB8AC3E}">
        <p14:creationId xmlns:p14="http://schemas.microsoft.com/office/powerpoint/2010/main" val="3141008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204F0ED6-A491-E95C-027B-7DC8A747ABCB}"/>
              </a:ext>
            </a:extLst>
          </p:cNvPr>
          <p:cNvSpPr txBox="1">
            <a:spLocks/>
          </p:cNvSpPr>
          <p:nvPr/>
        </p:nvSpPr>
        <p:spPr>
          <a:xfrm>
            <a:off x="0" y="293209"/>
            <a:ext cx="9144000" cy="949966"/>
          </a:xfrm>
          <a:prstGeom prst="rect">
            <a:avLst/>
          </a:prstGeom>
          <a:noFill/>
          <a:ln>
            <a:solidFill>
              <a:schemeClr val="bg2">
                <a:lumMod val="90000"/>
              </a:schemeClr>
            </a:solidFill>
          </a:ln>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b="1" dirty="0">
                <a:latin typeface="+mn-ea"/>
                <a:ea typeface="+mn-ea"/>
              </a:rPr>
              <a:t>EDA</a:t>
            </a:r>
            <a:r>
              <a:rPr lang="ja-JP" altLang="en-US" b="1" dirty="0">
                <a:latin typeface="+mn-ea"/>
                <a:ea typeface="+mn-ea"/>
              </a:rPr>
              <a:t>・データクレンジング</a:t>
            </a:r>
          </a:p>
        </p:txBody>
      </p:sp>
      <p:sp>
        <p:nvSpPr>
          <p:cNvPr id="10" name="テキスト ボックス 9">
            <a:extLst>
              <a:ext uri="{FF2B5EF4-FFF2-40B4-BE49-F238E27FC236}">
                <a16:creationId xmlns:a16="http://schemas.microsoft.com/office/drawing/2014/main" id="{E8019F8A-B88E-027B-28A3-5778FAB6069E}"/>
              </a:ext>
            </a:extLst>
          </p:cNvPr>
          <p:cNvSpPr txBox="1"/>
          <p:nvPr/>
        </p:nvSpPr>
        <p:spPr>
          <a:xfrm>
            <a:off x="585628" y="1527962"/>
            <a:ext cx="7870004" cy="35394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800" b="1" i="0" u="none" strike="noStrike" cap="none" normalizeH="0" baseline="0" dirty="0">
                <a:ln>
                  <a:noFill/>
                </a:ln>
                <a:solidFill>
                  <a:srgbClr val="1F1F1F"/>
                </a:solidFill>
                <a:effectLst/>
                <a:latin typeface="+mn-ea"/>
              </a:rPr>
              <a:t>データの基本情報</a:t>
            </a:r>
            <a:endParaRPr kumimoji="0" lang="ja-JP" altLang="ja-JP" sz="2800" b="0" i="0" u="none" strike="noStrike" cap="none" normalizeH="0" baseline="0" dirty="0">
              <a:ln>
                <a:noFill/>
              </a:ln>
              <a:solidFill>
                <a:srgbClr val="1F1F1F"/>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dirty="0">
                <a:ln>
                  <a:noFill/>
                </a:ln>
                <a:solidFill>
                  <a:srgbClr val="1F1F1F"/>
                </a:solidFill>
                <a:effectLst/>
                <a:latin typeface="+mn-ea"/>
              </a:rPr>
              <a:t>行数: 9,202行</a:t>
            </a:r>
            <a:endParaRPr kumimoji="0" lang="ja-JP" altLang="ja-JP" sz="1200" b="0" i="0" u="none" strike="noStrike" cap="none" normalizeH="0" baseline="0" dirty="0">
              <a:ln>
                <a:noFill/>
              </a:ln>
              <a:solidFill>
                <a:srgbClr val="1F1F1F"/>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dirty="0">
                <a:ln>
                  <a:noFill/>
                </a:ln>
                <a:solidFill>
                  <a:srgbClr val="1F1F1F"/>
                </a:solidFill>
                <a:effectLst/>
                <a:latin typeface="+mn-ea"/>
              </a:rPr>
              <a:t>列数: 7列</a:t>
            </a:r>
            <a:endParaRPr kumimoji="0" lang="en-US" altLang="ja-JP" sz="1800" b="0" i="0" u="none" strike="noStrike" cap="none" normalizeH="0" baseline="0" dirty="0">
              <a:ln>
                <a:noFill/>
              </a:ln>
              <a:solidFill>
                <a:srgbClr val="1F1F1F"/>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200" b="0" i="0" u="none" strike="noStrike" cap="none" normalizeH="0" baseline="0" dirty="0">
              <a:ln>
                <a:noFill/>
              </a:ln>
              <a:solidFill>
                <a:srgbClr val="1F1F1F"/>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sng" strike="noStrike" cap="none" normalizeH="0" baseline="0" dirty="0">
                <a:ln>
                  <a:noFill/>
                </a:ln>
                <a:solidFill>
                  <a:srgbClr val="1F1F1F"/>
                </a:solidFill>
                <a:effectLst/>
                <a:latin typeface="+mn-ea"/>
              </a:rPr>
              <a:t>カラム一覧</a:t>
            </a:r>
            <a:r>
              <a:rPr kumimoji="0" lang="ja-JP" altLang="en-US" sz="1800" b="0" i="0" u="sng" strike="noStrike" cap="none" normalizeH="0" baseline="0" dirty="0">
                <a:ln>
                  <a:noFill/>
                </a:ln>
                <a:solidFill>
                  <a:srgbClr val="1F1F1F"/>
                </a:solidFill>
                <a:effectLst/>
                <a:latin typeface="+mn-ea"/>
              </a:rPr>
              <a:t>（列の変数）</a:t>
            </a:r>
            <a:r>
              <a:rPr kumimoji="0" lang="ja-JP" altLang="ja-JP" sz="1800" b="0" i="0" u="sng" strike="noStrike" cap="none" normalizeH="0" baseline="0" dirty="0">
                <a:ln>
                  <a:noFill/>
                </a:ln>
                <a:solidFill>
                  <a:srgbClr val="1F1F1F"/>
                </a:solidFill>
                <a:effectLst/>
                <a:latin typeface="+mn-ea"/>
              </a:rPr>
              <a:t>:</a:t>
            </a:r>
            <a:endParaRPr kumimoji="0" lang="ja-JP" altLang="ja-JP" sz="1200" b="0" i="0" u="sng" strike="noStrike" cap="none" normalizeH="0" baseline="0" dirty="0">
              <a:ln>
                <a:noFill/>
              </a:ln>
              <a:solidFill>
                <a:srgbClr val="1F1F1F"/>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dirty="0">
                <a:ln>
                  <a:noFill/>
                </a:ln>
                <a:solidFill>
                  <a:srgbClr val="1F1F1F"/>
                </a:solidFill>
                <a:effectLst/>
                <a:latin typeface="+mn-ea"/>
              </a:rPr>
              <a:t>日付け (object): 日付情報</a:t>
            </a:r>
            <a:endParaRPr kumimoji="0" lang="ja-JP" altLang="ja-JP" sz="1200" b="0" i="0" u="none" strike="noStrike" cap="none" normalizeH="0" baseline="0" dirty="0">
              <a:ln>
                <a:noFill/>
              </a:ln>
              <a:solidFill>
                <a:srgbClr val="1F1F1F"/>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dirty="0">
                <a:ln>
                  <a:noFill/>
                </a:ln>
                <a:solidFill>
                  <a:srgbClr val="1F1F1F"/>
                </a:solidFill>
                <a:effectLst/>
                <a:latin typeface="+mn-ea"/>
              </a:rPr>
              <a:t>終値 (float64): 取引終了時の株価</a:t>
            </a:r>
            <a:endParaRPr kumimoji="0" lang="ja-JP" altLang="ja-JP" sz="1200" b="0" i="0" u="none" strike="noStrike" cap="none" normalizeH="0" baseline="0" dirty="0">
              <a:ln>
                <a:noFill/>
              </a:ln>
              <a:solidFill>
                <a:srgbClr val="1F1F1F"/>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dirty="0">
                <a:ln>
                  <a:noFill/>
                </a:ln>
                <a:solidFill>
                  <a:srgbClr val="1F1F1F"/>
                </a:solidFill>
                <a:effectLst/>
                <a:latin typeface="+mn-ea"/>
              </a:rPr>
              <a:t>始値 (float64): 取引開始時の株価</a:t>
            </a:r>
            <a:endParaRPr kumimoji="0" lang="ja-JP" altLang="ja-JP" sz="1200" b="0" i="0" u="none" strike="noStrike" cap="none" normalizeH="0" baseline="0" dirty="0">
              <a:ln>
                <a:noFill/>
              </a:ln>
              <a:solidFill>
                <a:srgbClr val="1F1F1F"/>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dirty="0">
                <a:ln>
                  <a:noFill/>
                </a:ln>
                <a:solidFill>
                  <a:srgbClr val="1F1F1F"/>
                </a:solidFill>
                <a:effectLst/>
                <a:latin typeface="+mn-ea"/>
              </a:rPr>
              <a:t>高値 (float64): その日の最高株価</a:t>
            </a:r>
            <a:endParaRPr kumimoji="0" lang="ja-JP" altLang="ja-JP" sz="1200" b="0" i="0" u="none" strike="noStrike" cap="none" normalizeH="0" baseline="0" dirty="0">
              <a:ln>
                <a:noFill/>
              </a:ln>
              <a:solidFill>
                <a:srgbClr val="1F1F1F"/>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dirty="0">
                <a:ln>
                  <a:noFill/>
                </a:ln>
                <a:solidFill>
                  <a:srgbClr val="1F1F1F"/>
                </a:solidFill>
                <a:effectLst/>
                <a:latin typeface="+mn-ea"/>
              </a:rPr>
              <a:t>安値 (float64): その日の最安株価</a:t>
            </a:r>
            <a:endParaRPr kumimoji="0" lang="ja-JP" altLang="ja-JP" sz="1200" b="0" i="0" u="none" strike="noStrike" cap="none" normalizeH="0" baseline="0" dirty="0">
              <a:ln>
                <a:noFill/>
              </a:ln>
              <a:solidFill>
                <a:srgbClr val="1F1F1F"/>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dirty="0">
                <a:ln>
                  <a:noFill/>
                </a:ln>
                <a:solidFill>
                  <a:srgbClr val="1F1F1F"/>
                </a:solidFill>
                <a:effectLst/>
                <a:latin typeface="+mn-ea"/>
              </a:rPr>
              <a:t>出来高 (object): 取引量（Mが付いているので文字列）</a:t>
            </a:r>
            <a:endParaRPr kumimoji="0" lang="ja-JP" altLang="ja-JP" sz="1200" b="0" i="0" u="none" strike="noStrike" cap="none" normalizeH="0" baseline="0" dirty="0">
              <a:ln>
                <a:noFill/>
              </a:ln>
              <a:solidFill>
                <a:srgbClr val="1F1F1F"/>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dirty="0">
                <a:ln>
                  <a:noFill/>
                </a:ln>
                <a:solidFill>
                  <a:srgbClr val="1F1F1F"/>
                </a:solidFill>
                <a:effectLst/>
                <a:latin typeface="+mn-ea"/>
              </a:rPr>
              <a:t>変化率 % (object): 変化率（%記号が付いているので文字列）</a:t>
            </a:r>
            <a:endParaRPr kumimoji="0" lang="ja-JP" altLang="ja-JP" sz="1200" b="0" i="0" u="none" strike="noStrike" cap="none" normalizeH="0" baseline="0" dirty="0">
              <a:ln>
                <a:noFill/>
              </a:ln>
              <a:solidFill>
                <a:srgbClr val="1F1F1F"/>
              </a:solidFill>
              <a:effectLst/>
              <a:latin typeface="+mn-ea"/>
            </a:endParaRPr>
          </a:p>
        </p:txBody>
      </p:sp>
      <p:sp>
        <p:nvSpPr>
          <p:cNvPr id="6" name="テキスト ボックス 5">
            <a:extLst>
              <a:ext uri="{FF2B5EF4-FFF2-40B4-BE49-F238E27FC236}">
                <a16:creationId xmlns:a16="http://schemas.microsoft.com/office/drawing/2014/main" id="{2D1D2C2D-2DE9-EE28-2872-AFE3E298ED7F}"/>
              </a:ext>
            </a:extLst>
          </p:cNvPr>
          <p:cNvSpPr txBox="1"/>
          <p:nvPr/>
        </p:nvSpPr>
        <p:spPr>
          <a:xfrm>
            <a:off x="585627" y="5363778"/>
            <a:ext cx="7459037" cy="800219"/>
          </a:xfrm>
          <a:prstGeom prst="rect">
            <a:avLst/>
          </a:prstGeom>
          <a:noFill/>
        </p:spPr>
        <p:txBody>
          <a:bodyPr wrap="square">
            <a:spAutoFit/>
          </a:bodyPr>
          <a:lstStyle/>
          <a:p>
            <a:pPr algn="l"/>
            <a:r>
              <a:rPr lang="ja-JP" altLang="en-US" sz="2800" b="1" i="0" dirty="0">
                <a:solidFill>
                  <a:srgbClr val="1F1F1F"/>
                </a:solidFill>
                <a:effectLst/>
                <a:latin typeface="+mn-ea"/>
              </a:rPr>
              <a:t>欠損値の確認</a:t>
            </a:r>
            <a:endParaRPr lang="ja-JP" altLang="en-US" sz="2800" b="0" i="0" dirty="0">
              <a:solidFill>
                <a:srgbClr val="1F1F1F"/>
              </a:solidFill>
              <a:effectLst/>
              <a:latin typeface="+mn-ea"/>
            </a:endParaRPr>
          </a:p>
          <a:p>
            <a:pPr algn="l"/>
            <a:r>
              <a:rPr lang="ja-JP" altLang="en-US" b="0" i="0" dirty="0">
                <a:solidFill>
                  <a:srgbClr val="1F1F1F"/>
                </a:solidFill>
                <a:effectLst/>
                <a:latin typeface="+mn-ea"/>
              </a:rPr>
              <a:t>すべての列が</a:t>
            </a:r>
            <a:r>
              <a:rPr lang="en-US" altLang="ja-JP" b="0" i="0" dirty="0">
                <a:solidFill>
                  <a:srgbClr val="1F1F1F"/>
                </a:solidFill>
                <a:effectLst/>
                <a:latin typeface="+mn-ea"/>
              </a:rPr>
              <a:t>9202</a:t>
            </a:r>
            <a:r>
              <a:rPr lang="ja-JP" altLang="en-US" b="0" i="0" dirty="0">
                <a:solidFill>
                  <a:srgbClr val="1F1F1F"/>
                </a:solidFill>
                <a:effectLst/>
                <a:latin typeface="+mn-ea"/>
              </a:rPr>
              <a:t>件のデータを持っており、欠損値はなし</a:t>
            </a:r>
          </a:p>
        </p:txBody>
      </p:sp>
    </p:spTree>
    <p:extLst>
      <p:ext uri="{BB962C8B-B14F-4D97-AF65-F5344CB8AC3E}">
        <p14:creationId xmlns:p14="http://schemas.microsoft.com/office/powerpoint/2010/main" val="642710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a:extLst>
              <a:ext uri="{FF2B5EF4-FFF2-40B4-BE49-F238E27FC236}">
                <a16:creationId xmlns:a16="http://schemas.microsoft.com/office/drawing/2014/main" id="{62B2E7E3-A61F-5F09-1B1C-47B658EF9C88}"/>
              </a:ext>
            </a:extLst>
          </p:cNvPr>
          <p:cNvSpPr txBox="1"/>
          <p:nvPr/>
        </p:nvSpPr>
        <p:spPr>
          <a:xfrm>
            <a:off x="585628" y="4777103"/>
            <a:ext cx="7870004" cy="135421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800" b="1" i="0" u="none" strike="noStrike" cap="none" normalizeH="0" baseline="0" dirty="0">
                <a:ln>
                  <a:noFill/>
                </a:ln>
                <a:solidFill>
                  <a:srgbClr val="1F1F1F"/>
                </a:solidFill>
                <a:effectLst/>
                <a:latin typeface="+mn-ea"/>
              </a:rPr>
              <a:t>データ型の変換</a:t>
            </a:r>
            <a:endParaRPr kumimoji="0" lang="ja-JP" altLang="ja-JP" sz="2800" b="0" i="0" u="none" strike="noStrike" cap="none" normalizeH="0" baseline="0" dirty="0">
              <a:ln>
                <a:noFill/>
              </a:ln>
              <a:solidFill>
                <a:srgbClr val="1F1F1F"/>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ja-JP" dirty="0">
                <a:solidFill>
                  <a:srgbClr val="1F1F1F"/>
                </a:solidFill>
                <a:latin typeface="+mn-ea"/>
              </a:rPr>
              <a:t>Date</a:t>
            </a:r>
            <a:r>
              <a:rPr kumimoji="0" lang="ja-JP" altLang="ja-JP" sz="1800" b="0" i="0" u="none" strike="noStrike" cap="none" normalizeH="0" baseline="0" dirty="0">
                <a:ln>
                  <a:noFill/>
                </a:ln>
                <a:solidFill>
                  <a:srgbClr val="1F1F1F"/>
                </a:solidFill>
                <a:effectLst/>
                <a:latin typeface="+mn-ea"/>
              </a:rPr>
              <a:t> → datetime型へ変換</a:t>
            </a:r>
            <a:endParaRPr kumimoji="0" lang="ja-JP" altLang="ja-JP" sz="1200" b="0" i="0" u="none" strike="noStrike" cap="none" normalizeH="0" baseline="0" dirty="0">
              <a:ln>
                <a:noFill/>
              </a:ln>
              <a:solidFill>
                <a:srgbClr val="1F1F1F"/>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ja-JP" b="0" i="0" dirty="0">
                <a:solidFill>
                  <a:srgbClr val="1F1F1F"/>
                </a:solidFill>
                <a:effectLst/>
                <a:latin typeface="+mn-ea"/>
              </a:rPr>
              <a:t>Volume</a:t>
            </a:r>
            <a:r>
              <a:rPr kumimoji="0" lang="ja-JP" altLang="ja-JP" sz="1800" b="0" i="0" u="none" strike="noStrike" cap="none" normalizeH="0" baseline="0" dirty="0">
                <a:ln>
                  <a:noFill/>
                </a:ln>
                <a:solidFill>
                  <a:srgbClr val="1F1F1F"/>
                </a:solidFill>
                <a:effectLst/>
                <a:latin typeface="+mn-ea"/>
              </a:rPr>
              <a:t> </a:t>
            </a:r>
            <a:r>
              <a:rPr kumimoji="0" lang="en-US" altLang="ja-JP" sz="1800" b="0" i="0" u="none" strike="noStrike" cap="none" normalizeH="0" baseline="0" dirty="0">
                <a:ln>
                  <a:noFill/>
                </a:ln>
                <a:solidFill>
                  <a:srgbClr val="1F1F1F"/>
                </a:solidFill>
                <a:effectLst/>
                <a:latin typeface="+mn-ea"/>
              </a:rPr>
              <a:t>	</a:t>
            </a:r>
            <a:r>
              <a:rPr kumimoji="0" lang="ja-JP" altLang="ja-JP" sz="1800" b="0" i="0" u="none" strike="noStrike" cap="none" normalizeH="0" baseline="0" dirty="0">
                <a:ln>
                  <a:noFill/>
                </a:ln>
                <a:solidFill>
                  <a:srgbClr val="1F1F1F"/>
                </a:solidFill>
                <a:effectLst/>
                <a:latin typeface="+mn-ea"/>
              </a:rPr>
              <a:t>→ 数値型に変換（M⇒百万単位、B⇒十億単位に変換）</a:t>
            </a:r>
            <a:endParaRPr kumimoji="0" lang="ja-JP" altLang="ja-JP" sz="1200" b="0" i="0" u="none" strike="noStrike" cap="none" normalizeH="0" baseline="0" dirty="0">
              <a:ln>
                <a:noFill/>
              </a:ln>
              <a:solidFill>
                <a:srgbClr val="1F1F1F"/>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ja-JP" b="0" i="0" dirty="0" err="1">
                <a:solidFill>
                  <a:srgbClr val="1F1F1F"/>
                </a:solidFill>
                <a:effectLst/>
                <a:latin typeface="+mn-ea"/>
              </a:rPr>
              <a:t>Rate_of_Change</a:t>
            </a:r>
            <a:r>
              <a:rPr lang="en-US" altLang="ja-JP" b="0" i="0" dirty="0">
                <a:solidFill>
                  <a:srgbClr val="1F1F1F"/>
                </a:solidFill>
                <a:effectLst/>
                <a:latin typeface="+mn-ea"/>
              </a:rPr>
              <a:t>%</a:t>
            </a:r>
            <a:r>
              <a:rPr kumimoji="0" lang="ja-JP" altLang="ja-JP" sz="1800" b="0" i="0" u="none" strike="noStrike" cap="none" normalizeH="0" baseline="0" dirty="0">
                <a:ln>
                  <a:noFill/>
                </a:ln>
                <a:solidFill>
                  <a:srgbClr val="1F1F1F"/>
                </a:solidFill>
                <a:effectLst/>
                <a:latin typeface="+mn-ea"/>
              </a:rPr>
              <a:t> → 数値型に変換（%を除去）</a:t>
            </a:r>
            <a:endParaRPr kumimoji="0" lang="ja-JP" altLang="ja-JP" sz="2800" b="0" i="0" u="none" strike="noStrike" cap="none" normalizeH="0" baseline="0" dirty="0">
              <a:ln>
                <a:noFill/>
              </a:ln>
              <a:solidFill>
                <a:schemeClr val="tx1"/>
              </a:solidFill>
              <a:effectLst/>
              <a:latin typeface="+mn-ea"/>
            </a:endParaRPr>
          </a:p>
        </p:txBody>
      </p:sp>
      <p:sp>
        <p:nvSpPr>
          <p:cNvPr id="14" name="テキスト ボックス 13">
            <a:extLst>
              <a:ext uri="{FF2B5EF4-FFF2-40B4-BE49-F238E27FC236}">
                <a16:creationId xmlns:a16="http://schemas.microsoft.com/office/drawing/2014/main" id="{6673BACF-9012-368A-EC43-29A048482993}"/>
              </a:ext>
            </a:extLst>
          </p:cNvPr>
          <p:cNvSpPr txBox="1"/>
          <p:nvPr/>
        </p:nvSpPr>
        <p:spPr>
          <a:xfrm>
            <a:off x="585628" y="1502034"/>
            <a:ext cx="7664522" cy="3016210"/>
          </a:xfrm>
          <a:prstGeom prst="rect">
            <a:avLst/>
          </a:prstGeom>
          <a:noFill/>
        </p:spPr>
        <p:txBody>
          <a:bodyPr wrap="square">
            <a:spAutoFit/>
          </a:bodyPr>
          <a:lstStyle/>
          <a:p>
            <a:r>
              <a:rPr kumimoji="0" lang="ja-JP" altLang="ja-JP" sz="2800" b="1" i="0" u="none" strike="noStrike" cap="none" normalizeH="0" baseline="0" dirty="0">
                <a:ln>
                  <a:noFill/>
                </a:ln>
                <a:solidFill>
                  <a:srgbClr val="1F1F1F"/>
                </a:solidFill>
                <a:effectLst/>
                <a:latin typeface="+mn-ea"/>
              </a:rPr>
              <a:t>データ</a:t>
            </a:r>
            <a:r>
              <a:rPr kumimoji="0" lang="ja-JP" altLang="en-US" sz="2800" b="1" i="0" u="none" strike="noStrike" cap="none" normalizeH="0" baseline="0" dirty="0">
                <a:ln>
                  <a:noFill/>
                </a:ln>
                <a:solidFill>
                  <a:srgbClr val="1F1F1F"/>
                </a:solidFill>
                <a:effectLst/>
                <a:latin typeface="+mn-ea"/>
              </a:rPr>
              <a:t>列名</a:t>
            </a:r>
            <a:r>
              <a:rPr kumimoji="0" lang="ja-JP" altLang="ja-JP" sz="2800" b="1" i="0" u="none" strike="noStrike" cap="none" normalizeH="0" baseline="0" dirty="0">
                <a:ln>
                  <a:noFill/>
                </a:ln>
                <a:solidFill>
                  <a:srgbClr val="1F1F1F"/>
                </a:solidFill>
                <a:effectLst/>
                <a:latin typeface="+mn-ea"/>
              </a:rPr>
              <a:t>の変換</a:t>
            </a:r>
            <a:endParaRPr kumimoji="0" lang="ja-JP" altLang="ja-JP" sz="2800" b="0" i="0" u="none" strike="noStrike" cap="none" normalizeH="0" baseline="0" dirty="0">
              <a:ln>
                <a:noFill/>
              </a:ln>
              <a:solidFill>
                <a:srgbClr val="1F1F1F"/>
              </a:solidFill>
              <a:effectLst/>
              <a:latin typeface="+mn-ea"/>
            </a:endParaRPr>
          </a:p>
          <a:p>
            <a:r>
              <a:rPr kumimoji="0" lang="ja-JP" altLang="ja-JP" sz="1800" b="0" i="0" u="sng" strike="noStrike" cap="none" normalizeH="0" baseline="0" dirty="0">
                <a:ln>
                  <a:noFill/>
                </a:ln>
                <a:solidFill>
                  <a:srgbClr val="1F1F1F"/>
                </a:solidFill>
                <a:effectLst/>
                <a:latin typeface="+mn-ea"/>
              </a:rPr>
              <a:t>カラム一覧</a:t>
            </a:r>
            <a:r>
              <a:rPr kumimoji="0" lang="ja-JP" altLang="en-US" sz="1800" b="0" i="0" u="sng" strike="noStrike" cap="none" normalizeH="0" baseline="0" dirty="0">
                <a:ln>
                  <a:noFill/>
                </a:ln>
                <a:solidFill>
                  <a:srgbClr val="1F1F1F"/>
                </a:solidFill>
                <a:effectLst/>
                <a:latin typeface="+mn-ea"/>
              </a:rPr>
              <a:t>（列の変数）</a:t>
            </a:r>
            <a:r>
              <a:rPr kumimoji="0" lang="ja-JP" altLang="ja-JP" sz="1800" b="0" i="0" u="sng" strike="noStrike" cap="none" normalizeH="0" baseline="0" dirty="0">
                <a:ln>
                  <a:noFill/>
                </a:ln>
                <a:solidFill>
                  <a:srgbClr val="1F1F1F"/>
                </a:solidFill>
                <a:effectLst/>
                <a:latin typeface="Roboto" panose="02000000000000000000" pitchFamily="2" charset="0"/>
              </a:rPr>
              <a:t> :</a:t>
            </a:r>
            <a:r>
              <a:rPr kumimoji="0" lang="ja-JP" altLang="en-US" sz="1800" b="0" i="0" u="sng" strike="noStrike" cap="none" normalizeH="0" baseline="0" dirty="0">
                <a:ln>
                  <a:noFill/>
                </a:ln>
                <a:solidFill>
                  <a:srgbClr val="1F1F1F"/>
                </a:solidFill>
                <a:effectLst/>
                <a:latin typeface="+mn-ea"/>
              </a:rPr>
              <a:t> </a:t>
            </a:r>
            <a:r>
              <a:rPr kumimoji="0" lang="ja-JP" altLang="en-US" sz="1800" b="0" i="0" strike="noStrike" cap="none" normalizeH="0" baseline="0" dirty="0">
                <a:ln>
                  <a:noFill/>
                </a:ln>
                <a:solidFill>
                  <a:srgbClr val="1F1F1F"/>
                </a:solidFill>
                <a:effectLst/>
                <a:latin typeface="+mn-ea"/>
              </a:rPr>
              <a:t>を以下のような名前に変更</a:t>
            </a:r>
            <a:endParaRPr kumimoji="0" lang="en-US" altLang="ja-JP" sz="1800" b="0" i="0" strike="noStrike" cap="none" normalizeH="0" baseline="0" dirty="0">
              <a:ln>
                <a:noFill/>
              </a:ln>
              <a:solidFill>
                <a:srgbClr val="1F1F1F"/>
              </a:solidFill>
              <a:effectLst/>
              <a:latin typeface="+mn-ea"/>
            </a:endParaRPr>
          </a:p>
          <a:p>
            <a:r>
              <a:rPr lang="en-US" altLang="ja-JP" dirty="0">
                <a:solidFill>
                  <a:srgbClr val="1F1F1F"/>
                </a:solidFill>
                <a:latin typeface="+mn-ea"/>
              </a:rPr>
              <a:t>※</a:t>
            </a:r>
            <a:r>
              <a:rPr lang="ja-JP" altLang="en-US" dirty="0">
                <a:solidFill>
                  <a:srgbClr val="1F1F1F"/>
                </a:solidFill>
                <a:latin typeface="+mn-ea"/>
              </a:rPr>
              <a:t>日本語だと表示が崩れることが多いため</a:t>
            </a:r>
            <a:endParaRPr kumimoji="0" lang="en-US" altLang="ja-JP" sz="1800" b="0" i="0" strike="noStrike" cap="none" normalizeH="0" baseline="0" dirty="0">
              <a:ln>
                <a:noFill/>
              </a:ln>
              <a:solidFill>
                <a:srgbClr val="1F1F1F"/>
              </a:solidFill>
              <a:effectLst/>
              <a:latin typeface="+mn-ea"/>
            </a:endParaRPr>
          </a:p>
          <a:p>
            <a:r>
              <a:rPr kumimoji="0" lang="ja-JP" altLang="ja-JP" sz="1800" b="0" i="0" u="none" strike="noStrike" cap="none" normalizeH="0" baseline="0" dirty="0">
                <a:ln>
                  <a:noFill/>
                </a:ln>
                <a:solidFill>
                  <a:srgbClr val="1F1F1F"/>
                </a:solidFill>
                <a:effectLst/>
                <a:latin typeface="+mn-ea"/>
              </a:rPr>
              <a:t>日付け</a:t>
            </a:r>
            <a:r>
              <a:rPr lang="en-US" altLang="ja-JP" dirty="0">
                <a:solidFill>
                  <a:srgbClr val="1F1F1F"/>
                </a:solidFill>
                <a:latin typeface="+mn-ea"/>
              </a:rPr>
              <a:t>		</a:t>
            </a:r>
            <a:r>
              <a:rPr lang="ja-JP" altLang="en-US" dirty="0">
                <a:solidFill>
                  <a:srgbClr val="1F1F1F"/>
                </a:solidFill>
                <a:latin typeface="+mn-ea"/>
              </a:rPr>
              <a:t>⇒</a:t>
            </a:r>
            <a:r>
              <a:rPr lang="en-US" altLang="ja-JP" dirty="0">
                <a:solidFill>
                  <a:srgbClr val="1F1F1F"/>
                </a:solidFill>
                <a:latin typeface="+mn-ea"/>
              </a:rPr>
              <a:t>		</a:t>
            </a:r>
            <a:r>
              <a:rPr lang="en-US" altLang="ja-JP" b="0" i="0" dirty="0">
                <a:solidFill>
                  <a:srgbClr val="1F1F1F"/>
                </a:solidFill>
                <a:effectLst/>
                <a:latin typeface="+mn-ea"/>
              </a:rPr>
              <a:t>Date</a:t>
            </a:r>
          </a:p>
          <a:p>
            <a:r>
              <a:rPr kumimoji="0" lang="ja-JP" altLang="ja-JP" sz="1800" b="0" i="0" u="none" strike="noStrike" cap="none" normalizeH="0" baseline="0" dirty="0">
                <a:ln>
                  <a:noFill/>
                </a:ln>
                <a:solidFill>
                  <a:srgbClr val="1F1F1F"/>
                </a:solidFill>
                <a:effectLst/>
                <a:latin typeface="+mn-ea"/>
              </a:rPr>
              <a:t>終値</a:t>
            </a:r>
            <a:r>
              <a:rPr lang="en-US" altLang="ja-JP" dirty="0">
                <a:solidFill>
                  <a:srgbClr val="1F1F1F"/>
                </a:solidFill>
                <a:latin typeface="+mn-ea"/>
              </a:rPr>
              <a:t>		</a:t>
            </a:r>
            <a:r>
              <a:rPr lang="ja-JP" altLang="en-US" dirty="0">
                <a:solidFill>
                  <a:srgbClr val="1F1F1F"/>
                </a:solidFill>
                <a:latin typeface="+mn-ea"/>
              </a:rPr>
              <a:t>⇒</a:t>
            </a:r>
            <a:r>
              <a:rPr lang="en-US" altLang="ja-JP" dirty="0">
                <a:solidFill>
                  <a:srgbClr val="1F1F1F"/>
                </a:solidFill>
                <a:latin typeface="+mn-ea"/>
              </a:rPr>
              <a:t>		</a:t>
            </a:r>
            <a:r>
              <a:rPr lang="en-US" altLang="ja-JP" b="0" i="0" dirty="0" err="1">
                <a:solidFill>
                  <a:srgbClr val="1F1F1F"/>
                </a:solidFill>
                <a:effectLst/>
                <a:latin typeface="+mn-ea"/>
              </a:rPr>
              <a:t>Closing_Price</a:t>
            </a:r>
            <a:endParaRPr lang="en-US" altLang="ja-JP" b="0" i="0" dirty="0">
              <a:solidFill>
                <a:srgbClr val="1F1F1F"/>
              </a:solidFill>
              <a:effectLst/>
              <a:latin typeface="+mn-ea"/>
            </a:endParaRPr>
          </a:p>
          <a:p>
            <a:r>
              <a:rPr kumimoji="0" lang="ja-JP" altLang="ja-JP" sz="1800" b="0" i="0" u="none" strike="noStrike" cap="none" normalizeH="0" baseline="0" dirty="0">
                <a:ln>
                  <a:noFill/>
                </a:ln>
                <a:solidFill>
                  <a:srgbClr val="1F1F1F"/>
                </a:solidFill>
                <a:effectLst/>
                <a:latin typeface="+mn-ea"/>
              </a:rPr>
              <a:t>始値</a:t>
            </a:r>
            <a:r>
              <a:rPr lang="en-US" altLang="ja-JP" dirty="0">
                <a:solidFill>
                  <a:srgbClr val="1F1F1F"/>
                </a:solidFill>
                <a:latin typeface="+mn-ea"/>
              </a:rPr>
              <a:t>		</a:t>
            </a:r>
            <a:r>
              <a:rPr lang="ja-JP" altLang="en-US" dirty="0">
                <a:solidFill>
                  <a:srgbClr val="1F1F1F"/>
                </a:solidFill>
                <a:latin typeface="+mn-ea"/>
              </a:rPr>
              <a:t>⇒</a:t>
            </a:r>
            <a:r>
              <a:rPr lang="en-US" altLang="ja-JP" dirty="0">
                <a:solidFill>
                  <a:srgbClr val="1F1F1F"/>
                </a:solidFill>
                <a:latin typeface="+mn-ea"/>
              </a:rPr>
              <a:t>		</a:t>
            </a:r>
            <a:r>
              <a:rPr lang="en-US" altLang="ja-JP" b="0" i="0" dirty="0" err="1">
                <a:solidFill>
                  <a:srgbClr val="1F1F1F"/>
                </a:solidFill>
                <a:effectLst/>
                <a:latin typeface="+mn-ea"/>
              </a:rPr>
              <a:t>Opening_Price</a:t>
            </a:r>
            <a:endParaRPr lang="en-US" altLang="ja-JP" b="0" i="0" dirty="0">
              <a:solidFill>
                <a:srgbClr val="1F1F1F"/>
              </a:solidFill>
              <a:effectLst/>
              <a:latin typeface="+mn-ea"/>
            </a:endParaRPr>
          </a:p>
          <a:p>
            <a:r>
              <a:rPr kumimoji="0" lang="ja-JP" altLang="ja-JP" sz="1800" b="0" i="0" u="none" strike="noStrike" cap="none" normalizeH="0" baseline="0" dirty="0">
                <a:ln>
                  <a:noFill/>
                </a:ln>
                <a:solidFill>
                  <a:srgbClr val="1F1F1F"/>
                </a:solidFill>
                <a:effectLst/>
                <a:latin typeface="+mn-ea"/>
              </a:rPr>
              <a:t>高値</a:t>
            </a:r>
            <a:r>
              <a:rPr lang="en-US" altLang="ja-JP" dirty="0">
                <a:solidFill>
                  <a:srgbClr val="1F1F1F"/>
                </a:solidFill>
                <a:latin typeface="+mn-ea"/>
              </a:rPr>
              <a:t>		</a:t>
            </a:r>
            <a:r>
              <a:rPr lang="ja-JP" altLang="en-US" dirty="0">
                <a:solidFill>
                  <a:srgbClr val="1F1F1F"/>
                </a:solidFill>
                <a:latin typeface="+mn-ea"/>
              </a:rPr>
              <a:t>⇒</a:t>
            </a:r>
            <a:r>
              <a:rPr lang="en-US" altLang="ja-JP" dirty="0">
                <a:solidFill>
                  <a:srgbClr val="1F1F1F"/>
                </a:solidFill>
                <a:latin typeface="+mn-ea"/>
              </a:rPr>
              <a:t>		</a:t>
            </a:r>
            <a:r>
              <a:rPr lang="en-US" altLang="ja-JP" b="0" i="0" dirty="0" err="1">
                <a:solidFill>
                  <a:srgbClr val="1F1F1F"/>
                </a:solidFill>
                <a:effectLst/>
                <a:latin typeface="+mn-ea"/>
              </a:rPr>
              <a:t>Highest_Price</a:t>
            </a:r>
            <a:endParaRPr lang="en-US" altLang="ja-JP" b="0" i="0" dirty="0">
              <a:solidFill>
                <a:srgbClr val="1F1F1F"/>
              </a:solidFill>
              <a:effectLst/>
              <a:latin typeface="+mn-ea"/>
            </a:endParaRPr>
          </a:p>
          <a:p>
            <a:r>
              <a:rPr kumimoji="0" lang="ja-JP" altLang="ja-JP" sz="1800" b="0" i="0" u="none" strike="noStrike" cap="none" normalizeH="0" baseline="0" dirty="0">
                <a:ln>
                  <a:noFill/>
                </a:ln>
                <a:solidFill>
                  <a:srgbClr val="1F1F1F"/>
                </a:solidFill>
                <a:effectLst/>
                <a:latin typeface="+mn-ea"/>
              </a:rPr>
              <a:t>安値</a:t>
            </a:r>
            <a:r>
              <a:rPr lang="en-US" altLang="ja-JP" dirty="0">
                <a:solidFill>
                  <a:srgbClr val="1F1F1F"/>
                </a:solidFill>
                <a:latin typeface="+mn-ea"/>
              </a:rPr>
              <a:t>		</a:t>
            </a:r>
            <a:r>
              <a:rPr lang="ja-JP" altLang="en-US" dirty="0">
                <a:solidFill>
                  <a:srgbClr val="1F1F1F"/>
                </a:solidFill>
                <a:latin typeface="+mn-ea"/>
              </a:rPr>
              <a:t>⇒</a:t>
            </a:r>
            <a:r>
              <a:rPr lang="en-US" altLang="ja-JP" dirty="0">
                <a:solidFill>
                  <a:srgbClr val="1F1F1F"/>
                </a:solidFill>
                <a:latin typeface="+mn-ea"/>
              </a:rPr>
              <a:t>		</a:t>
            </a:r>
            <a:r>
              <a:rPr lang="en-US" altLang="ja-JP" b="0" i="0" dirty="0" err="1">
                <a:solidFill>
                  <a:srgbClr val="1F1F1F"/>
                </a:solidFill>
                <a:effectLst/>
                <a:latin typeface="+mn-ea"/>
              </a:rPr>
              <a:t>Lowest_Price</a:t>
            </a:r>
            <a:endParaRPr lang="en-US" altLang="ja-JP" b="0" i="0" dirty="0">
              <a:solidFill>
                <a:srgbClr val="1F1F1F"/>
              </a:solidFill>
              <a:effectLst/>
              <a:latin typeface="+mn-ea"/>
            </a:endParaRPr>
          </a:p>
          <a:p>
            <a:r>
              <a:rPr kumimoji="0" lang="ja-JP" altLang="ja-JP" sz="1800" b="0" i="0" u="none" strike="noStrike" cap="none" normalizeH="0" baseline="0" dirty="0">
                <a:ln>
                  <a:noFill/>
                </a:ln>
                <a:solidFill>
                  <a:srgbClr val="1F1F1F"/>
                </a:solidFill>
                <a:effectLst/>
                <a:latin typeface="+mn-ea"/>
              </a:rPr>
              <a:t>出来高</a:t>
            </a:r>
            <a:r>
              <a:rPr lang="en-US" altLang="ja-JP" dirty="0">
                <a:solidFill>
                  <a:srgbClr val="1F1F1F"/>
                </a:solidFill>
                <a:latin typeface="+mn-ea"/>
              </a:rPr>
              <a:t>		</a:t>
            </a:r>
            <a:r>
              <a:rPr lang="ja-JP" altLang="en-US" dirty="0">
                <a:solidFill>
                  <a:srgbClr val="1F1F1F"/>
                </a:solidFill>
                <a:latin typeface="+mn-ea"/>
              </a:rPr>
              <a:t>⇒</a:t>
            </a:r>
            <a:r>
              <a:rPr lang="en-US" altLang="ja-JP" dirty="0">
                <a:solidFill>
                  <a:srgbClr val="1F1F1F"/>
                </a:solidFill>
                <a:latin typeface="+mn-ea"/>
              </a:rPr>
              <a:t>		</a:t>
            </a:r>
            <a:r>
              <a:rPr lang="en-US" altLang="ja-JP" b="0" i="0" dirty="0">
                <a:solidFill>
                  <a:srgbClr val="1F1F1F"/>
                </a:solidFill>
                <a:effectLst/>
                <a:latin typeface="+mn-ea"/>
              </a:rPr>
              <a:t>Volume</a:t>
            </a:r>
          </a:p>
          <a:p>
            <a:r>
              <a:rPr kumimoji="0" lang="ja-JP" altLang="ja-JP" sz="1800" b="0" i="0" u="none" strike="noStrike" cap="none" normalizeH="0" baseline="0" dirty="0">
                <a:ln>
                  <a:noFill/>
                </a:ln>
                <a:solidFill>
                  <a:srgbClr val="1F1F1F"/>
                </a:solidFill>
                <a:effectLst/>
                <a:latin typeface="+mn-ea"/>
              </a:rPr>
              <a:t>変化率 %</a:t>
            </a:r>
            <a:r>
              <a:rPr lang="en-US" altLang="ja-JP" dirty="0">
                <a:solidFill>
                  <a:srgbClr val="1F1F1F"/>
                </a:solidFill>
                <a:latin typeface="+mn-ea"/>
              </a:rPr>
              <a:t>	</a:t>
            </a:r>
            <a:r>
              <a:rPr lang="ja-JP" altLang="en-US" dirty="0">
                <a:solidFill>
                  <a:srgbClr val="1F1F1F"/>
                </a:solidFill>
                <a:latin typeface="+mn-ea"/>
              </a:rPr>
              <a:t>⇒</a:t>
            </a:r>
            <a:r>
              <a:rPr lang="en-US" altLang="ja-JP" dirty="0">
                <a:solidFill>
                  <a:srgbClr val="1F1F1F"/>
                </a:solidFill>
                <a:latin typeface="+mn-ea"/>
              </a:rPr>
              <a:t>		</a:t>
            </a:r>
            <a:r>
              <a:rPr lang="en-US" altLang="ja-JP" b="0" i="0" dirty="0" err="1">
                <a:solidFill>
                  <a:srgbClr val="1F1F1F"/>
                </a:solidFill>
                <a:effectLst/>
                <a:latin typeface="+mn-ea"/>
              </a:rPr>
              <a:t>Rate_of_Change</a:t>
            </a:r>
            <a:r>
              <a:rPr lang="en-US" altLang="ja-JP" b="0" i="0" dirty="0">
                <a:solidFill>
                  <a:srgbClr val="1F1F1F"/>
                </a:solidFill>
                <a:effectLst/>
                <a:latin typeface="+mn-ea"/>
              </a:rPr>
              <a:t>%</a:t>
            </a:r>
            <a:endParaRPr lang="ja-JP" altLang="en-US" dirty="0">
              <a:latin typeface="+mn-ea"/>
            </a:endParaRPr>
          </a:p>
        </p:txBody>
      </p:sp>
      <p:sp>
        <p:nvSpPr>
          <p:cNvPr id="15" name="タイトル 1">
            <a:extLst>
              <a:ext uri="{FF2B5EF4-FFF2-40B4-BE49-F238E27FC236}">
                <a16:creationId xmlns:a16="http://schemas.microsoft.com/office/drawing/2014/main" id="{C2CF73F6-DE79-4659-681C-3E75FDE1CE52}"/>
              </a:ext>
            </a:extLst>
          </p:cNvPr>
          <p:cNvSpPr txBox="1">
            <a:spLocks/>
          </p:cNvSpPr>
          <p:nvPr/>
        </p:nvSpPr>
        <p:spPr>
          <a:xfrm>
            <a:off x="0" y="293209"/>
            <a:ext cx="9144000" cy="949966"/>
          </a:xfrm>
          <a:prstGeom prst="rect">
            <a:avLst/>
          </a:prstGeom>
          <a:noFill/>
          <a:ln>
            <a:solidFill>
              <a:schemeClr val="bg2">
                <a:lumMod val="90000"/>
              </a:schemeClr>
            </a:solidFill>
          </a:ln>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b="1" dirty="0">
                <a:latin typeface="+mn-ea"/>
                <a:ea typeface="+mn-ea"/>
              </a:rPr>
              <a:t>EDA</a:t>
            </a:r>
            <a:r>
              <a:rPr lang="ja-JP" altLang="en-US" b="1" dirty="0">
                <a:latin typeface="+mn-ea"/>
                <a:ea typeface="+mn-ea"/>
              </a:rPr>
              <a:t>・データクレンジング</a:t>
            </a:r>
          </a:p>
        </p:txBody>
      </p:sp>
    </p:spTree>
    <p:extLst>
      <p:ext uri="{BB962C8B-B14F-4D97-AF65-F5344CB8AC3E}">
        <p14:creationId xmlns:p14="http://schemas.microsoft.com/office/powerpoint/2010/main" val="2828511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1E392024-6116-130B-CF76-B252E1F03055}"/>
              </a:ext>
            </a:extLst>
          </p:cNvPr>
          <p:cNvPicPr>
            <a:picLocks noChangeAspect="1"/>
          </p:cNvPicPr>
          <p:nvPr/>
        </p:nvPicPr>
        <p:blipFill>
          <a:blip r:embed="rId2"/>
          <a:stretch>
            <a:fillRect/>
          </a:stretch>
        </p:blipFill>
        <p:spPr>
          <a:xfrm>
            <a:off x="0" y="2826667"/>
            <a:ext cx="9144000" cy="2622502"/>
          </a:xfrm>
          <a:prstGeom prst="rect">
            <a:avLst/>
          </a:prstGeom>
        </p:spPr>
      </p:pic>
      <p:sp>
        <p:nvSpPr>
          <p:cNvPr id="12" name="テキスト ボックス 11">
            <a:extLst>
              <a:ext uri="{FF2B5EF4-FFF2-40B4-BE49-F238E27FC236}">
                <a16:creationId xmlns:a16="http://schemas.microsoft.com/office/drawing/2014/main" id="{4580C970-93F2-36FC-DCCC-61DBFA38B052}"/>
              </a:ext>
            </a:extLst>
          </p:cNvPr>
          <p:cNvSpPr txBox="1"/>
          <p:nvPr/>
        </p:nvSpPr>
        <p:spPr>
          <a:xfrm>
            <a:off x="297951" y="1661248"/>
            <a:ext cx="7870004" cy="80021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2800" b="1" i="0" u="none" strike="noStrike" cap="none" normalizeH="0" baseline="0" dirty="0">
                <a:ln>
                  <a:noFill/>
                </a:ln>
                <a:solidFill>
                  <a:srgbClr val="1F1F1F"/>
                </a:solidFill>
                <a:effectLst/>
                <a:latin typeface="+mn-ea"/>
              </a:rPr>
              <a:t>要約統計量の確認</a:t>
            </a:r>
          </a:p>
          <a:p>
            <a:pPr marL="0" marR="0" lvl="0" indent="0" algn="l" defTabSz="914400" rtl="0" eaLnBrk="0" fontAlgn="base" latinLnBrk="0" hangingPunct="0">
              <a:lnSpc>
                <a:spcPct val="100000"/>
              </a:lnSpc>
              <a:spcBef>
                <a:spcPct val="0"/>
              </a:spcBef>
              <a:spcAft>
                <a:spcPct val="0"/>
              </a:spcAft>
              <a:buClrTx/>
              <a:buSzTx/>
              <a:buFontTx/>
              <a:buNone/>
              <a:tabLst/>
            </a:pPr>
            <a:r>
              <a:rPr lang="ja-JP" altLang="en-US" dirty="0">
                <a:solidFill>
                  <a:srgbClr val="1F1F1F"/>
                </a:solidFill>
                <a:latin typeface="+mn-ea"/>
              </a:rPr>
              <a:t>各列変数の要約統計量は、以下のとおりである。</a:t>
            </a:r>
            <a:endParaRPr lang="en-US" altLang="ja-JP" dirty="0">
              <a:solidFill>
                <a:srgbClr val="1F1F1F"/>
              </a:solidFill>
              <a:latin typeface="+mn-ea"/>
            </a:endParaRPr>
          </a:p>
        </p:txBody>
      </p:sp>
      <p:sp>
        <p:nvSpPr>
          <p:cNvPr id="13" name="タイトル 1">
            <a:extLst>
              <a:ext uri="{FF2B5EF4-FFF2-40B4-BE49-F238E27FC236}">
                <a16:creationId xmlns:a16="http://schemas.microsoft.com/office/drawing/2014/main" id="{A0EEF464-39F9-D308-291B-BD7D947184CF}"/>
              </a:ext>
            </a:extLst>
          </p:cNvPr>
          <p:cNvSpPr txBox="1">
            <a:spLocks/>
          </p:cNvSpPr>
          <p:nvPr/>
        </p:nvSpPr>
        <p:spPr>
          <a:xfrm>
            <a:off x="0" y="293209"/>
            <a:ext cx="9144000" cy="949966"/>
          </a:xfrm>
          <a:prstGeom prst="rect">
            <a:avLst/>
          </a:prstGeom>
          <a:noFill/>
          <a:ln>
            <a:solidFill>
              <a:schemeClr val="bg2">
                <a:lumMod val="90000"/>
              </a:schemeClr>
            </a:solidFill>
          </a:ln>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b="1" dirty="0">
                <a:latin typeface="+mn-ea"/>
                <a:ea typeface="+mn-ea"/>
              </a:rPr>
              <a:t>EDA</a:t>
            </a:r>
            <a:r>
              <a:rPr lang="ja-JP" altLang="en-US" b="1" dirty="0">
                <a:latin typeface="+mn-ea"/>
                <a:ea typeface="+mn-ea"/>
              </a:rPr>
              <a:t>・データクレンジング</a:t>
            </a:r>
          </a:p>
        </p:txBody>
      </p:sp>
    </p:spTree>
    <p:extLst>
      <p:ext uri="{BB962C8B-B14F-4D97-AF65-F5344CB8AC3E}">
        <p14:creationId xmlns:p14="http://schemas.microsoft.com/office/powerpoint/2010/main" val="4135967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9DBD8-012E-7D33-FC9D-6181CEFD6BC9}"/>
              </a:ext>
            </a:extLst>
          </p:cNvPr>
          <p:cNvSpPr txBox="1">
            <a:spLocks/>
          </p:cNvSpPr>
          <p:nvPr/>
        </p:nvSpPr>
        <p:spPr>
          <a:xfrm>
            <a:off x="0" y="293209"/>
            <a:ext cx="9144000" cy="949966"/>
          </a:xfrm>
          <a:prstGeom prst="rect">
            <a:avLst/>
          </a:prstGeom>
          <a:noFill/>
          <a:ln>
            <a:solidFill>
              <a:schemeClr val="bg2">
                <a:lumMod val="90000"/>
              </a:schemeClr>
            </a:solidFill>
          </a:ln>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b="1" dirty="0">
                <a:latin typeface="+mn-ea"/>
                <a:ea typeface="+mn-ea"/>
              </a:rPr>
              <a:t>EDA</a:t>
            </a:r>
            <a:r>
              <a:rPr lang="ja-JP" altLang="en-US" b="1" dirty="0">
                <a:latin typeface="+mn-ea"/>
                <a:ea typeface="+mn-ea"/>
              </a:rPr>
              <a:t>・データクレンジング</a:t>
            </a:r>
          </a:p>
        </p:txBody>
      </p:sp>
      <p:pic>
        <p:nvPicPr>
          <p:cNvPr id="5126" name="Picture 6">
            <a:extLst>
              <a:ext uri="{FF2B5EF4-FFF2-40B4-BE49-F238E27FC236}">
                <a16:creationId xmlns:a16="http://schemas.microsoft.com/office/drawing/2014/main" id="{11031A93-9CD3-399C-4FEE-BEF9CAE776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515" y="1333939"/>
            <a:ext cx="4243227" cy="255625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08FBCD5A-3770-C513-FB42-AABC8C4FEB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310" y="3890189"/>
            <a:ext cx="6826502" cy="2813562"/>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10C45A13-2CF7-B3D3-9548-03284E9A1595}"/>
              </a:ext>
            </a:extLst>
          </p:cNvPr>
          <p:cNvSpPr txBox="1"/>
          <p:nvPr/>
        </p:nvSpPr>
        <p:spPr>
          <a:xfrm>
            <a:off x="5126804" y="1613594"/>
            <a:ext cx="3585681" cy="1631216"/>
          </a:xfrm>
          <a:prstGeom prst="rect">
            <a:avLst/>
          </a:prstGeom>
          <a:noFill/>
        </p:spPr>
        <p:txBody>
          <a:bodyPr wrap="square">
            <a:spAutoFit/>
          </a:bodyPr>
          <a:lstStyle/>
          <a:p>
            <a:r>
              <a:rPr lang="ja-JP" altLang="en-US" sz="2800" b="1" i="0" dirty="0">
                <a:solidFill>
                  <a:srgbClr val="1F1F1F"/>
                </a:solidFill>
                <a:effectLst/>
                <a:latin typeface="+mn-ea"/>
              </a:rPr>
              <a:t>基本統計量の可視化</a:t>
            </a:r>
            <a:endParaRPr lang="en-US" altLang="ja-JP" sz="2800" b="1" i="0" dirty="0">
              <a:solidFill>
                <a:srgbClr val="1F1F1F"/>
              </a:solidFill>
              <a:effectLst/>
              <a:latin typeface="+mn-ea"/>
            </a:endParaRPr>
          </a:p>
          <a:p>
            <a:r>
              <a:rPr lang="ja-JP" altLang="en-US" b="0" i="0" dirty="0">
                <a:solidFill>
                  <a:srgbClr val="1F1F1F"/>
                </a:solidFill>
                <a:effectLst/>
                <a:latin typeface="+mj-ea"/>
                <a:ea typeface="+mj-ea"/>
              </a:rPr>
              <a:t>終値・始値・高値・安値を箱ひげ図、出来高・変化率をヒストグラムで確認。</a:t>
            </a:r>
            <a:endParaRPr lang="en-US" altLang="ja-JP" b="0" i="0" dirty="0">
              <a:solidFill>
                <a:srgbClr val="1F1F1F"/>
              </a:solidFill>
              <a:effectLst/>
              <a:latin typeface="+mj-ea"/>
              <a:ea typeface="+mj-ea"/>
            </a:endParaRPr>
          </a:p>
          <a:p>
            <a:r>
              <a:rPr lang="ja-JP" altLang="en-US" dirty="0">
                <a:solidFill>
                  <a:srgbClr val="1F1F1F"/>
                </a:solidFill>
                <a:latin typeface="+mj-ea"/>
                <a:ea typeface="+mj-ea"/>
              </a:rPr>
              <a:t>特に異常なし。</a:t>
            </a:r>
            <a:endParaRPr lang="ja-JP" altLang="en-US" dirty="0">
              <a:latin typeface="+mj-ea"/>
              <a:ea typeface="+mj-ea"/>
            </a:endParaRPr>
          </a:p>
        </p:txBody>
      </p:sp>
    </p:spTree>
    <p:extLst>
      <p:ext uri="{BB962C8B-B14F-4D97-AF65-F5344CB8AC3E}">
        <p14:creationId xmlns:p14="http://schemas.microsoft.com/office/powerpoint/2010/main" val="19293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1">
            <a:extLst>
              <a:ext uri="{FF2B5EF4-FFF2-40B4-BE49-F238E27FC236}">
                <a16:creationId xmlns:a16="http://schemas.microsoft.com/office/drawing/2014/main" id="{AF8C3CE5-E4DF-2FE1-2A80-5161C226461F}"/>
              </a:ext>
            </a:extLst>
          </p:cNvPr>
          <p:cNvSpPr txBox="1">
            <a:spLocks/>
          </p:cNvSpPr>
          <p:nvPr/>
        </p:nvSpPr>
        <p:spPr>
          <a:xfrm>
            <a:off x="0" y="293209"/>
            <a:ext cx="9144000" cy="949966"/>
          </a:xfrm>
          <a:prstGeom prst="rect">
            <a:avLst/>
          </a:prstGeom>
          <a:noFill/>
          <a:ln>
            <a:solidFill>
              <a:schemeClr val="bg2">
                <a:lumMod val="90000"/>
              </a:schemeClr>
            </a:solidFill>
          </a:ln>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b="1" dirty="0">
                <a:latin typeface="+mn-ea"/>
                <a:ea typeface="+mn-ea"/>
              </a:rPr>
              <a:t>EDA</a:t>
            </a:r>
            <a:r>
              <a:rPr lang="ja-JP" altLang="en-US" b="1" dirty="0">
                <a:latin typeface="+mn-ea"/>
                <a:ea typeface="+mn-ea"/>
              </a:rPr>
              <a:t>・データクレンジング</a:t>
            </a:r>
          </a:p>
        </p:txBody>
      </p:sp>
      <p:pic>
        <p:nvPicPr>
          <p:cNvPr id="9" name="Picture 2">
            <a:extLst>
              <a:ext uri="{FF2B5EF4-FFF2-40B4-BE49-F238E27FC236}">
                <a16:creationId xmlns:a16="http://schemas.microsoft.com/office/drawing/2014/main" id="{68E0D6A8-A844-9469-B1D1-155CAD110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72007"/>
            <a:ext cx="9144000" cy="4976813"/>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A12CEB29-6EB0-DE2F-6AEE-E53D2586F6C5}"/>
              </a:ext>
            </a:extLst>
          </p:cNvPr>
          <p:cNvSpPr txBox="1"/>
          <p:nvPr/>
        </p:nvSpPr>
        <p:spPr>
          <a:xfrm>
            <a:off x="-1" y="1341164"/>
            <a:ext cx="9143999" cy="461665"/>
          </a:xfrm>
          <a:prstGeom prst="rect">
            <a:avLst/>
          </a:prstGeom>
          <a:noFill/>
        </p:spPr>
        <p:txBody>
          <a:bodyPr wrap="square">
            <a:spAutoFit/>
          </a:bodyPr>
          <a:lstStyle/>
          <a:p>
            <a:pPr algn="ctr"/>
            <a:r>
              <a:rPr lang="ja-JP" altLang="en-US" sz="2400" b="1" i="0" dirty="0">
                <a:solidFill>
                  <a:srgbClr val="1F1F1F"/>
                </a:solidFill>
                <a:effectLst/>
                <a:latin typeface="Roboto" panose="02000000000000000000" pitchFamily="2" charset="0"/>
              </a:rPr>
              <a:t>時系列データとしての可視化</a:t>
            </a:r>
            <a:r>
              <a:rPr lang="ja-JP" altLang="en-US" sz="1600" b="1" i="0" dirty="0">
                <a:solidFill>
                  <a:srgbClr val="1F1F1F"/>
                </a:solidFill>
                <a:effectLst/>
                <a:latin typeface="Roboto" panose="02000000000000000000" pitchFamily="2" charset="0"/>
              </a:rPr>
              <a:t>（終値の推移）</a:t>
            </a:r>
          </a:p>
        </p:txBody>
      </p:sp>
    </p:spTree>
    <p:extLst>
      <p:ext uri="{BB962C8B-B14F-4D97-AF65-F5344CB8AC3E}">
        <p14:creationId xmlns:p14="http://schemas.microsoft.com/office/powerpoint/2010/main" val="1970624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61EAD7B-D9AB-1CD5-6067-02B51743BE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41184"/>
            <a:ext cx="9144000" cy="4976813"/>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6E02F045-7469-2E79-85A9-22B3681669CB}"/>
              </a:ext>
            </a:extLst>
          </p:cNvPr>
          <p:cNvSpPr txBox="1">
            <a:spLocks/>
          </p:cNvSpPr>
          <p:nvPr/>
        </p:nvSpPr>
        <p:spPr>
          <a:xfrm>
            <a:off x="0" y="293209"/>
            <a:ext cx="9144000" cy="949966"/>
          </a:xfrm>
          <a:prstGeom prst="rect">
            <a:avLst/>
          </a:prstGeom>
          <a:noFill/>
          <a:ln>
            <a:solidFill>
              <a:schemeClr val="bg2">
                <a:lumMod val="90000"/>
              </a:schemeClr>
            </a:solidFill>
          </a:ln>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b="1" dirty="0">
                <a:latin typeface="+mn-ea"/>
                <a:ea typeface="+mn-ea"/>
              </a:rPr>
              <a:t>EDA</a:t>
            </a:r>
            <a:r>
              <a:rPr lang="ja-JP" altLang="en-US" b="1" dirty="0">
                <a:latin typeface="+mn-ea"/>
                <a:ea typeface="+mn-ea"/>
              </a:rPr>
              <a:t>・データクレンジング</a:t>
            </a:r>
          </a:p>
        </p:txBody>
      </p:sp>
      <p:sp>
        <p:nvSpPr>
          <p:cNvPr id="3" name="テキスト ボックス 2">
            <a:extLst>
              <a:ext uri="{FF2B5EF4-FFF2-40B4-BE49-F238E27FC236}">
                <a16:creationId xmlns:a16="http://schemas.microsoft.com/office/drawing/2014/main" id="{84166770-4233-62DD-FA82-D13C4DCAFE53}"/>
              </a:ext>
            </a:extLst>
          </p:cNvPr>
          <p:cNvSpPr txBox="1"/>
          <p:nvPr/>
        </p:nvSpPr>
        <p:spPr>
          <a:xfrm>
            <a:off x="1" y="1341164"/>
            <a:ext cx="9144000" cy="461665"/>
          </a:xfrm>
          <a:prstGeom prst="rect">
            <a:avLst/>
          </a:prstGeom>
          <a:noFill/>
        </p:spPr>
        <p:txBody>
          <a:bodyPr wrap="square">
            <a:spAutoFit/>
          </a:bodyPr>
          <a:lstStyle/>
          <a:p>
            <a:pPr algn="ctr"/>
            <a:r>
              <a:rPr lang="ja-JP" altLang="en-US" sz="2400" b="1" i="0" dirty="0">
                <a:solidFill>
                  <a:srgbClr val="1F1F1F"/>
                </a:solidFill>
                <a:effectLst/>
                <a:latin typeface="Roboto" panose="02000000000000000000" pitchFamily="2" charset="0"/>
              </a:rPr>
              <a:t>時系列データとしての可視化</a:t>
            </a:r>
            <a:r>
              <a:rPr lang="ja-JP" altLang="en-US" sz="1600" b="1" i="0" dirty="0">
                <a:solidFill>
                  <a:srgbClr val="1F1F1F"/>
                </a:solidFill>
                <a:effectLst/>
                <a:latin typeface="Roboto" panose="02000000000000000000" pitchFamily="2" charset="0"/>
              </a:rPr>
              <a:t>（移動平均（</a:t>
            </a:r>
            <a:r>
              <a:rPr lang="en-US" altLang="ja-JP" sz="1600" b="1" i="0" dirty="0">
                <a:solidFill>
                  <a:srgbClr val="1F1F1F"/>
                </a:solidFill>
                <a:effectLst/>
                <a:latin typeface="Roboto" panose="02000000000000000000" pitchFamily="2" charset="0"/>
              </a:rPr>
              <a:t>7</a:t>
            </a:r>
            <a:r>
              <a:rPr lang="ja-JP" altLang="en-US" sz="1600" b="1" i="0" dirty="0">
                <a:solidFill>
                  <a:srgbClr val="1F1F1F"/>
                </a:solidFill>
                <a:effectLst/>
                <a:latin typeface="Roboto" panose="02000000000000000000" pitchFamily="2" charset="0"/>
              </a:rPr>
              <a:t>日・</a:t>
            </a:r>
            <a:r>
              <a:rPr lang="en-US" altLang="ja-JP" sz="1600" b="1" i="0" dirty="0">
                <a:solidFill>
                  <a:srgbClr val="1F1F1F"/>
                </a:solidFill>
                <a:effectLst/>
                <a:latin typeface="Roboto" panose="02000000000000000000" pitchFamily="2" charset="0"/>
              </a:rPr>
              <a:t>30</a:t>
            </a:r>
            <a:r>
              <a:rPr lang="ja-JP" altLang="en-US" sz="1600" b="1" i="0" dirty="0">
                <a:solidFill>
                  <a:srgbClr val="1F1F1F"/>
                </a:solidFill>
                <a:effectLst/>
                <a:latin typeface="Roboto" panose="02000000000000000000" pitchFamily="2" charset="0"/>
              </a:rPr>
              <a:t>日）を加えた株価推移）</a:t>
            </a:r>
          </a:p>
        </p:txBody>
      </p:sp>
    </p:spTree>
    <p:extLst>
      <p:ext uri="{BB962C8B-B14F-4D97-AF65-F5344CB8AC3E}">
        <p14:creationId xmlns:p14="http://schemas.microsoft.com/office/powerpoint/2010/main" val="76325944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302</TotalTime>
  <Words>2825</Words>
  <Application>Microsoft Office PowerPoint</Application>
  <PresentationFormat>画面に合わせる (4:3)</PresentationFormat>
  <Paragraphs>261</Paragraphs>
  <Slides>32</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32</vt:i4>
      </vt:variant>
    </vt:vector>
  </HeadingPairs>
  <TitlesOfParts>
    <vt:vector size="40" baseType="lpstr">
      <vt:lpstr>游ゴシック</vt:lpstr>
      <vt:lpstr>Arial</vt:lpstr>
      <vt:lpstr>Calibri</vt:lpstr>
      <vt:lpstr>Calibri Light</vt:lpstr>
      <vt:lpstr>Courier New</vt:lpstr>
      <vt:lpstr>Roboto</vt:lpstr>
      <vt:lpstr>Wingdings</vt:lpstr>
      <vt:lpstr>Office テーマ</vt:lpstr>
      <vt:lpstr>株価予測モデルの構築</vt:lpstr>
      <vt:lpstr>PowerPoint プレゼンテーション</vt:lpstr>
      <vt:lpstr>EDA・データクレンジング</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tanida.yasuo</dc:creator>
  <cp:lastModifiedBy>tanida.yasuo</cp:lastModifiedBy>
  <cp:revision>9</cp:revision>
  <dcterms:created xsi:type="dcterms:W3CDTF">2025-02-09T07:48:29Z</dcterms:created>
  <dcterms:modified xsi:type="dcterms:W3CDTF">2025-02-10T07:35:09Z</dcterms:modified>
</cp:coreProperties>
</file>