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5" r:id="rId3"/>
    <p:sldId id="266" r:id="rId4"/>
    <p:sldId id="267" r:id="rId5"/>
    <p:sldId id="268" r:id="rId6"/>
    <p:sldId id="269" r:id="rId7"/>
    <p:sldId id="272" r:id="rId8"/>
    <p:sldId id="273" r:id="rId9"/>
    <p:sldId id="270" r:id="rId10"/>
    <p:sldId id="271" r:id="rId1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C2F3168B-7DCE-46FC-9655-211AB39E7064}" type="datetimeFigureOut">
              <a:rPr kumimoji="1" lang="ja-JP" altLang="en-US" smtClean="0"/>
              <a:t>2013/3/12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51CA4A0-34B7-48EE-9811-A85BEFC6AA10}" type="slidenum">
              <a:rPr kumimoji="1" lang="ja-JP" altLang="en-US" smtClean="0"/>
              <a:t>‹#›</a:t>
            </a:fld>
            <a:endParaRPr kumimoji="1" lang="ja-JP" altLang="en-US"/>
          </a:p>
        </p:txBody>
      </p:sp>
    </p:spTree>
    <p:extLst>
      <p:ext uri="{BB962C8B-B14F-4D97-AF65-F5344CB8AC3E}">
        <p14:creationId xmlns:p14="http://schemas.microsoft.com/office/powerpoint/2010/main" val="113640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F3168B-7DCE-46FC-9655-211AB39E7064}" type="datetimeFigureOut">
              <a:rPr kumimoji="1" lang="ja-JP" altLang="en-US" smtClean="0"/>
              <a:t>2013/3/12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51CA4A0-34B7-48EE-9811-A85BEFC6AA10}" type="slidenum">
              <a:rPr kumimoji="1" lang="ja-JP" altLang="en-US" smtClean="0"/>
              <a:t>‹#›</a:t>
            </a:fld>
            <a:endParaRPr kumimoji="1" lang="ja-JP" altLang="en-US"/>
          </a:p>
        </p:txBody>
      </p:sp>
    </p:spTree>
    <p:extLst>
      <p:ext uri="{BB962C8B-B14F-4D97-AF65-F5344CB8AC3E}">
        <p14:creationId xmlns:p14="http://schemas.microsoft.com/office/powerpoint/2010/main" val="2558060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F3168B-7DCE-46FC-9655-211AB39E7064}" type="datetimeFigureOut">
              <a:rPr kumimoji="1" lang="ja-JP" altLang="en-US" smtClean="0"/>
              <a:t>2013/3/12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51CA4A0-34B7-48EE-9811-A85BEFC6AA10}" type="slidenum">
              <a:rPr kumimoji="1" lang="ja-JP" altLang="en-US" smtClean="0"/>
              <a:t>‹#›</a:t>
            </a:fld>
            <a:endParaRPr kumimoji="1" lang="ja-JP" altLang="en-US"/>
          </a:p>
        </p:txBody>
      </p:sp>
    </p:spTree>
    <p:extLst>
      <p:ext uri="{BB962C8B-B14F-4D97-AF65-F5344CB8AC3E}">
        <p14:creationId xmlns:p14="http://schemas.microsoft.com/office/powerpoint/2010/main" val="3593562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F3168B-7DCE-46FC-9655-211AB39E7064}" type="datetimeFigureOut">
              <a:rPr kumimoji="1" lang="ja-JP" altLang="en-US" smtClean="0"/>
              <a:t>2013/3/12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51CA4A0-34B7-48EE-9811-A85BEFC6AA10}" type="slidenum">
              <a:rPr kumimoji="1" lang="ja-JP" altLang="en-US" smtClean="0"/>
              <a:t>‹#›</a:t>
            </a:fld>
            <a:endParaRPr kumimoji="1" lang="ja-JP" altLang="en-US"/>
          </a:p>
        </p:txBody>
      </p:sp>
    </p:spTree>
    <p:extLst>
      <p:ext uri="{BB962C8B-B14F-4D97-AF65-F5344CB8AC3E}">
        <p14:creationId xmlns:p14="http://schemas.microsoft.com/office/powerpoint/2010/main" val="2292036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2F3168B-7DCE-46FC-9655-211AB39E7064}" type="datetimeFigureOut">
              <a:rPr kumimoji="1" lang="ja-JP" altLang="en-US" smtClean="0"/>
              <a:t>2013/3/12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51CA4A0-34B7-48EE-9811-A85BEFC6AA10}" type="slidenum">
              <a:rPr kumimoji="1" lang="ja-JP" altLang="en-US" smtClean="0"/>
              <a:t>‹#›</a:t>
            </a:fld>
            <a:endParaRPr kumimoji="1" lang="ja-JP" altLang="en-US"/>
          </a:p>
        </p:txBody>
      </p:sp>
    </p:spTree>
    <p:extLst>
      <p:ext uri="{BB962C8B-B14F-4D97-AF65-F5344CB8AC3E}">
        <p14:creationId xmlns:p14="http://schemas.microsoft.com/office/powerpoint/2010/main" val="1659296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2F3168B-7DCE-46FC-9655-211AB39E7064}" type="datetimeFigureOut">
              <a:rPr kumimoji="1" lang="ja-JP" altLang="en-US" smtClean="0"/>
              <a:t>2013/3/12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51CA4A0-34B7-48EE-9811-A85BEFC6AA10}" type="slidenum">
              <a:rPr kumimoji="1" lang="ja-JP" altLang="en-US" smtClean="0"/>
              <a:t>‹#›</a:t>
            </a:fld>
            <a:endParaRPr kumimoji="1" lang="ja-JP" altLang="en-US"/>
          </a:p>
        </p:txBody>
      </p:sp>
    </p:spTree>
    <p:extLst>
      <p:ext uri="{BB962C8B-B14F-4D97-AF65-F5344CB8AC3E}">
        <p14:creationId xmlns:p14="http://schemas.microsoft.com/office/powerpoint/2010/main" val="2407047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2F3168B-7DCE-46FC-9655-211AB39E7064}" type="datetimeFigureOut">
              <a:rPr kumimoji="1" lang="ja-JP" altLang="en-US" smtClean="0"/>
              <a:t>2013/3/12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C51CA4A0-34B7-48EE-9811-A85BEFC6AA10}" type="slidenum">
              <a:rPr kumimoji="1" lang="ja-JP" altLang="en-US" smtClean="0"/>
              <a:t>‹#›</a:t>
            </a:fld>
            <a:endParaRPr kumimoji="1" lang="ja-JP" altLang="en-US"/>
          </a:p>
        </p:txBody>
      </p:sp>
    </p:spTree>
    <p:extLst>
      <p:ext uri="{BB962C8B-B14F-4D97-AF65-F5344CB8AC3E}">
        <p14:creationId xmlns:p14="http://schemas.microsoft.com/office/powerpoint/2010/main" val="2074058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C2F3168B-7DCE-46FC-9655-211AB39E7064}" type="datetimeFigureOut">
              <a:rPr kumimoji="1" lang="ja-JP" altLang="en-US" smtClean="0"/>
              <a:t>2013/3/12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C51CA4A0-34B7-48EE-9811-A85BEFC6AA10}" type="slidenum">
              <a:rPr kumimoji="1" lang="ja-JP" altLang="en-US" smtClean="0"/>
              <a:t>‹#›</a:t>
            </a:fld>
            <a:endParaRPr kumimoji="1" lang="ja-JP" altLang="en-US"/>
          </a:p>
        </p:txBody>
      </p:sp>
    </p:spTree>
    <p:extLst>
      <p:ext uri="{BB962C8B-B14F-4D97-AF65-F5344CB8AC3E}">
        <p14:creationId xmlns:p14="http://schemas.microsoft.com/office/powerpoint/2010/main" val="4162232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2F3168B-7DCE-46FC-9655-211AB39E7064}" type="datetimeFigureOut">
              <a:rPr kumimoji="1" lang="ja-JP" altLang="en-US" smtClean="0"/>
              <a:t>2013/3/12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C51CA4A0-34B7-48EE-9811-A85BEFC6AA10}" type="slidenum">
              <a:rPr kumimoji="1" lang="ja-JP" altLang="en-US" smtClean="0"/>
              <a:t>‹#›</a:t>
            </a:fld>
            <a:endParaRPr kumimoji="1" lang="ja-JP" altLang="en-US"/>
          </a:p>
        </p:txBody>
      </p:sp>
    </p:spTree>
    <p:extLst>
      <p:ext uri="{BB962C8B-B14F-4D97-AF65-F5344CB8AC3E}">
        <p14:creationId xmlns:p14="http://schemas.microsoft.com/office/powerpoint/2010/main" val="4020505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2F3168B-7DCE-46FC-9655-211AB39E7064}" type="datetimeFigureOut">
              <a:rPr kumimoji="1" lang="ja-JP" altLang="en-US" smtClean="0"/>
              <a:t>2013/3/12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51CA4A0-34B7-48EE-9811-A85BEFC6AA10}" type="slidenum">
              <a:rPr kumimoji="1" lang="ja-JP" altLang="en-US" smtClean="0"/>
              <a:t>‹#›</a:t>
            </a:fld>
            <a:endParaRPr kumimoji="1" lang="ja-JP" altLang="en-US"/>
          </a:p>
        </p:txBody>
      </p:sp>
    </p:spTree>
    <p:extLst>
      <p:ext uri="{BB962C8B-B14F-4D97-AF65-F5344CB8AC3E}">
        <p14:creationId xmlns:p14="http://schemas.microsoft.com/office/powerpoint/2010/main" val="1250762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2F3168B-7DCE-46FC-9655-211AB39E7064}" type="datetimeFigureOut">
              <a:rPr kumimoji="1" lang="ja-JP" altLang="en-US" smtClean="0"/>
              <a:t>2013/3/12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51CA4A0-34B7-48EE-9811-A85BEFC6AA10}" type="slidenum">
              <a:rPr kumimoji="1" lang="ja-JP" altLang="en-US" smtClean="0"/>
              <a:t>‹#›</a:t>
            </a:fld>
            <a:endParaRPr kumimoji="1" lang="ja-JP" altLang="en-US"/>
          </a:p>
        </p:txBody>
      </p:sp>
    </p:spTree>
    <p:extLst>
      <p:ext uri="{BB962C8B-B14F-4D97-AF65-F5344CB8AC3E}">
        <p14:creationId xmlns:p14="http://schemas.microsoft.com/office/powerpoint/2010/main" val="3602514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F3168B-7DCE-46FC-9655-211AB39E7064}" type="datetimeFigureOut">
              <a:rPr kumimoji="1" lang="ja-JP" altLang="en-US" smtClean="0"/>
              <a:t>2013/3/12</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1CA4A0-34B7-48EE-9811-A85BEFC6AA10}" type="slidenum">
              <a:rPr kumimoji="1" lang="ja-JP" altLang="en-US" smtClean="0"/>
              <a:t>‹#›</a:t>
            </a:fld>
            <a:endParaRPr kumimoji="1" lang="ja-JP" altLang="en-US"/>
          </a:p>
        </p:txBody>
      </p:sp>
    </p:spTree>
    <p:extLst>
      <p:ext uri="{BB962C8B-B14F-4D97-AF65-F5344CB8AC3E}">
        <p14:creationId xmlns:p14="http://schemas.microsoft.com/office/powerpoint/2010/main" val="5953105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835696" y="764704"/>
            <a:ext cx="6480720" cy="1015663"/>
          </a:xfrm>
          <a:prstGeom prst="rect">
            <a:avLst/>
          </a:prstGeom>
          <a:noFill/>
        </p:spPr>
        <p:txBody>
          <a:bodyPr wrap="square" rtlCol="0">
            <a:spAutoFit/>
          </a:bodyPr>
          <a:lstStyle/>
          <a:p>
            <a:r>
              <a:rPr kumimoji="1" lang="ja-JP" altLang="en-US" sz="6000" dirty="0" smtClean="0"/>
              <a:t>学生の作業内容</a:t>
            </a:r>
            <a:endParaRPr kumimoji="1" lang="ja-JP" altLang="en-US" sz="6000" dirty="0"/>
          </a:p>
        </p:txBody>
      </p:sp>
      <p:sp>
        <p:nvSpPr>
          <p:cNvPr id="3" name="テキスト ボックス 2"/>
          <p:cNvSpPr txBox="1"/>
          <p:nvPr/>
        </p:nvSpPr>
        <p:spPr>
          <a:xfrm>
            <a:off x="611560" y="1844824"/>
            <a:ext cx="7920880" cy="4401205"/>
          </a:xfrm>
          <a:prstGeom prst="rect">
            <a:avLst/>
          </a:prstGeom>
          <a:noFill/>
        </p:spPr>
        <p:txBody>
          <a:bodyPr wrap="square" rtlCol="0">
            <a:spAutoFit/>
          </a:bodyPr>
          <a:lstStyle/>
          <a:p>
            <a:r>
              <a:rPr kumimoji="1" lang="ja-JP" altLang="en-US" sz="2800" dirty="0" smtClean="0"/>
              <a:t>取り組みの一例として、スピードを指定すると</a:t>
            </a:r>
            <a:r>
              <a:rPr lang="ja-JP" altLang="en-US" sz="2800" dirty="0" smtClean="0"/>
              <a:t>前</a:t>
            </a:r>
            <a:r>
              <a:rPr lang="ja-JP" altLang="en-US" sz="2800" dirty="0"/>
              <a:t>後</a:t>
            </a:r>
            <a:r>
              <a:rPr lang="ja-JP" altLang="en-US" sz="2800" dirty="0" smtClean="0"/>
              <a:t>進するメソッドをテストするケースを考える。</a:t>
            </a:r>
            <a:endParaRPr lang="en-US" altLang="ja-JP" sz="2800" dirty="0" smtClean="0"/>
          </a:p>
          <a:p>
            <a:r>
              <a:rPr kumimoji="1" lang="ja-JP" altLang="en-US" sz="2800" dirty="0" smtClean="0"/>
              <a:t>このメソッドのパラメータは</a:t>
            </a:r>
            <a:r>
              <a:rPr kumimoji="1" lang="en-US" altLang="ja-JP" sz="2800" dirty="0" smtClean="0"/>
              <a:t>-100</a:t>
            </a:r>
            <a:r>
              <a:rPr kumimoji="1" lang="ja-JP" altLang="en-US" sz="2800" dirty="0" smtClean="0"/>
              <a:t>～</a:t>
            </a:r>
            <a:r>
              <a:rPr kumimoji="1" lang="en-US" altLang="ja-JP" sz="2800" dirty="0" smtClean="0"/>
              <a:t>100</a:t>
            </a:r>
            <a:r>
              <a:rPr kumimoji="1" lang="ja-JP" altLang="en-US" sz="2800" dirty="0" err="1" smtClean="0"/>
              <a:t>までを</a:t>
            </a:r>
            <a:r>
              <a:rPr lang="ja-JP" altLang="en-US" sz="2800" dirty="0" smtClean="0"/>
              <a:t>有効とし、それ以外のパラメータを与えると無視することとする。</a:t>
            </a:r>
            <a:endParaRPr lang="en-US" altLang="ja-JP" sz="2800" dirty="0" smtClean="0"/>
          </a:p>
          <a:p>
            <a:r>
              <a:rPr kumimoji="1" lang="ja-JP" altLang="en-US" sz="2800" dirty="0"/>
              <a:t>学生</a:t>
            </a:r>
            <a:r>
              <a:rPr kumimoji="1" lang="ja-JP" altLang="en-US" sz="2800" dirty="0" smtClean="0"/>
              <a:t>はこのメソッドに対し様々なパラメータを与えることで、正しく動作しているかをテストする。</a:t>
            </a:r>
            <a:endParaRPr kumimoji="1" lang="en-US" altLang="ja-JP" sz="2800" dirty="0" smtClean="0"/>
          </a:p>
          <a:p>
            <a:endParaRPr lang="en-US" altLang="ja-JP" sz="2800" dirty="0" smtClean="0"/>
          </a:p>
          <a:p>
            <a:r>
              <a:rPr lang="ja-JP" altLang="en-US" sz="2800" dirty="0" smtClean="0"/>
              <a:t>このメソッドにはバグがあり、パラメータ</a:t>
            </a:r>
            <a:r>
              <a:rPr lang="en-US" altLang="ja-JP" sz="2800" dirty="0" smtClean="0"/>
              <a:t>100</a:t>
            </a:r>
            <a:r>
              <a:rPr lang="ja-JP" altLang="en-US" sz="2800" dirty="0" smtClean="0"/>
              <a:t>を与えた場合も動かなくなっているものとする。</a:t>
            </a:r>
            <a:endParaRPr lang="en-US" altLang="ja-JP" sz="2800" dirty="0" smtClean="0"/>
          </a:p>
          <a:p>
            <a:r>
              <a:rPr kumimoji="1" lang="ja-JP" altLang="en-US" sz="2800" dirty="0"/>
              <a:t>このバグ</a:t>
            </a:r>
            <a:r>
              <a:rPr kumimoji="1" lang="ja-JP" altLang="en-US" sz="2800" dirty="0" smtClean="0"/>
              <a:t>を発見し、修正することを目的とする。</a:t>
            </a:r>
            <a:endParaRPr kumimoji="1" lang="en-US" altLang="ja-JP" sz="2800" dirty="0" smtClean="0"/>
          </a:p>
        </p:txBody>
      </p:sp>
    </p:spTree>
    <p:extLst>
      <p:ext uri="{BB962C8B-B14F-4D97-AF65-F5344CB8AC3E}">
        <p14:creationId xmlns:p14="http://schemas.microsoft.com/office/powerpoint/2010/main" val="9769275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ユースケース</a:t>
            </a:r>
            <a:endParaRPr kumimoji="1" lang="ja-JP" altLang="en-US" dirty="0"/>
          </a:p>
        </p:txBody>
      </p:sp>
      <p:grpSp>
        <p:nvGrpSpPr>
          <p:cNvPr id="4" name="グループ化 12"/>
          <p:cNvGrpSpPr>
            <a:grpSpLocks/>
          </p:cNvGrpSpPr>
          <p:nvPr/>
        </p:nvGrpSpPr>
        <p:grpSpPr bwMode="auto">
          <a:xfrm>
            <a:off x="320229" y="2708919"/>
            <a:ext cx="473075" cy="1276350"/>
            <a:chOff x="977462" y="1277007"/>
            <a:chExt cx="472966" cy="1277007"/>
          </a:xfrm>
        </p:grpSpPr>
        <p:sp>
          <p:nvSpPr>
            <p:cNvPr id="5" name="円/楕円 4"/>
            <p:cNvSpPr/>
            <p:nvPr/>
          </p:nvSpPr>
          <p:spPr>
            <a:xfrm>
              <a:off x="977462" y="1277007"/>
              <a:ext cx="472966" cy="473319"/>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cxnSp>
          <p:nvCxnSpPr>
            <p:cNvPr id="6" name="直線コネクタ 5"/>
            <p:cNvCxnSpPr>
              <a:stCxn id="5" idx="4"/>
            </p:cNvCxnSpPr>
            <p:nvPr/>
          </p:nvCxnSpPr>
          <p:spPr>
            <a:xfrm>
              <a:off x="1213945" y="1750326"/>
              <a:ext cx="0" cy="56702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p:cNvCxnSpPr/>
            <p:nvPr/>
          </p:nvCxnSpPr>
          <p:spPr>
            <a:xfrm>
              <a:off x="977462" y="2033046"/>
              <a:ext cx="47296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flipH="1">
              <a:off x="977462" y="2317354"/>
              <a:ext cx="236483" cy="23666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p:nvCxnSpPr>
          <p:spPr>
            <a:xfrm>
              <a:off x="1213945" y="2317354"/>
              <a:ext cx="236483" cy="23666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 name="テキスト ボックス 26"/>
          <p:cNvSpPr txBox="1">
            <a:spLocks noChangeArrowheads="1"/>
          </p:cNvSpPr>
          <p:nvPr/>
        </p:nvSpPr>
        <p:spPr bwMode="auto">
          <a:xfrm>
            <a:off x="251520" y="4005063"/>
            <a:ext cx="9302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r>
              <a:rPr lang="ja-JP" altLang="en-US" dirty="0"/>
              <a:t>学生</a:t>
            </a:r>
          </a:p>
        </p:txBody>
      </p:sp>
      <p:sp>
        <p:nvSpPr>
          <p:cNvPr id="11" name="正方形/長方形 10"/>
          <p:cNvSpPr>
            <a:spLocks noChangeArrowheads="1"/>
          </p:cNvSpPr>
          <p:nvPr/>
        </p:nvSpPr>
        <p:spPr bwMode="auto">
          <a:xfrm>
            <a:off x="2103877" y="1814910"/>
            <a:ext cx="5446588" cy="3054250"/>
          </a:xfrm>
          <a:prstGeom prst="rect">
            <a:avLst/>
          </a:prstGeom>
          <a:solidFill>
            <a:srgbClr val="FFCCFF"/>
          </a:solidFill>
          <a:ln w="12700" algn="ctr">
            <a:solidFill>
              <a:schemeClr val="tx1"/>
            </a:solidFill>
            <a:miter lim="800000"/>
            <a:headEnd/>
            <a:tailEnd/>
          </a:ln>
        </p:spPr>
        <p:txBody>
          <a:bodyPr anchor="ctr"/>
          <a:lstStyle/>
          <a:p>
            <a:pPr algn="ctr" fontAlgn="auto">
              <a:spcBef>
                <a:spcPts val="0"/>
              </a:spcBef>
              <a:spcAft>
                <a:spcPts val="0"/>
              </a:spcAft>
              <a:defRPr/>
            </a:pPr>
            <a:endParaRPr lang="ja-JP" altLang="en-US">
              <a:solidFill>
                <a:schemeClr val="lt1"/>
              </a:solidFill>
              <a:latin typeface="+mn-lt"/>
              <a:ea typeface="+mn-ea"/>
            </a:endParaRPr>
          </a:p>
        </p:txBody>
      </p:sp>
      <p:sp>
        <p:nvSpPr>
          <p:cNvPr id="12" name="テキスト ボックス 15"/>
          <p:cNvSpPr txBox="1">
            <a:spLocks noChangeArrowheads="1"/>
          </p:cNvSpPr>
          <p:nvPr/>
        </p:nvSpPr>
        <p:spPr bwMode="auto">
          <a:xfrm>
            <a:off x="4139952" y="1814909"/>
            <a:ext cx="14509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r>
              <a:rPr lang="ja-JP" altLang="en-US" sz="2400" dirty="0" smtClean="0"/>
              <a:t>こぶたん</a:t>
            </a:r>
            <a:endParaRPr lang="ja-JP" altLang="en-US" sz="2400" dirty="0"/>
          </a:p>
        </p:txBody>
      </p:sp>
      <p:sp>
        <p:nvSpPr>
          <p:cNvPr id="13" name="円/楕円 12"/>
          <p:cNvSpPr>
            <a:spLocks noChangeArrowheads="1"/>
          </p:cNvSpPr>
          <p:nvPr/>
        </p:nvSpPr>
        <p:spPr bwMode="auto">
          <a:xfrm>
            <a:off x="2483768" y="2410990"/>
            <a:ext cx="2461741" cy="717550"/>
          </a:xfrm>
          <a:prstGeom prst="ellipse">
            <a:avLst/>
          </a:prstGeom>
          <a:solidFill>
            <a:srgbClr val="FFFF66"/>
          </a:solidFill>
          <a:ln w="12700" algn="ctr">
            <a:solidFill>
              <a:schemeClr val="tx1"/>
            </a:solidFill>
            <a:round/>
            <a:headEnd/>
            <a:tailEnd/>
          </a:ln>
        </p:spPr>
        <p:txBody>
          <a:bodyPr anchor="ctr"/>
          <a:lstStyle/>
          <a:p>
            <a:pPr algn="ctr" fontAlgn="auto">
              <a:spcBef>
                <a:spcPts val="0"/>
              </a:spcBef>
              <a:spcAft>
                <a:spcPts val="0"/>
              </a:spcAft>
              <a:defRPr/>
            </a:pPr>
            <a:r>
              <a:rPr lang="ja-JP" altLang="en-US" dirty="0" smtClean="0">
                <a:latin typeface="+mn-lt"/>
                <a:ea typeface="+mn-ea"/>
              </a:rPr>
              <a:t>通信パッケージの実行する</a:t>
            </a:r>
            <a:endParaRPr lang="ja-JP" altLang="en-US" dirty="0">
              <a:latin typeface="+mn-lt"/>
              <a:ea typeface="+mn-ea"/>
            </a:endParaRPr>
          </a:p>
        </p:txBody>
      </p:sp>
      <p:grpSp>
        <p:nvGrpSpPr>
          <p:cNvPr id="14" name="グループ化 12"/>
          <p:cNvGrpSpPr>
            <a:grpSpLocks/>
          </p:cNvGrpSpPr>
          <p:nvPr/>
        </p:nvGrpSpPr>
        <p:grpSpPr bwMode="auto">
          <a:xfrm>
            <a:off x="8108751" y="2756813"/>
            <a:ext cx="473075" cy="1276350"/>
            <a:chOff x="977462" y="1277007"/>
            <a:chExt cx="472966" cy="1277007"/>
          </a:xfrm>
        </p:grpSpPr>
        <p:sp>
          <p:nvSpPr>
            <p:cNvPr id="15" name="円/楕円 14"/>
            <p:cNvSpPr/>
            <p:nvPr/>
          </p:nvSpPr>
          <p:spPr>
            <a:xfrm>
              <a:off x="977462" y="1277007"/>
              <a:ext cx="472966" cy="473319"/>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cxnSp>
          <p:nvCxnSpPr>
            <p:cNvPr id="16" name="直線コネクタ 15"/>
            <p:cNvCxnSpPr>
              <a:stCxn id="15" idx="4"/>
            </p:cNvCxnSpPr>
            <p:nvPr/>
          </p:nvCxnSpPr>
          <p:spPr>
            <a:xfrm>
              <a:off x="1213945" y="1750326"/>
              <a:ext cx="0" cy="56702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a:off x="977462" y="2033046"/>
              <a:ext cx="47296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a:xfrm flipH="1">
              <a:off x="977462" y="2317354"/>
              <a:ext cx="236483" cy="23666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a:off x="1213945" y="2317354"/>
              <a:ext cx="236483" cy="23666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テキスト ボックス 26"/>
          <p:cNvSpPr txBox="1">
            <a:spLocks noChangeArrowheads="1"/>
          </p:cNvSpPr>
          <p:nvPr/>
        </p:nvSpPr>
        <p:spPr bwMode="auto">
          <a:xfrm>
            <a:off x="7962205" y="4067779"/>
            <a:ext cx="9302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r>
              <a:rPr lang="en-US" altLang="ja-JP" dirty="0" err="1" smtClean="0"/>
              <a:t>Kobuki</a:t>
            </a:r>
            <a:endParaRPr lang="en-US" altLang="ja-JP" dirty="0" smtClean="0"/>
          </a:p>
        </p:txBody>
      </p:sp>
      <p:sp>
        <p:nvSpPr>
          <p:cNvPr id="21" name="円/楕円 20"/>
          <p:cNvSpPr>
            <a:spLocks noChangeArrowheads="1"/>
          </p:cNvSpPr>
          <p:nvPr/>
        </p:nvSpPr>
        <p:spPr bwMode="auto">
          <a:xfrm>
            <a:off x="2626826" y="3615307"/>
            <a:ext cx="2461741" cy="717550"/>
          </a:xfrm>
          <a:prstGeom prst="ellipse">
            <a:avLst/>
          </a:prstGeom>
          <a:solidFill>
            <a:srgbClr val="FFFF66"/>
          </a:solidFill>
          <a:ln w="12700" algn="ctr">
            <a:solidFill>
              <a:schemeClr val="tx1"/>
            </a:solidFill>
            <a:round/>
            <a:headEnd/>
            <a:tailEnd/>
          </a:ln>
        </p:spPr>
        <p:txBody>
          <a:bodyPr anchor="ctr"/>
          <a:lstStyle/>
          <a:p>
            <a:pPr algn="ctr" fontAlgn="auto">
              <a:spcBef>
                <a:spcPts val="0"/>
              </a:spcBef>
              <a:spcAft>
                <a:spcPts val="0"/>
              </a:spcAft>
              <a:defRPr/>
            </a:pPr>
            <a:r>
              <a:rPr lang="ja-JP" altLang="en-US" dirty="0" smtClean="0"/>
              <a:t>通信パッケージを</a:t>
            </a:r>
            <a:r>
              <a:rPr lang="ja-JP" altLang="en-US" dirty="0" smtClean="0">
                <a:latin typeface="+mn-lt"/>
                <a:ea typeface="+mn-ea"/>
              </a:rPr>
              <a:t>開発する</a:t>
            </a:r>
            <a:endParaRPr lang="ja-JP" altLang="en-US" dirty="0">
              <a:latin typeface="+mn-lt"/>
              <a:ea typeface="+mn-ea"/>
            </a:endParaRPr>
          </a:p>
        </p:txBody>
      </p:sp>
      <p:cxnSp>
        <p:nvCxnSpPr>
          <p:cNvPr id="22" name="直線コネクタ 21"/>
          <p:cNvCxnSpPr>
            <a:endCxn id="13" idx="2"/>
          </p:cNvCxnSpPr>
          <p:nvPr/>
        </p:nvCxnSpPr>
        <p:spPr>
          <a:xfrm flipV="1">
            <a:off x="1037779" y="2769765"/>
            <a:ext cx="1445989" cy="615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a:endCxn id="21" idx="2"/>
          </p:cNvCxnSpPr>
          <p:nvPr/>
        </p:nvCxnSpPr>
        <p:spPr>
          <a:xfrm>
            <a:off x="1037779" y="3384765"/>
            <a:ext cx="1589047" cy="5893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円/楕円 23"/>
          <p:cNvSpPr>
            <a:spLocks noChangeArrowheads="1"/>
          </p:cNvSpPr>
          <p:nvPr/>
        </p:nvSpPr>
        <p:spPr bwMode="auto">
          <a:xfrm>
            <a:off x="4827171" y="2990785"/>
            <a:ext cx="2461741" cy="717550"/>
          </a:xfrm>
          <a:prstGeom prst="ellipse">
            <a:avLst/>
          </a:prstGeom>
          <a:solidFill>
            <a:srgbClr val="FFFF66"/>
          </a:solidFill>
          <a:ln w="12700" algn="ctr">
            <a:solidFill>
              <a:schemeClr val="tx1"/>
            </a:solidFill>
            <a:round/>
            <a:headEnd/>
            <a:tailEnd/>
          </a:ln>
        </p:spPr>
        <p:txBody>
          <a:bodyPr anchor="ctr"/>
          <a:lstStyle/>
          <a:p>
            <a:pPr algn="ctr" fontAlgn="auto">
              <a:spcBef>
                <a:spcPts val="0"/>
              </a:spcBef>
              <a:spcAft>
                <a:spcPts val="0"/>
              </a:spcAft>
              <a:defRPr/>
            </a:pPr>
            <a:r>
              <a:rPr lang="ja-JP" altLang="en-US" dirty="0" smtClean="0">
                <a:latin typeface="+mn-lt"/>
                <a:ea typeface="+mn-ea"/>
              </a:rPr>
              <a:t>通信する</a:t>
            </a:r>
            <a:endParaRPr lang="ja-JP" altLang="en-US" dirty="0">
              <a:latin typeface="+mn-lt"/>
              <a:ea typeface="+mn-ea"/>
            </a:endParaRPr>
          </a:p>
        </p:txBody>
      </p:sp>
      <p:cxnSp>
        <p:nvCxnSpPr>
          <p:cNvPr id="25" name="直線コネクタ 24"/>
          <p:cNvCxnSpPr>
            <a:stCxn id="24" idx="6"/>
          </p:cNvCxnSpPr>
          <p:nvPr/>
        </p:nvCxnSpPr>
        <p:spPr>
          <a:xfrm>
            <a:off x="7288912" y="3349560"/>
            <a:ext cx="673293" cy="15144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1346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パッケージの新規</a:t>
            </a:r>
            <a:r>
              <a:rPr lang="ja-JP" altLang="en-US" dirty="0" smtClean="0"/>
              <a:t>作成</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画面のデザインはまだ未完成。</a:t>
            </a:r>
            <a:endParaRPr kumimoji="1" lang="en-US" altLang="ja-JP" dirty="0" smtClean="0"/>
          </a:p>
          <a:p>
            <a:pPr lvl="1"/>
            <a:r>
              <a:rPr kumimoji="1" lang="ja-JP" altLang="en-US" dirty="0" smtClean="0"/>
              <a:t>パッケージ</a:t>
            </a:r>
            <a:r>
              <a:rPr lang="ja-JP" altLang="en-US" dirty="0" smtClean="0"/>
              <a:t>名と継承先のパッケージを指定する画面を想定</a:t>
            </a:r>
            <a:endParaRPr kumimoji="1" lang="en-US" altLang="ja-JP" dirty="0" smtClean="0"/>
          </a:p>
          <a:p>
            <a:r>
              <a:rPr kumimoji="1" lang="ja-JP" altLang="en-US" dirty="0" smtClean="0"/>
              <a:t>前もって作ったパッケージを編集させる形の方が楽かもしれない</a:t>
            </a:r>
            <a:endParaRPr kumimoji="1" lang="ja-JP" altLang="en-US" dirty="0"/>
          </a:p>
        </p:txBody>
      </p:sp>
    </p:spTree>
    <p:extLst>
      <p:ext uri="{BB962C8B-B14F-4D97-AF65-F5344CB8AC3E}">
        <p14:creationId xmlns:p14="http://schemas.microsoft.com/office/powerpoint/2010/main" val="599170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開発ツール上で学生が取り組む</a:t>
            </a:r>
            <a:r>
              <a:rPr lang="ja-JP" altLang="en-US" dirty="0" smtClean="0"/>
              <a:t>こと</a:t>
            </a:r>
            <a:endParaRPr kumimoji="1" lang="ja-JP" altLang="en-US" dirty="0"/>
          </a:p>
        </p:txBody>
      </p:sp>
      <p:grpSp>
        <p:nvGrpSpPr>
          <p:cNvPr id="4" name="グループ化 12"/>
          <p:cNvGrpSpPr>
            <a:grpSpLocks/>
          </p:cNvGrpSpPr>
          <p:nvPr/>
        </p:nvGrpSpPr>
        <p:grpSpPr bwMode="auto">
          <a:xfrm>
            <a:off x="927227" y="2826373"/>
            <a:ext cx="473075" cy="1276350"/>
            <a:chOff x="977462" y="1277007"/>
            <a:chExt cx="472966" cy="1277007"/>
          </a:xfrm>
        </p:grpSpPr>
        <p:sp>
          <p:nvSpPr>
            <p:cNvPr id="5" name="円/楕円 4"/>
            <p:cNvSpPr/>
            <p:nvPr/>
          </p:nvSpPr>
          <p:spPr>
            <a:xfrm>
              <a:off x="977462" y="1277007"/>
              <a:ext cx="472966" cy="473319"/>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cxnSp>
          <p:nvCxnSpPr>
            <p:cNvPr id="6" name="直線コネクタ 5"/>
            <p:cNvCxnSpPr>
              <a:stCxn id="5" idx="4"/>
            </p:cNvCxnSpPr>
            <p:nvPr/>
          </p:nvCxnSpPr>
          <p:spPr>
            <a:xfrm>
              <a:off x="1213945" y="1750326"/>
              <a:ext cx="0" cy="56702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p:cNvCxnSpPr/>
            <p:nvPr/>
          </p:nvCxnSpPr>
          <p:spPr>
            <a:xfrm>
              <a:off x="977462" y="2033046"/>
              <a:ext cx="47296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flipH="1">
              <a:off x="977462" y="2317354"/>
              <a:ext cx="236483" cy="23666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p:nvCxnSpPr>
          <p:spPr>
            <a:xfrm>
              <a:off x="1213945" y="2317354"/>
              <a:ext cx="236483" cy="23666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 name="テキスト ボックス 26"/>
          <p:cNvSpPr txBox="1">
            <a:spLocks noChangeArrowheads="1"/>
          </p:cNvSpPr>
          <p:nvPr/>
        </p:nvSpPr>
        <p:spPr bwMode="auto">
          <a:xfrm>
            <a:off x="827584" y="4102723"/>
            <a:ext cx="9302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r>
              <a:rPr lang="ja-JP" altLang="en-US" dirty="0"/>
              <a:t>学生</a:t>
            </a:r>
          </a:p>
        </p:txBody>
      </p:sp>
      <p:cxnSp>
        <p:nvCxnSpPr>
          <p:cNvPr id="11" name="直線矢印コネクタ 10"/>
          <p:cNvCxnSpPr/>
          <p:nvPr/>
        </p:nvCxnSpPr>
        <p:spPr>
          <a:xfrm flipV="1">
            <a:off x="1757859" y="1962277"/>
            <a:ext cx="1301973" cy="133717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p:nvPr/>
        </p:nvCxnSpPr>
        <p:spPr>
          <a:xfrm>
            <a:off x="1757859" y="3582023"/>
            <a:ext cx="1373981"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p:nvPr/>
        </p:nvCxnSpPr>
        <p:spPr>
          <a:xfrm>
            <a:off x="1757859" y="3984454"/>
            <a:ext cx="1373981" cy="136219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3275856" y="5229200"/>
            <a:ext cx="4104456" cy="1200329"/>
          </a:xfrm>
          <a:prstGeom prst="rect">
            <a:avLst/>
          </a:prstGeom>
          <a:noFill/>
        </p:spPr>
        <p:txBody>
          <a:bodyPr wrap="square" rtlCol="0">
            <a:spAutoFit/>
          </a:bodyPr>
          <a:lstStyle/>
          <a:p>
            <a:r>
              <a:rPr lang="ja-JP" altLang="en-US" sz="2400" dirty="0" smtClean="0"/>
              <a:t>その他</a:t>
            </a:r>
            <a:r>
              <a:rPr lang="ja-JP" altLang="en-US" sz="2400" dirty="0"/>
              <a:t>は</a:t>
            </a:r>
            <a:r>
              <a:rPr lang="ja-JP" altLang="en-US" sz="2400" dirty="0" smtClean="0"/>
              <a:t>、学生が基本いじる</a:t>
            </a:r>
            <a:endParaRPr lang="en-US" altLang="ja-JP" sz="2400" dirty="0" smtClean="0"/>
          </a:p>
          <a:p>
            <a:r>
              <a:rPr lang="ja-JP" altLang="en-US" sz="2400" dirty="0" smtClean="0"/>
              <a:t>必要がないところ。</a:t>
            </a:r>
            <a:endParaRPr lang="en-US" altLang="ja-JP" sz="2400" dirty="0" smtClean="0"/>
          </a:p>
          <a:p>
            <a:r>
              <a:rPr lang="ja-JP" altLang="en-US" sz="2400" dirty="0" smtClean="0"/>
              <a:t>各種設定、画面デザインなど</a:t>
            </a:r>
            <a:endParaRPr kumimoji="1" lang="ja-JP" altLang="en-US" sz="2400" dirty="0"/>
          </a:p>
        </p:txBody>
      </p:sp>
      <p:sp>
        <p:nvSpPr>
          <p:cNvPr id="15" name="テキスト ボックス 14"/>
          <p:cNvSpPr txBox="1"/>
          <p:nvPr/>
        </p:nvSpPr>
        <p:spPr>
          <a:xfrm>
            <a:off x="3259407" y="1639111"/>
            <a:ext cx="4840985" cy="461665"/>
          </a:xfrm>
          <a:prstGeom prst="rect">
            <a:avLst/>
          </a:prstGeom>
          <a:noFill/>
        </p:spPr>
        <p:txBody>
          <a:bodyPr wrap="square" rtlCol="0">
            <a:spAutoFit/>
          </a:bodyPr>
          <a:lstStyle/>
          <a:p>
            <a:r>
              <a:rPr kumimoji="1" lang="ja-JP" altLang="en-US" sz="2400" dirty="0" smtClean="0"/>
              <a:t>プロパティ</a:t>
            </a:r>
            <a:r>
              <a:rPr kumimoji="1" lang="en-US" altLang="ja-JP" sz="2400" dirty="0" smtClean="0"/>
              <a:t>(</a:t>
            </a:r>
            <a:r>
              <a:rPr kumimoji="1" lang="ja-JP" altLang="en-US" sz="2400" dirty="0" smtClean="0"/>
              <a:t>メンバ変数</a:t>
            </a:r>
            <a:r>
              <a:rPr kumimoji="1" lang="en-US" altLang="ja-JP" sz="2400" dirty="0" smtClean="0"/>
              <a:t>)</a:t>
            </a:r>
            <a:r>
              <a:rPr kumimoji="1" lang="ja-JP" altLang="en-US" sz="2400" dirty="0" smtClean="0"/>
              <a:t>の追加、編集</a:t>
            </a:r>
            <a:endParaRPr kumimoji="1" lang="ja-JP" altLang="en-US" sz="2400" dirty="0"/>
          </a:p>
        </p:txBody>
      </p:sp>
      <p:sp>
        <p:nvSpPr>
          <p:cNvPr id="16" name="テキスト ボックス 15"/>
          <p:cNvSpPr txBox="1"/>
          <p:nvPr/>
        </p:nvSpPr>
        <p:spPr>
          <a:xfrm>
            <a:off x="3275856" y="3367303"/>
            <a:ext cx="3863157" cy="461665"/>
          </a:xfrm>
          <a:prstGeom prst="rect">
            <a:avLst/>
          </a:prstGeom>
          <a:noFill/>
        </p:spPr>
        <p:txBody>
          <a:bodyPr wrap="square" rtlCol="0">
            <a:spAutoFit/>
          </a:bodyPr>
          <a:lstStyle/>
          <a:p>
            <a:r>
              <a:rPr kumimoji="1" lang="ja-JP" altLang="en-US" sz="2400" dirty="0" smtClean="0"/>
              <a:t>スクリプトによる処理の記述</a:t>
            </a:r>
            <a:endParaRPr kumimoji="1" lang="ja-JP" altLang="en-US" sz="2400" dirty="0"/>
          </a:p>
        </p:txBody>
      </p:sp>
      <p:sp>
        <p:nvSpPr>
          <p:cNvPr id="17" name="乗算記号 16"/>
          <p:cNvSpPr/>
          <p:nvPr/>
        </p:nvSpPr>
        <p:spPr>
          <a:xfrm>
            <a:off x="1865870" y="4178968"/>
            <a:ext cx="1157957" cy="973169"/>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81839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8256"/>
            <a:ext cx="8229600" cy="1143000"/>
          </a:xfrm>
        </p:spPr>
        <p:txBody>
          <a:bodyPr>
            <a:normAutofit/>
          </a:bodyPr>
          <a:lstStyle/>
          <a:p>
            <a:r>
              <a:rPr lang="ja-JP" altLang="en-US" dirty="0"/>
              <a:t>プロパティ</a:t>
            </a:r>
            <a:r>
              <a:rPr lang="en-US" altLang="ja-JP" dirty="0"/>
              <a:t>(</a:t>
            </a:r>
            <a:r>
              <a:rPr lang="ja-JP" altLang="en-US" dirty="0"/>
              <a:t>メンバ変数</a:t>
            </a:r>
            <a:r>
              <a:rPr lang="en-US" altLang="ja-JP" dirty="0"/>
              <a:t>)</a:t>
            </a:r>
            <a:r>
              <a:rPr lang="ja-JP" altLang="en-US" dirty="0"/>
              <a:t>の</a:t>
            </a:r>
            <a:r>
              <a:rPr lang="ja-JP" altLang="en-US" dirty="0" smtClean="0"/>
              <a:t>編集</a:t>
            </a:r>
            <a:endParaRPr kumimoji="1" lang="ja-JP" altLang="en-US" dirty="0"/>
          </a:p>
        </p:txBody>
      </p:sp>
      <p:sp>
        <p:nvSpPr>
          <p:cNvPr id="3" name="コンテンツ プレースホルダー 2"/>
          <p:cNvSpPr>
            <a:spLocks noGrp="1"/>
          </p:cNvSpPr>
          <p:nvPr>
            <p:ph idx="1"/>
          </p:nvPr>
        </p:nvSpPr>
        <p:spPr>
          <a:xfrm>
            <a:off x="510952" y="836713"/>
            <a:ext cx="8229600" cy="1944216"/>
          </a:xfrm>
        </p:spPr>
        <p:txBody>
          <a:bodyPr>
            <a:normAutofit/>
          </a:bodyPr>
          <a:lstStyle/>
          <a:p>
            <a:r>
              <a:rPr lang="ja-JP" altLang="en-US" sz="2800" dirty="0" smtClean="0"/>
              <a:t>このテーブルからプロパティを追加編集する。ここで追加したプロパティはスクリプト及び実行ソフト上で利用できる。ここでは前後進メソッド用の変数を用意している。</a:t>
            </a:r>
            <a:endParaRPr kumimoji="1" lang="ja-JP" altLang="en-US" sz="2800" dirty="0"/>
          </a:p>
        </p:txBody>
      </p:sp>
      <p:pic>
        <p:nvPicPr>
          <p:cNvPr id="1026" name="Picture 2" descr="C:\Users\Ikuta\Desktop\pro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2626531"/>
            <a:ext cx="6718884" cy="39708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1432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スクリプトによる処理の</a:t>
            </a:r>
            <a:r>
              <a:rPr lang="ja-JP" altLang="en-US" dirty="0" smtClean="0"/>
              <a:t>記述</a:t>
            </a:r>
            <a:endParaRPr kumimoji="1" lang="ja-JP" altLang="en-US" dirty="0"/>
          </a:p>
        </p:txBody>
      </p:sp>
      <p:sp>
        <p:nvSpPr>
          <p:cNvPr id="3" name="コンテンツ プレースホルダー 2"/>
          <p:cNvSpPr>
            <a:spLocks noGrp="1"/>
          </p:cNvSpPr>
          <p:nvPr>
            <p:ph idx="1"/>
          </p:nvPr>
        </p:nvSpPr>
        <p:spPr>
          <a:xfrm>
            <a:off x="467544" y="1628800"/>
            <a:ext cx="8229600" cy="4525963"/>
          </a:xfrm>
        </p:spPr>
        <p:txBody>
          <a:bodyPr>
            <a:normAutofit/>
          </a:bodyPr>
          <a:lstStyle/>
          <a:p>
            <a:pPr marL="0" indent="0">
              <a:buNone/>
            </a:pPr>
            <a:r>
              <a:rPr lang="en-US" altLang="ja-JP" sz="2400" dirty="0" smtClean="0"/>
              <a:t># </a:t>
            </a:r>
            <a:r>
              <a:rPr lang="ja-JP" altLang="en-US" sz="2400" dirty="0" smtClean="0"/>
              <a:t>以下</a:t>
            </a:r>
            <a:r>
              <a:rPr lang="ja-JP" altLang="en-US" sz="2400" dirty="0"/>
              <a:t>のよう</a:t>
            </a:r>
            <a:r>
              <a:rPr lang="ja-JP" altLang="en-US" sz="2400" dirty="0" smtClean="0"/>
              <a:t>なプログラムを書かせる。</a:t>
            </a:r>
            <a:endParaRPr kumimoji="1" lang="en-US" altLang="ja-JP" sz="2400" dirty="0" smtClean="0"/>
          </a:p>
          <a:p>
            <a:pPr marL="0" indent="0">
              <a:buNone/>
            </a:pPr>
            <a:endParaRPr lang="en-US" altLang="ja-JP" sz="2400" dirty="0"/>
          </a:p>
          <a:p>
            <a:pPr marL="0" indent="0">
              <a:buNone/>
            </a:pPr>
            <a:r>
              <a:rPr kumimoji="1" lang="en-US" altLang="ja-JP" sz="2400" dirty="0" smtClean="0"/>
              <a:t># </a:t>
            </a:r>
            <a:r>
              <a:rPr lang="ja-JP" altLang="en-US" sz="2400" dirty="0" smtClean="0"/>
              <a:t>データ</a:t>
            </a:r>
            <a:r>
              <a:rPr lang="ja-JP" altLang="en-US" sz="2400" dirty="0"/>
              <a:t>を送るタイミングが来た時に実行される</a:t>
            </a:r>
            <a:r>
              <a:rPr lang="ja-JP" altLang="en-US" sz="2400" dirty="0" smtClean="0"/>
              <a:t>メソッド</a:t>
            </a:r>
            <a:endParaRPr lang="en-US" altLang="ja-JP" sz="2400" dirty="0" smtClean="0"/>
          </a:p>
          <a:p>
            <a:pPr marL="0" indent="0">
              <a:buNone/>
            </a:pPr>
            <a:r>
              <a:rPr lang="en-US" altLang="ja-JP" sz="2400" dirty="0" err="1"/>
              <a:t>def</a:t>
            </a:r>
            <a:r>
              <a:rPr lang="en-US" altLang="ja-JP" sz="2400" dirty="0"/>
              <a:t> </a:t>
            </a:r>
            <a:r>
              <a:rPr lang="en-US" altLang="ja-JP" sz="2400" dirty="0" err="1"/>
              <a:t>OnDataSending</a:t>
            </a:r>
            <a:r>
              <a:rPr lang="en-US" altLang="ja-JP" sz="2400" dirty="0"/>
              <a:t>(self</a:t>
            </a:r>
            <a:r>
              <a:rPr lang="en-US" altLang="ja-JP" sz="2400" dirty="0" smtClean="0"/>
              <a:t>):</a:t>
            </a:r>
          </a:p>
          <a:p>
            <a:pPr marL="0" indent="0">
              <a:buNone/>
            </a:pPr>
            <a:r>
              <a:rPr kumimoji="1" lang="en-US" altLang="ja-JP" sz="2400" dirty="0"/>
              <a:t> </a:t>
            </a:r>
            <a:r>
              <a:rPr kumimoji="1" lang="en-US" altLang="ja-JP" sz="2400" dirty="0" smtClean="0"/>
              <a:t>   # </a:t>
            </a:r>
            <a:r>
              <a:rPr kumimoji="1" lang="ja-JP" altLang="en-US" sz="2000" dirty="0" smtClean="0"/>
              <a:t>前ページで追加したプロパティ</a:t>
            </a:r>
            <a:r>
              <a:rPr lang="ja-JP" altLang="en-US" sz="2000" dirty="0" smtClean="0"/>
              <a:t>をパラメータとして渡し、</a:t>
            </a:r>
            <a:r>
              <a:rPr lang="en-US" altLang="ja-JP" sz="2000" dirty="0" smtClean="0"/>
              <a:t/>
            </a:r>
            <a:br>
              <a:rPr lang="en-US" altLang="ja-JP" sz="2000" dirty="0" smtClean="0"/>
            </a:br>
            <a:r>
              <a:rPr lang="en-US" altLang="ja-JP" sz="2000" dirty="0" smtClean="0"/>
              <a:t>     </a:t>
            </a:r>
            <a:r>
              <a:rPr lang="en-US" altLang="ja-JP" sz="2400" dirty="0" smtClean="0">
                <a:solidFill>
                  <a:prstClr val="black"/>
                </a:solidFill>
              </a:rPr>
              <a:t># </a:t>
            </a:r>
            <a:r>
              <a:rPr lang="ja-JP" altLang="en-US" sz="2000" dirty="0" smtClean="0"/>
              <a:t>前後進メソッドを実行</a:t>
            </a:r>
            <a:endParaRPr kumimoji="1" lang="en-US" altLang="ja-JP" sz="2400" dirty="0" smtClean="0"/>
          </a:p>
          <a:p>
            <a:pPr marL="0" indent="0">
              <a:buNone/>
            </a:pPr>
            <a:r>
              <a:rPr lang="en-US" altLang="ja-JP" sz="2400" dirty="0"/>
              <a:t> </a:t>
            </a:r>
            <a:r>
              <a:rPr lang="en-US" altLang="ja-JP" sz="2400" dirty="0" smtClean="0"/>
              <a:t>   </a:t>
            </a:r>
            <a:r>
              <a:rPr lang="en-US" altLang="ja-JP" sz="2400" dirty="0" err="1" smtClean="0"/>
              <a:t>self.Run</a:t>
            </a:r>
            <a:r>
              <a:rPr lang="en-US" altLang="ja-JP" sz="2400" dirty="0" smtClean="0"/>
              <a:t>(</a:t>
            </a:r>
            <a:r>
              <a:rPr lang="en-US" altLang="ja-JP" sz="2400" dirty="0" err="1" smtClean="0"/>
              <a:t>self.Speed</a:t>
            </a:r>
            <a:r>
              <a:rPr lang="en-US" altLang="ja-JP" sz="2400" dirty="0" smtClean="0"/>
              <a:t>)</a:t>
            </a:r>
            <a:endParaRPr kumimoji="1" lang="ja-JP" altLang="en-US" sz="2400" dirty="0"/>
          </a:p>
        </p:txBody>
      </p:sp>
    </p:spTree>
    <p:extLst>
      <p:ext uri="{BB962C8B-B14F-4D97-AF65-F5344CB8AC3E}">
        <p14:creationId xmlns:p14="http://schemas.microsoft.com/office/powerpoint/2010/main" val="2857209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実行ツール上で学生が取り組む</a:t>
            </a:r>
            <a:r>
              <a:rPr lang="ja-JP" altLang="en-US" dirty="0" smtClean="0"/>
              <a:t>こと</a:t>
            </a:r>
            <a:endParaRPr kumimoji="1" lang="ja-JP" altLang="en-US" dirty="0"/>
          </a:p>
        </p:txBody>
      </p:sp>
      <p:sp>
        <p:nvSpPr>
          <p:cNvPr id="3" name="コンテンツ プレースホルダー 2"/>
          <p:cNvSpPr>
            <a:spLocks noGrp="1"/>
          </p:cNvSpPr>
          <p:nvPr>
            <p:ph idx="1"/>
          </p:nvPr>
        </p:nvSpPr>
        <p:spPr/>
        <p:txBody>
          <a:bodyPr/>
          <a:lstStyle/>
          <a:p>
            <a:r>
              <a:rPr lang="ja-JP" altLang="en-US" dirty="0"/>
              <a:t>パッケージ</a:t>
            </a:r>
            <a:r>
              <a:rPr lang="ja-JP" altLang="en-US" dirty="0" smtClean="0"/>
              <a:t>のインスタンス化ボタンを押す</a:t>
            </a:r>
            <a:endParaRPr lang="en-US" altLang="ja-JP" dirty="0" smtClean="0"/>
          </a:p>
          <a:p>
            <a:r>
              <a:rPr kumimoji="1" lang="ja-JP" altLang="en-US" dirty="0" smtClean="0"/>
              <a:t>プロパティ</a:t>
            </a:r>
            <a:r>
              <a:rPr kumimoji="1" lang="en-US" altLang="ja-JP" dirty="0" smtClean="0"/>
              <a:t>(Speed)</a:t>
            </a:r>
            <a:r>
              <a:rPr kumimoji="1" lang="ja-JP" altLang="en-US" dirty="0" smtClean="0"/>
              <a:t>の値を変えながらテスト</a:t>
            </a:r>
            <a:endParaRPr kumimoji="1" lang="en-US" altLang="ja-JP" dirty="0" smtClean="0"/>
          </a:p>
          <a:p>
            <a:r>
              <a:rPr kumimoji="1" lang="ja-JP" altLang="en-US" dirty="0" smtClean="0"/>
              <a:t>バグ発見！前後進メソッドのバグ修正</a:t>
            </a:r>
            <a:endParaRPr kumimoji="1" lang="en-US" altLang="ja-JP" dirty="0" smtClean="0"/>
          </a:p>
          <a:p>
            <a:r>
              <a:rPr lang="ja-JP" altLang="en-US" dirty="0"/>
              <a:t>再度</a:t>
            </a:r>
            <a:r>
              <a:rPr lang="ja-JP" altLang="en-US" dirty="0" smtClean="0"/>
              <a:t>テスト！うまくいって良かったね！！</a:t>
            </a:r>
            <a:endParaRPr kumimoji="1" lang="en-US" altLang="ja-JP" dirty="0" smtClean="0"/>
          </a:p>
          <a:p>
            <a:endParaRPr kumimoji="1" lang="ja-JP" altLang="en-US" dirty="0"/>
          </a:p>
        </p:txBody>
      </p:sp>
    </p:spTree>
    <p:extLst>
      <p:ext uri="{BB962C8B-B14F-4D97-AF65-F5344CB8AC3E}">
        <p14:creationId xmlns:p14="http://schemas.microsoft.com/office/powerpoint/2010/main" val="1531620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sz="4000" dirty="0"/>
              <a:t>プロパティ</a:t>
            </a:r>
            <a:r>
              <a:rPr lang="en-US" altLang="ja-JP" sz="4000" dirty="0"/>
              <a:t>(Speed)</a:t>
            </a:r>
            <a:r>
              <a:rPr lang="ja-JP" altLang="en-US" sz="4000" dirty="0"/>
              <a:t>の値を変えながら</a:t>
            </a:r>
            <a:r>
              <a:rPr lang="ja-JP" altLang="en-US" sz="4000" dirty="0" smtClean="0"/>
              <a:t>テスト</a:t>
            </a:r>
            <a:endParaRPr kumimoji="1" lang="ja-JP" altLang="en-US" dirty="0"/>
          </a:p>
        </p:txBody>
      </p:sp>
      <p:sp>
        <p:nvSpPr>
          <p:cNvPr id="3" name="コンテンツ プレースホルダー 2"/>
          <p:cNvSpPr>
            <a:spLocks noGrp="1"/>
          </p:cNvSpPr>
          <p:nvPr>
            <p:ph idx="1"/>
          </p:nvPr>
        </p:nvSpPr>
        <p:spPr>
          <a:xfrm>
            <a:off x="457200" y="1268760"/>
            <a:ext cx="8229600" cy="4525963"/>
          </a:xfrm>
        </p:spPr>
        <p:txBody>
          <a:bodyPr/>
          <a:lstStyle/>
          <a:p>
            <a:r>
              <a:rPr lang="ja-JP" altLang="en-US" dirty="0" smtClean="0"/>
              <a:t>左下画面で値を変えながらテスト</a:t>
            </a:r>
            <a:endParaRPr lang="en-US" altLang="ja-JP" dirty="0" smtClean="0"/>
          </a:p>
          <a:p>
            <a:pPr lvl="1"/>
            <a:r>
              <a:rPr kumimoji="1" lang="ja-JP" altLang="en-US" dirty="0" smtClean="0"/>
              <a:t>送信は手動で右下画面から行う</a:t>
            </a:r>
            <a:endParaRPr kumimoji="1" lang="en-US" altLang="ja-JP" dirty="0" smtClean="0"/>
          </a:p>
          <a:p>
            <a:pPr lvl="1"/>
            <a:r>
              <a:rPr lang="ja-JP" altLang="en-US" dirty="0"/>
              <a:t>ウィンドウ</a:t>
            </a:r>
            <a:r>
              <a:rPr lang="ja-JP" altLang="en-US" dirty="0" smtClean="0"/>
              <a:t>の左側のツリービューで表示を変える</a:t>
            </a:r>
            <a:endParaRPr lang="en-US" altLang="ja-JP" dirty="0" smtClean="0"/>
          </a:p>
        </p:txBody>
      </p:sp>
      <p:pic>
        <p:nvPicPr>
          <p:cNvPr id="4" name="Picture 3" descr="C:\Users\Ikuta\Desktop\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3068960"/>
            <a:ext cx="4248472" cy="3389926"/>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Users\Ikuta\Desktop\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008" y="3068960"/>
            <a:ext cx="4235206" cy="3389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9450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バグ発見！前進メソッドのバグ</a:t>
            </a:r>
            <a:r>
              <a:rPr lang="ja-JP" altLang="en-US" dirty="0" smtClean="0"/>
              <a:t>修正</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lang="en-US" altLang="ja-JP" sz="2800" dirty="0" smtClean="0"/>
              <a:t># </a:t>
            </a:r>
            <a:r>
              <a:rPr lang="ja-JP" altLang="en-US" sz="2800" dirty="0" smtClean="0"/>
              <a:t>前後進</a:t>
            </a:r>
            <a:endParaRPr lang="en-US" altLang="ja-JP" sz="2800" dirty="0" smtClean="0"/>
          </a:p>
          <a:p>
            <a:pPr marL="0" indent="0">
              <a:buNone/>
            </a:pPr>
            <a:r>
              <a:rPr lang="en-US" altLang="ja-JP" sz="2800" dirty="0" err="1" smtClean="0"/>
              <a:t>d</a:t>
            </a:r>
            <a:r>
              <a:rPr kumimoji="1" lang="en-US" altLang="ja-JP" sz="2800" dirty="0" err="1" smtClean="0"/>
              <a:t>ef</a:t>
            </a:r>
            <a:r>
              <a:rPr kumimoji="1" lang="en-US" altLang="ja-JP" sz="2800" dirty="0" smtClean="0"/>
              <a:t> Run(self, speed):</a:t>
            </a:r>
          </a:p>
          <a:p>
            <a:pPr marL="0" indent="0">
              <a:buNone/>
            </a:pPr>
            <a:r>
              <a:rPr lang="en-US" altLang="ja-JP" sz="2800" dirty="0"/>
              <a:t> </a:t>
            </a:r>
            <a:r>
              <a:rPr lang="en-US" altLang="ja-JP" sz="2800" dirty="0" smtClean="0"/>
              <a:t>   # </a:t>
            </a:r>
            <a:r>
              <a:rPr lang="ja-JP" altLang="en-US" sz="2800" dirty="0" smtClean="0"/>
              <a:t>境界値を超えていれば何もしない </a:t>
            </a:r>
            <a:r>
              <a:rPr lang="en-US" altLang="ja-JP" sz="2800" dirty="0" smtClean="0"/>
              <a:t>(</a:t>
            </a:r>
            <a:r>
              <a:rPr lang="ja-JP" altLang="en-US" sz="2800" dirty="0" smtClean="0"/>
              <a:t>ここにバグが</a:t>
            </a:r>
            <a:r>
              <a:rPr lang="en-US" altLang="ja-JP" sz="2800" dirty="0" smtClean="0"/>
              <a:t>!)</a:t>
            </a:r>
            <a:endParaRPr kumimoji="1" lang="en-US" altLang="ja-JP" sz="2800" dirty="0" smtClean="0"/>
          </a:p>
          <a:p>
            <a:pPr marL="0" indent="0">
              <a:buNone/>
            </a:pPr>
            <a:r>
              <a:rPr lang="en-US" altLang="ja-JP" sz="2800" dirty="0"/>
              <a:t> </a:t>
            </a:r>
            <a:r>
              <a:rPr lang="en-US" altLang="ja-JP" sz="2800" dirty="0" smtClean="0"/>
              <a:t>   if speed &lt; -100 or speed &gt;= </a:t>
            </a:r>
            <a:r>
              <a:rPr lang="en-US" altLang="ja-JP" sz="2800" dirty="0" smtClean="0"/>
              <a:t>100:</a:t>
            </a:r>
            <a:endParaRPr lang="en-US" altLang="ja-JP" sz="2800" dirty="0" smtClean="0"/>
          </a:p>
          <a:p>
            <a:pPr marL="0" indent="0">
              <a:buNone/>
            </a:pPr>
            <a:r>
              <a:rPr kumimoji="1" lang="en-US" altLang="ja-JP" sz="2800" dirty="0"/>
              <a:t> </a:t>
            </a:r>
            <a:r>
              <a:rPr kumimoji="1" lang="en-US" altLang="ja-JP" sz="2800" dirty="0" smtClean="0"/>
              <a:t>       return</a:t>
            </a:r>
          </a:p>
          <a:p>
            <a:pPr marL="0" indent="0">
              <a:buNone/>
            </a:pPr>
            <a:r>
              <a:rPr lang="en-US" altLang="ja-JP" sz="2800" dirty="0"/>
              <a:t> </a:t>
            </a:r>
            <a:r>
              <a:rPr lang="en-US" altLang="ja-JP" sz="2800" dirty="0" smtClean="0"/>
              <a:t>   # </a:t>
            </a:r>
            <a:r>
              <a:rPr lang="ja-JP" altLang="en-US" sz="2800" dirty="0" smtClean="0"/>
              <a:t>ここから前後進処理・・・</a:t>
            </a:r>
            <a:endParaRPr kumimoji="1" lang="ja-JP" altLang="en-US" sz="2800" dirty="0"/>
          </a:p>
        </p:txBody>
      </p:sp>
    </p:spTree>
    <p:extLst>
      <p:ext uri="{BB962C8B-B14F-4D97-AF65-F5344CB8AC3E}">
        <p14:creationId xmlns:p14="http://schemas.microsoft.com/office/powerpoint/2010/main" val="1203195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学生が学べること</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境界値分析</a:t>
            </a:r>
            <a:endParaRPr lang="en-US" altLang="ja-JP" dirty="0" smtClean="0"/>
          </a:p>
          <a:p>
            <a:r>
              <a:rPr kumimoji="1" lang="ja-JP" altLang="en-US" dirty="0" smtClean="0"/>
              <a:t>実行しながらテストできる環境の便利さ</a:t>
            </a:r>
            <a:endParaRPr kumimoji="1" lang="en-US" altLang="ja-JP" dirty="0" smtClean="0"/>
          </a:p>
          <a:p>
            <a:endParaRPr kumimoji="1" lang="ja-JP" altLang="en-US" dirty="0"/>
          </a:p>
        </p:txBody>
      </p:sp>
    </p:spTree>
    <p:extLst>
      <p:ext uri="{BB962C8B-B14F-4D97-AF65-F5344CB8AC3E}">
        <p14:creationId xmlns:p14="http://schemas.microsoft.com/office/powerpoint/2010/main" val="195157355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239</TotalTime>
  <Words>427</Words>
  <Application>Microsoft Office PowerPoint</Application>
  <PresentationFormat>画面に合わせる (4:3)</PresentationFormat>
  <Paragraphs>53</Paragraphs>
  <Slides>10</Slides>
  <Notes>0</Notes>
  <HiddenSlides>0</HiddenSlides>
  <MMClips>0</MMClips>
  <ScaleCrop>false</ScaleCrop>
  <HeadingPairs>
    <vt:vector size="4" baseType="variant">
      <vt:variant>
        <vt:lpstr>テーマ</vt:lpstr>
      </vt:variant>
      <vt:variant>
        <vt:i4>1</vt:i4>
      </vt:variant>
      <vt:variant>
        <vt:lpstr>スライド タイトル</vt:lpstr>
      </vt:variant>
      <vt:variant>
        <vt:i4>10</vt:i4>
      </vt:variant>
    </vt:vector>
  </HeadingPairs>
  <TitlesOfParts>
    <vt:vector size="11" baseType="lpstr">
      <vt:lpstr>Office ​​テーマ</vt:lpstr>
      <vt:lpstr>PowerPoint プレゼンテーション</vt:lpstr>
      <vt:lpstr>パッケージの新規作成</vt:lpstr>
      <vt:lpstr>開発ツール上で学生が取り組むこと</vt:lpstr>
      <vt:lpstr>プロパティ(メンバ変数)の編集</vt:lpstr>
      <vt:lpstr>スクリプトによる処理の記述</vt:lpstr>
      <vt:lpstr>実行ツール上で学生が取り組むこと</vt:lpstr>
      <vt:lpstr>プロパティ(Speed)の値を変えながらテスト</vt:lpstr>
      <vt:lpstr>バグ発見！前進メソッドのバグ修正</vt:lpstr>
      <vt:lpstr>学生が学べること</vt:lpstr>
      <vt:lpstr>ユースケース</vt:lpstr>
    </vt:vector>
  </TitlesOfParts>
  <Company>MouseComputer PC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Ikuta</dc:creator>
  <cp:lastModifiedBy>Ikuta</cp:lastModifiedBy>
  <cp:revision>20</cp:revision>
  <dcterms:created xsi:type="dcterms:W3CDTF">2013-03-11T13:27:39Z</dcterms:created>
  <dcterms:modified xsi:type="dcterms:W3CDTF">2013-03-11T18:21:46Z</dcterms:modified>
</cp:coreProperties>
</file>