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24" d="100"/>
          <a:sy n="124" d="100"/>
        </p:scale>
        <p:origin x="1488" y="102"/>
      </p:cViewPr>
      <p:guideLst>
        <p:guide orient="horz" pos="288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6484"/>
            <a:ext cx="7772400" cy="31834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802717"/>
            <a:ext cx="6858000" cy="220768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BB65-DFBD-4F21-824A-A57F0F147783}" type="datetimeFigureOut">
              <a:rPr kumimoji="1" lang="ja-JP" altLang="en-US" smtClean="0"/>
              <a:t>2020/4/25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31F31-411D-4D8B-AF83-C2513875F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9201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BB65-DFBD-4F21-824A-A57F0F147783}" type="datetimeFigureOut">
              <a:rPr kumimoji="1" lang="ja-JP" altLang="en-US" smtClean="0"/>
              <a:t>2020/4/25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31F31-411D-4D8B-AF83-C2513875F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5511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86834"/>
            <a:ext cx="1971675" cy="774911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86834"/>
            <a:ext cx="5800725" cy="77491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BB65-DFBD-4F21-824A-A57F0F147783}" type="datetimeFigureOut">
              <a:rPr kumimoji="1" lang="ja-JP" altLang="en-US" smtClean="0"/>
              <a:t>2020/4/25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31F31-411D-4D8B-AF83-C2513875F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146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BB65-DFBD-4F21-824A-A57F0F147783}" type="datetimeFigureOut">
              <a:rPr kumimoji="1" lang="ja-JP" altLang="en-US" smtClean="0"/>
              <a:t>2020/4/25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31F31-411D-4D8B-AF83-C2513875F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6662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279653"/>
            <a:ext cx="7886700" cy="38036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119286"/>
            <a:ext cx="7886700" cy="20002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BB65-DFBD-4F21-824A-A57F0F147783}" type="datetimeFigureOut">
              <a:rPr kumimoji="1" lang="ja-JP" altLang="en-US" smtClean="0"/>
              <a:t>2020/4/25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31F31-411D-4D8B-AF83-C2513875F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967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434167"/>
            <a:ext cx="3886200" cy="5801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434167"/>
            <a:ext cx="3886200" cy="5801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BB65-DFBD-4F21-824A-A57F0F147783}" type="datetimeFigureOut">
              <a:rPr kumimoji="1" lang="ja-JP" altLang="en-US" smtClean="0"/>
              <a:t>2020/4/25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31F31-411D-4D8B-AF83-C2513875F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989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6836"/>
            <a:ext cx="7886700" cy="176741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241551"/>
            <a:ext cx="3868340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340100"/>
            <a:ext cx="3868340" cy="4912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241551"/>
            <a:ext cx="3887391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340100"/>
            <a:ext cx="3887391" cy="4912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BB65-DFBD-4F21-824A-A57F0F147783}" type="datetimeFigureOut">
              <a:rPr kumimoji="1" lang="ja-JP" altLang="en-US" smtClean="0"/>
              <a:t>2020/4/25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31F31-411D-4D8B-AF83-C2513875F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007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BB65-DFBD-4F21-824A-A57F0F147783}" type="datetimeFigureOut">
              <a:rPr kumimoji="1" lang="ja-JP" altLang="en-US" smtClean="0"/>
              <a:t>2020/4/25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31F31-411D-4D8B-AF83-C2513875F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7703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BB65-DFBD-4F21-824A-A57F0F147783}" type="datetimeFigureOut">
              <a:rPr kumimoji="1" lang="ja-JP" altLang="en-US" smtClean="0"/>
              <a:t>2020/4/25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31F31-411D-4D8B-AF83-C2513875F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601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316569"/>
            <a:ext cx="4629150" cy="64981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BB65-DFBD-4F21-824A-A57F0F147783}" type="datetimeFigureOut">
              <a:rPr kumimoji="1" lang="ja-JP" altLang="en-US" smtClean="0"/>
              <a:t>2020/4/25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31F31-411D-4D8B-AF83-C2513875F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8002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316569"/>
            <a:ext cx="4629150" cy="64981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BB65-DFBD-4F21-824A-A57F0F147783}" type="datetimeFigureOut">
              <a:rPr kumimoji="1" lang="ja-JP" altLang="en-US" smtClean="0"/>
              <a:t>2020/4/25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31F31-411D-4D8B-AF83-C2513875F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1622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86836"/>
            <a:ext cx="78867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434167"/>
            <a:ext cx="78867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FBB65-DFBD-4F21-824A-A57F0F147783}" type="datetimeFigureOut">
              <a:rPr kumimoji="1" lang="ja-JP" altLang="en-US" smtClean="0"/>
              <a:t>2020/4/25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31F31-411D-4D8B-AF83-C2513875F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524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625A17A-2956-4C18-A106-3D768D571BA2}"/>
              </a:ext>
            </a:extLst>
          </p:cNvPr>
          <p:cNvSpPr txBox="1"/>
          <p:nvPr/>
        </p:nvSpPr>
        <p:spPr>
          <a:xfrm>
            <a:off x="105689" y="191408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/>
              <a:t>何をしているプログラムなのか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79E0424-32F8-4478-AB97-6BA32F89E707}"/>
              </a:ext>
            </a:extLst>
          </p:cNvPr>
          <p:cNvSpPr txBox="1"/>
          <p:nvPr/>
        </p:nvSpPr>
        <p:spPr>
          <a:xfrm>
            <a:off x="303622" y="583824"/>
            <a:ext cx="656987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脳を構成している神経細胞の活動をシミュレーションするプログラムです。</a:t>
            </a:r>
            <a:endParaRPr lang="en-US" altLang="ja-JP" sz="1400" dirty="0"/>
          </a:p>
          <a:p>
            <a:r>
              <a:rPr lang="ja-JP" altLang="en-US" sz="1400" dirty="0"/>
              <a:t>単一の神経細胞の活動は、膜電位（細胞膜の内側と外側の電位差 ）</a:t>
            </a:r>
            <a:r>
              <a:rPr lang="en-US" altLang="ja-JP" sz="1400" dirty="0" err="1"/>
              <a:t>Vm</a:t>
            </a:r>
            <a:r>
              <a:rPr lang="ja-JP" altLang="en-US" sz="1400" dirty="0"/>
              <a:t>によって</a:t>
            </a:r>
            <a:endParaRPr lang="en-US" altLang="ja-JP" sz="1400" dirty="0"/>
          </a:p>
          <a:p>
            <a:r>
              <a:rPr lang="ja-JP" altLang="en-US" sz="1400" dirty="0"/>
              <a:t>表現されます。</a:t>
            </a:r>
          </a:p>
          <a:p>
            <a:r>
              <a:rPr lang="ja-JP" altLang="en-US" sz="1400" dirty="0"/>
              <a:t>膜電位の振る舞いや、複数の神経細胞の間の相互作用（シナプス接続）の</a:t>
            </a:r>
            <a:endParaRPr lang="en-US" altLang="ja-JP" sz="1400" dirty="0"/>
          </a:p>
          <a:p>
            <a:r>
              <a:rPr lang="ja-JP" altLang="en-US" sz="1400" dirty="0"/>
              <a:t>振る舞いは主に以下の方程式群によって記述することができます。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17CA056E-6233-40AB-8361-4231CC7BC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51" y="1746476"/>
            <a:ext cx="3948276" cy="567314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CD99BFEE-7599-47F5-9B87-0112E71C3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285" y="1820931"/>
            <a:ext cx="2552646" cy="353967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EB209660-E228-4714-BB80-B79BF6D82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4008" y="2199651"/>
            <a:ext cx="5894615" cy="475373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5AD821A-A61E-4B2B-8A4F-95F064804AD6}"/>
              </a:ext>
            </a:extLst>
          </p:cNvPr>
          <p:cNvSpPr/>
          <p:nvPr/>
        </p:nvSpPr>
        <p:spPr>
          <a:xfrm>
            <a:off x="6331620" y="2536523"/>
            <a:ext cx="26981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/>
              <a:t>※</a:t>
            </a:r>
            <a:r>
              <a:rPr lang="ja-JP" altLang="en-US" sz="1400" dirty="0"/>
              <a:t>一部省略して載せています。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3620D53-18DD-49BA-8B35-2CB55E84232A}"/>
              </a:ext>
            </a:extLst>
          </p:cNvPr>
          <p:cNvSpPr/>
          <p:nvPr/>
        </p:nvSpPr>
        <p:spPr>
          <a:xfrm>
            <a:off x="392842" y="2813523"/>
            <a:ext cx="80842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/>
              <a:t>お渡ししたプログラムは、設定したパラメータをもとに微分方程式を逐次処理で解き、その結果を</a:t>
            </a:r>
            <a:endParaRPr lang="en-US" altLang="ja-JP" sz="1400" dirty="0"/>
          </a:p>
          <a:p>
            <a:r>
              <a:rPr lang="en-US" altLang="ja-JP" sz="1400" dirty="0"/>
              <a:t>CSV</a:t>
            </a:r>
            <a:r>
              <a:rPr lang="ja-JP" altLang="en-US" sz="1400" dirty="0"/>
              <a:t>ファイルに保存するプログラムとなっています。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F0B1788-2542-4E92-97CC-A141EFF1D8E2}"/>
              </a:ext>
            </a:extLst>
          </p:cNvPr>
          <p:cNvSpPr/>
          <p:nvPr/>
        </p:nvSpPr>
        <p:spPr>
          <a:xfrm>
            <a:off x="121907" y="3613743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b="1" dirty="0"/>
              <a:t>工夫した点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88C4309-5209-4BDF-9C34-B4BB5F56CD64}"/>
              </a:ext>
            </a:extLst>
          </p:cNvPr>
          <p:cNvSpPr/>
          <p:nvPr/>
        </p:nvSpPr>
        <p:spPr>
          <a:xfrm>
            <a:off x="105689" y="3898400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/>
              <a:t>・並列処理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BB2CB88-4E3F-4813-872B-5695F6A118A1}"/>
              </a:ext>
            </a:extLst>
          </p:cNvPr>
          <p:cNvSpPr/>
          <p:nvPr/>
        </p:nvSpPr>
        <p:spPr>
          <a:xfrm>
            <a:off x="126864" y="5419506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/>
              <a:t>・拡張性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8466665-A077-43EC-BE46-42215404136D}"/>
              </a:ext>
            </a:extLst>
          </p:cNvPr>
          <p:cNvSpPr/>
          <p:nvPr/>
        </p:nvSpPr>
        <p:spPr>
          <a:xfrm>
            <a:off x="296009" y="4114964"/>
            <a:ext cx="8981946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/>
              <a:t>実際にシミュレーションを行う際には、様々な初期パラメータでのシミュレーションを行う必要があります。</a:t>
            </a:r>
            <a:endParaRPr lang="en-US" altLang="ja-JP" sz="1400" dirty="0"/>
          </a:p>
          <a:p>
            <a:r>
              <a:rPr lang="ja-JP" altLang="en-US" sz="1400" dirty="0"/>
              <a:t>必要なシミュレーション条件の数は、数</a:t>
            </a:r>
            <a:r>
              <a:rPr lang="en-US" altLang="ja-JP" sz="1400" dirty="0"/>
              <a:t>100</a:t>
            </a:r>
            <a:r>
              <a:rPr lang="ja-JP" altLang="en-US" sz="1400" dirty="0"/>
              <a:t>通りになる場合もありますので、</a:t>
            </a:r>
            <a:endParaRPr lang="en-US" altLang="ja-JP" sz="1400" dirty="0"/>
          </a:p>
          <a:p>
            <a:r>
              <a:rPr lang="en-US" altLang="ja-JP" sz="1400" dirty="0"/>
              <a:t>CPU</a:t>
            </a:r>
            <a:r>
              <a:rPr lang="ja-JP" altLang="en-US" sz="1400" dirty="0"/>
              <a:t>の１コアごとに独立したシミュレーションを走らせるようにし、並列処理を行うようにしてあります。</a:t>
            </a:r>
            <a:endParaRPr lang="en-US" altLang="ja-JP" sz="1400" dirty="0"/>
          </a:p>
          <a:p>
            <a:r>
              <a:rPr lang="ja-JP" altLang="en-US" sz="1400" dirty="0"/>
              <a:t>例えば、</a:t>
            </a:r>
            <a:r>
              <a:rPr lang="en-US" altLang="ja-JP" sz="1400" dirty="0"/>
              <a:t>160</a:t>
            </a:r>
            <a:r>
              <a:rPr lang="ja-JP" altLang="en-US" sz="1400" dirty="0"/>
              <a:t>通りの条件を</a:t>
            </a:r>
            <a:r>
              <a:rPr lang="en-US" altLang="ja-JP" sz="1400" dirty="0"/>
              <a:t>8</a:t>
            </a:r>
            <a:r>
              <a:rPr lang="ja-JP" altLang="en-US" sz="1400" dirty="0"/>
              <a:t>スレッド</a:t>
            </a:r>
            <a:r>
              <a:rPr lang="en-US" altLang="ja-JP" sz="1400" dirty="0"/>
              <a:t>CPU</a:t>
            </a:r>
            <a:r>
              <a:rPr lang="ja-JP" altLang="en-US" sz="1400" dirty="0"/>
              <a:t>を用いてシミュレーションする場合、</a:t>
            </a:r>
            <a:endParaRPr lang="en-US" altLang="ja-JP" sz="1400" dirty="0"/>
          </a:p>
          <a:p>
            <a:r>
              <a:rPr lang="en-US" altLang="ja-JP" sz="1400" dirty="0"/>
              <a:t>20</a:t>
            </a:r>
            <a:r>
              <a:rPr lang="ja-JP" altLang="en-US" sz="1400" dirty="0"/>
              <a:t>通りのシミュレーション時間（</a:t>
            </a:r>
            <a:r>
              <a:rPr lang="en-US" altLang="ja-JP" sz="1400" dirty="0"/>
              <a:t>+</a:t>
            </a:r>
            <a:r>
              <a:rPr lang="ja-JP" altLang="en-US" sz="1400" dirty="0"/>
              <a:t>オーバーヘッド）で済むので計算時間を節約できます。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296C043-A664-4C06-AEE4-59916537853F}"/>
              </a:ext>
            </a:extLst>
          </p:cNvPr>
          <p:cNvSpPr/>
          <p:nvPr/>
        </p:nvSpPr>
        <p:spPr>
          <a:xfrm>
            <a:off x="303622" y="5693404"/>
            <a:ext cx="905331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/>
              <a:t>神経細胞の数や細胞間の接続関係を自由に設定することができ、数百個の神経細胞ネットワークの</a:t>
            </a:r>
            <a:endParaRPr lang="en-US" altLang="ja-JP" sz="1400" dirty="0"/>
          </a:p>
          <a:p>
            <a:r>
              <a:rPr lang="ja-JP" altLang="en-US" sz="1400" dirty="0"/>
              <a:t>シミュレーションも行うことができます。</a:t>
            </a:r>
            <a:endParaRPr lang="en-US" altLang="ja-JP" sz="1400" dirty="0"/>
          </a:p>
          <a:p>
            <a:r>
              <a:rPr lang="ja-JP" altLang="en-US" sz="1400" dirty="0"/>
              <a:t>これを実現するため、方程式のパラメータの殆どを二次元配列で扱っています</a:t>
            </a:r>
            <a:r>
              <a:rPr lang="en-US" altLang="ja-JP" sz="1400" dirty="0"/>
              <a:t>(</a:t>
            </a:r>
            <a:r>
              <a:rPr lang="en-US" altLang="ja-JP" sz="1400" dirty="0" err="1"/>
              <a:t>Neuron_LIF</a:t>
            </a:r>
            <a:r>
              <a:rPr lang="ja-JP" altLang="en-US" sz="1400" dirty="0"/>
              <a:t>クラスの</a:t>
            </a:r>
            <a:r>
              <a:rPr lang="en-US" altLang="ja-JP" sz="1400" dirty="0" err="1"/>
              <a:t>self.V</a:t>
            </a:r>
            <a:r>
              <a:rPr lang="ja-JP" altLang="en-US" sz="1400" dirty="0"/>
              <a:t>など</a:t>
            </a:r>
            <a:r>
              <a:rPr lang="en-US" altLang="ja-JP" sz="1400" dirty="0"/>
              <a:t>)</a:t>
            </a:r>
            <a:r>
              <a:rPr lang="ja-JP" altLang="en-US" sz="1400" dirty="0"/>
              <a:t>。</a:t>
            </a:r>
            <a:endParaRPr lang="en-US" altLang="ja-JP" sz="14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9E26E89-80DA-4C65-9576-2066BE27B506}"/>
              </a:ext>
            </a:extLst>
          </p:cNvPr>
          <p:cNvSpPr/>
          <p:nvPr/>
        </p:nvSpPr>
        <p:spPr>
          <a:xfrm>
            <a:off x="121907" y="6651961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/>
              <a:t>・メモリ節約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931B3E15-E12E-49CD-9A3C-E8380F9ECB8D}"/>
              </a:ext>
            </a:extLst>
          </p:cNvPr>
          <p:cNvSpPr/>
          <p:nvPr/>
        </p:nvSpPr>
        <p:spPr>
          <a:xfrm>
            <a:off x="475557" y="6959738"/>
            <a:ext cx="738227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/>
              <a:t>少ないメモリでもシミュレーションを実行できるようにしてあります。</a:t>
            </a:r>
            <a:endParaRPr lang="en-US" altLang="ja-JP" sz="1400" dirty="0"/>
          </a:p>
          <a:p>
            <a:r>
              <a:rPr lang="ja-JP" altLang="en-US" sz="1400" dirty="0"/>
              <a:t>神経細胞の数やシミュレーション時間が増えると、メモリ使用量が掛け算で増加していきます。</a:t>
            </a:r>
            <a:endParaRPr lang="en-US" altLang="ja-JP" sz="1400" dirty="0"/>
          </a:p>
          <a:p>
            <a:r>
              <a:rPr lang="ja-JP" altLang="en-US" sz="1400" dirty="0"/>
              <a:t>そのため、確保する配列の長さに制限を設けており、制限以上の時間でのシミュレーションを行う場合は、シミュレーションを分割して同じ配列を使いまわすことで、メモリ使用量を抑えています。</a:t>
            </a:r>
            <a:endParaRPr lang="en-US" altLang="ja-JP" sz="1400" dirty="0"/>
          </a:p>
          <a:p>
            <a:endParaRPr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30633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367</Words>
  <Application>Microsoft Office PowerPoint</Application>
  <PresentationFormat>ユーザー設定</PresentationFormat>
  <Paragraphs>24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HATTORI KOUHEI</dc:creator>
  <cp:lastModifiedBy>HATTORI KOUHEI</cp:lastModifiedBy>
  <cp:revision>5</cp:revision>
  <dcterms:created xsi:type="dcterms:W3CDTF">2020-04-25T06:36:32Z</dcterms:created>
  <dcterms:modified xsi:type="dcterms:W3CDTF">2020-04-25T07:16:32Z</dcterms:modified>
</cp:coreProperties>
</file>