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27/09/2022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5"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9"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3"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7"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9"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5"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9"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3"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3"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7"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71"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95"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9/27/2022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1"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91"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reenrec.com/share/EkAoNz8MvH" TargetMode="External"/><Relationship Id="rId3" Type="http://schemas.openxmlformats.org/officeDocument/2006/relationships/notesSlide" Target="../notesSlides/notesSlide1.xml"/><Relationship Id="rId7" Type="http://schemas.openxmlformats.org/officeDocument/2006/relationships/image" Target="../media/image14.emf"/><Relationship Id="rId2" Type="http://schemas.openxmlformats.org/officeDocument/2006/relationships/slideLayout" Target="../slideLayouts/slideLayout26.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image" Target="../media/image15.png"/><Relationship Id="rId4" Type="http://schemas.openxmlformats.org/officeDocument/2006/relationships/hyperlink" Target="https://github.com/suresh592/Practic"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686040816"/>
              </p:ext>
            </p:extLst>
          </p:nvPr>
        </p:nvGraphicFramePr>
        <p:xfrm>
          <a:off x="9241790" y="1214757"/>
          <a:ext cx="2950210" cy="5600360"/>
        </p:xfrm>
        <a:graphic>
          <a:graphicData uri="http://schemas.openxmlformats.org/drawingml/2006/table">
            <a:tbl>
              <a:tblPr firstRow="1" bandRow="1">
                <a:tableStyleId>{0E3FDE45-AF77-4B5C-9715-49D594BDF05E}</a:tableStyleId>
              </a:tblPr>
              <a:tblGrid>
                <a:gridCol w="673521">
                  <a:extLst>
                    <a:ext uri="{9D8B030D-6E8A-4147-A177-3AD203B41FA5}">
                      <a16:colId xmlns:a16="http://schemas.microsoft.com/office/drawing/2014/main" val="20000"/>
                    </a:ext>
                  </a:extLst>
                </a:gridCol>
                <a:gridCol w="2276689">
                  <a:extLst>
                    <a:ext uri="{9D8B030D-6E8A-4147-A177-3AD203B41FA5}">
                      <a16:colId xmlns:a16="http://schemas.microsoft.com/office/drawing/2014/main" val="20001"/>
                    </a:ext>
                  </a:extLst>
                </a:gridCol>
              </a:tblGrid>
              <a:tr h="52827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u="none" strike="noStrike" kern="1200" cap="none" spc="0" normalizeH="0" baseline="0" noProof="0" dirty="0">
                          <a:ln>
                            <a:noFill/>
                          </a:ln>
                          <a:effectLst/>
                          <a:uLnTx/>
                          <a:uFillTx/>
                        </a:rPr>
                        <a:t>Java Basics, OOPS, Generics, Collections, Arrays, Jdbc ,</a:t>
                      </a:r>
                      <a:r>
                        <a:rPr kumimoji="0" lang="en-US" sz="1000" b="0" u="none" strike="noStrike" kern="1200" cap="none" spc="0" normalizeH="0" baseline="0" dirty="0">
                          <a:ln>
                            <a:noFill/>
                          </a:ln>
                          <a:effectLst/>
                          <a:uLnTx/>
                          <a:uFillTx/>
                        </a:rPr>
                        <a:t> Servlets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453006">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C#Basics, OOPS, Generics, Collections, Arrays.</a:t>
                      </a:r>
                    </a:p>
                  </a:txBody>
                  <a:tcPr/>
                </a:tc>
                <a:extLst>
                  <a:ext uri="{0D108BD9-81ED-4DB2-BD59-A6C34878D82A}">
                    <a16:rowId xmlns:a16="http://schemas.microsoft.com/office/drawing/2014/main" val="236619847"/>
                  </a:ext>
                </a:extLst>
              </a:tr>
              <a:tr h="465157">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and WEB API, Entity Framework</a:t>
                      </a:r>
                    </a:p>
                  </a:txBody>
                  <a:tcPr/>
                </a:tc>
                <a:extLst>
                  <a:ext uri="{0D108BD9-81ED-4DB2-BD59-A6C34878D82A}">
                    <a16:rowId xmlns:a16="http://schemas.microsoft.com/office/drawing/2014/main" val="2362141945"/>
                  </a:ext>
                </a:extLst>
              </a:tr>
              <a:tr h="205438">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645664">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800" u="none" strike="noStrike" kern="1200" cap="none" spc="0" normalizeH="0" baseline="0" noProof="0" dirty="0">
                        <a:ln>
                          <a:noFill/>
                        </a:ln>
                        <a:effectLst/>
                        <a:uLnTx/>
                        <a:uFillTx/>
                      </a:endParaRP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Version Control Tool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Git, GitHub, Branches, Merging</a:t>
                      </a:r>
                    </a:p>
                  </a:txBody>
                  <a:tcPr/>
                </a:tc>
                <a:extLst>
                  <a:ext uri="{0D108BD9-81ED-4DB2-BD59-A6C34878D82A}">
                    <a16:rowId xmlns:a16="http://schemas.microsoft.com/office/drawing/2014/main" val="10002"/>
                  </a:ext>
                </a:extLst>
              </a:tr>
              <a:tr h="484248">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extLst>
                  <a:ext uri="{0D108BD9-81ED-4DB2-BD59-A6C34878D82A}">
                    <a16:rowId xmlns:a16="http://schemas.microsoft.com/office/drawing/2014/main" val="10003"/>
                  </a:ext>
                </a:extLst>
              </a:tr>
              <a:tr h="48424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ES6 &amp; TypeScript ,Bootstrap</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434332">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a:t>
                      </a: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base</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Micrpsoft Sql Server</a:t>
                      </a:r>
                    </a:p>
                  </a:txBody>
                  <a:tcPr/>
                </a:tc>
                <a:extLst>
                  <a:ext uri="{0D108BD9-81ED-4DB2-BD59-A6C34878D82A}">
                    <a16:rowId xmlns:a16="http://schemas.microsoft.com/office/drawing/2014/main" val="10005"/>
                  </a:ext>
                </a:extLst>
              </a:tr>
              <a:tr h="484248">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SSMS, Visual Studio, Visual Studio Code</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3750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Self Learning</a:t>
                      </a:r>
                    </a:p>
                  </a:txBody>
                  <a:tcPr/>
                </a:tc>
                <a:extLst>
                  <a:ext uri="{0D108BD9-81ED-4DB2-BD59-A6C34878D82A}">
                    <a16:rowId xmlns:a16="http://schemas.microsoft.com/office/drawing/2014/main" val="10007"/>
                  </a:ext>
                </a:extLst>
              </a:tr>
              <a:tr h="353733">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36322">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36597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2960181"/>
            <a:ext cx="4008437" cy="2932738"/>
          </a:xfrm>
        </p:spPr>
        <p:txBody>
          <a:bodyPr/>
          <a:lstStyle/>
          <a:p>
            <a:pPr>
              <a:lnSpc>
                <a:spcPct val="114000"/>
              </a:lnSpc>
            </a:pPr>
            <a:r>
              <a:rPr lang="en-US" altLang="en-US" b="1" dirty="0"/>
              <a:t>Online Railway Reservation System </a:t>
            </a:r>
            <a:r>
              <a:rPr lang="en-US" altLang="en-US" dirty="0"/>
              <a:t>[</a:t>
            </a:r>
            <a:r>
              <a:rPr kumimoji="0" lang="en-IN" altLang="en-US"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Video Profile]</a:t>
            </a:r>
            <a:endParaRPr lang="en-US" altLang="en-US" b="1" dirty="0"/>
          </a:p>
          <a:p>
            <a:pPr>
              <a:lnSpc>
                <a:spcPct val="114000"/>
              </a:lnSpc>
            </a:pPr>
            <a:endParaRPr lang="en-US" altLang="en-US" b="1" dirty="0"/>
          </a:p>
          <a:p>
            <a:pPr eaLnBrk="1" hangingPunct="1">
              <a:lnSpc>
                <a:spcPct val="114000"/>
              </a:lnSpc>
            </a:pPr>
            <a:r>
              <a:rPr lang="en-US" altLang="en-IN" dirty="0"/>
              <a:t>C</a:t>
            </a:r>
            <a:r>
              <a:rPr lang="en-IN" altLang="en-US" dirty="0"/>
              <a:t>ase study of </a:t>
            </a:r>
            <a:r>
              <a:rPr lang="en-US" altLang="en-IN" dirty="0"/>
              <a:t>Online </a:t>
            </a:r>
            <a:r>
              <a:rPr lang="en-US" altLang="en-IN" dirty="0">
                <a:sym typeface="+mn-ea"/>
              </a:rPr>
              <a:t>Railway Reservation</a:t>
            </a:r>
            <a:r>
              <a:rPr lang="en-US" altLang="en-US" dirty="0">
                <a:sym typeface="+mn-ea"/>
              </a:rPr>
              <a:t> System </a:t>
            </a:r>
            <a:r>
              <a:rPr lang="en-IN" altLang="en-US" dirty="0"/>
              <a:t>along with </a:t>
            </a:r>
            <a:r>
              <a:rPr lang="en-US" altLang="en-IN" dirty="0"/>
              <a:t>API Gateway</a:t>
            </a:r>
            <a:r>
              <a:rPr lang="en-IN" altLang="en-US" dirty="0"/>
              <a:t>, Swagger</a:t>
            </a:r>
            <a:r>
              <a:rPr lang="en-US" altLang="en-IN" dirty="0"/>
              <a:t>, </a:t>
            </a:r>
            <a:r>
              <a:rPr lang="en-IN" altLang="en-US" dirty="0"/>
              <a:t> and payment , responsive UI with </a:t>
            </a:r>
            <a:r>
              <a:rPr lang="en-US" altLang="en-IN" dirty="0"/>
              <a:t>HTML5,</a:t>
            </a:r>
            <a:r>
              <a:rPr lang="en-US" altLang="en-US" dirty="0"/>
              <a:t> CSS, Bootstrap and Angular used as User Interface.</a:t>
            </a:r>
            <a:endParaRPr lang="en-US" altLang="nl-NL" b="1" dirty="0"/>
          </a:p>
          <a:p>
            <a:pPr>
              <a:lnSpc>
                <a:spcPct val="114000"/>
              </a:lnSpc>
            </a:pPr>
            <a:endParaRPr lang="en-IN" altLang="nl-NL" b="1" dirty="0"/>
          </a:p>
          <a:p>
            <a:pPr>
              <a:lnSpc>
                <a:spcPct val="114000"/>
              </a:lnSpc>
            </a:pPr>
            <a:r>
              <a:rPr lang="en-IN" altLang="nl-NL" b="1" dirty="0"/>
              <a:t>Degreed :</a:t>
            </a:r>
          </a:p>
          <a:p>
            <a:pPr>
              <a:lnSpc>
                <a:spcPct val="114000"/>
              </a:lnSpc>
            </a:pPr>
            <a:r>
              <a:rPr lang="en-IN" altLang="en-US" dirty="0"/>
              <a:t>Successfully completed the degreed training in git, Sql</a:t>
            </a:r>
          </a:p>
          <a:p>
            <a:pPr eaLnBrk="1" hangingPunct="1">
              <a:lnSpc>
                <a:spcPct val="114000"/>
              </a:lnSpc>
            </a:pPr>
            <a:r>
              <a:rPr lang="en-US" altLang="nl-NL" dirty="0"/>
              <a:t>C#, .Net Core, Angular</a:t>
            </a:r>
            <a:r>
              <a:rPr lang="en-US" altLang="nl-NL" b="1" dirty="0"/>
              <a:t>.</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3" name="Text Placeholder 24"/>
          <p:cNvSpPr>
            <a:spLocks noGrp="1"/>
          </p:cNvSpPr>
          <p:nvPr>
            <p:ph type="body" sz="quarter" idx="47"/>
          </p:nvPr>
        </p:nvSpPr>
        <p:spPr>
          <a:xfrm>
            <a:off x="3226085" y="1571467"/>
            <a:ext cx="4317716" cy="339525"/>
          </a:xfrm>
        </p:spPr>
        <p:txBody>
          <a:bodyPr/>
          <a:lstStyle/>
          <a:p>
            <a:pPr eaLnBrk="1" hangingPunct="1"/>
            <a:r>
              <a:rPr lang="en-US" altLang="nl-NL" dirty="0">
                <a:solidFill>
                  <a:schemeClr val="accent2">
                    <a:lumMod val="60000"/>
                    <a:lumOff val="40000"/>
                  </a:schemeClr>
                </a:solidFill>
              </a:rPr>
              <a:t>t</a:t>
            </a:r>
            <a:r>
              <a:rPr lang="en-US" altLang="nl-NL">
                <a:solidFill>
                  <a:schemeClr val="accent2">
                    <a:lumMod val="60000"/>
                    <a:lumOff val="40000"/>
                  </a:schemeClr>
                </a:solidFill>
              </a:rPr>
              <a:t>irumalasetty</a:t>
            </a:r>
            <a:r>
              <a:rPr lang="en-US" altLang="nl-NL" dirty="0">
                <a:solidFill>
                  <a:schemeClr val="accent2">
                    <a:lumMod val="60000"/>
                    <a:lumOff val="40000"/>
                  </a:schemeClr>
                </a:solidFill>
              </a:rPr>
              <a:t>.anila@capgemini.com</a:t>
            </a:r>
            <a:r>
              <a:rPr lang="nl-NL" altLang="nl-NL" dirty="0"/>
              <a:t> </a:t>
            </a:r>
          </a:p>
        </p:txBody>
      </p:sp>
      <p:sp>
        <p:nvSpPr>
          <p:cNvPr id="7174" name="Text Placeholder 25"/>
          <p:cNvSpPr>
            <a:spLocks noGrp="1"/>
          </p:cNvSpPr>
          <p:nvPr>
            <p:ph type="body" sz="quarter" idx="48"/>
          </p:nvPr>
        </p:nvSpPr>
        <p:spPr>
          <a:xfrm>
            <a:off x="3352483" y="1833246"/>
            <a:ext cx="2382837" cy="325437"/>
          </a:xfrm>
        </p:spPr>
        <p:txBody>
          <a:bodyPr/>
          <a:lstStyle/>
          <a:p>
            <a:pPr eaLnBrk="1" hangingPunct="1"/>
            <a:r>
              <a:rPr lang="nl-NL" altLang="nl-NL" dirty="0"/>
              <a:t>+91 8185882775</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r>
              <a:rPr lang="en-US" dirty="0"/>
              <a:t> </a:t>
            </a:r>
          </a:p>
          <a:p>
            <a:pPr marL="171450" indent="-171450">
              <a:buFont typeface="Arial" panose="020B0604020202020204" pitchFamily="34" charset="0"/>
              <a:buChar char="•"/>
            </a:pPr>
            <a:r>
              <a:rPr lang="en-US" dirty="0"/>
              <a:t>Hands on experience on </a:t>
            </a:r>
            <a:r>
              <a:rPr lang="en-US" b="1" dirty="0"/>
              <a:t>C#,ADO.NET, LINQ, Entity framework, Sql Server, ASP.NET MVC5 with WEB API</a:t>
            </a:r>
            <a:endParaRPr lang="en-US" altLang="en-US" dirty="0">
              <a:sym typeface="+mn-ea"/>
            </a:endParaRPr>
          </a:p>
          <a:p>
            <a:pPr marL="171450" indent="-171450">
              <a:buFont typeface="Arial" panose="020B0604020202020204" pitchFamily="34" charset="0"/>
              <a:buChar char="•"/>
            </a:pPr>
            <a:r>
              <a:rPr lang="en-US" dirty="0">
                <a:sym typeface="+mn-ea"/>
              </a:rPr>
              <a:t>Knowledge on creating </a:t>
            </a:r>
            <a:r>
              <a:rPr lang="en-US" b="1" dirty="0">
                <a:sym typeface="+mn-ea"/>
              </a:rPr>
              <a:t>Single page Web</a:t>
            </a:r>
            <a:r>
              <a:rPr lang="en-US" dirty="0">
                <a:sym typeface="+mn-ea"/>
              </a:rPr>
              <a:t> Application in </a:t>
            </a:r>
            <a:r>
              <a:rPr lang="en-US" b="1" dirty="0">
                <a:sym typeface="+mn-ea"/>
              </a:rPr>
              <a:t>Angular .</a:t>
            </a:r>
            <a:endParaRPr lang="en-US" altLang="en-US" dirty="0"/>
          </a:p>
          <a:p>
            <a:pPr marL="171450" indent="-171450">
              <a:buFont typeface="Arial" panose="020B0604020202020204" pitchFamily="34" charset="0"/>
              <a:buChar char="•"/>
            </a:pPr>
            <a:r>
              <a:rPr lang="en-US" dirty="0">
                <a:sym typeface="+mn-ea"/>
              </a:rPr>
              <a:t>Knowledge on creating databases in </a:t>
            </a:r>
            <a:r>
              <a:rPr lang="en-US" b="1" dirty="0">
                <a:sym typeface="+mn-ea"/>
              </a:rPr>
              <a:t>SSMS</a:t>
            </a:r>
            <a:endParaRPr lang="en-US" b="1" dirty="0"/>
          </a:p>
          <a:p>
            <a:pPr marL="171450" indent="-171450">
              <a:buFont typeface="Arial" panose="020B0604020202020204" pitchFamily="34" charset="0"/>
              <a:buChar char="•"/>
            </a:pPr>
            <a:r>
              <a:rPr lang="en-US" dirty="0"/>
              <a:t>Having Knowledge on </a:t>
            </a:r>
            <a:r>
              <a:rPr lang="en-US" b="1" dirty="0"/>
              <a:t>Git</a:t>
            </a:r>
            <a:r>
              <a:rPr lang="en-US" dirty="0"/>
              <a:t> And </a:t>
            </a:r>
            <a:r>
              <a:rPr lang="en-US" b="1" dirty="0"/>
              <a:t>GitHub</a:t>
            </a:r>
          </a:p>
          <a:p>
            <a:pPr marL="171450" indent="-171450">
              <a:buFont typeface="Arial" panose="020B0604020202020204" pitchFamily="34" charset="0"/>
              <a:buChar char="•"/>
            </a:pPr>
            <a:endParaRPr lang="en-US" b="1" dirty="0"/>
          </a:p>
          <a:p>
            <a:pPr algn="l" rtl="0" fontAlgn="base">
              <a:buFont typeface="Arial" panose="020B0604020202020204" pitchFamily="34" charset="0"/>
              <a:buChar char="•"/>
            </a:pPr>
            <a:r>
              <a:rPr lang="en-US" b="1" i="0" u="none" strike="noStrike" dirty="0">
                <a:solidFill>
                  <a:srgbClr val="000000"/>
                </a:solidFill>
                <a:effectLst/>
                <a:latin typeface="Verdana" panose="020B0604030504040204" pitchFamily="34" charset="0"/>
              </a:rPr>
              <a:t>Certifications</a:t>
            </a:r>
            <a:r>
              <a:rPr lang="en-US" b="0" i="0" dirty="0">
                <a:solidFill>
                  <a:srgbClr val="000000"/>
                </a:solidFill>
                <a:effectLst/>
                <a:latin typeface="Verdana" panose="020B060403050404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Verdana" panose="020B0604030504040204" pitchFamily="34" charset="0"/>
              </a:rPr>
              <a:t>Microsoft Az-900 Certified.</a:t>
            </a:r>
            <a:r>
              <a:rPr lang="en-US" b="0" i="0" dirty="0">
                <a:solidFill>
                  <a:srgbClr val="000000"/>
                </a:solidFill>
                <a:effectLst/>
                <a:latin typeface="Verdana" panose="020B060403050404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Verdana" panose="020B0604030504040204" pitchFamily="34" charset="0"/>
              </a:rPr>
              <a:t>Agile Software Development.</a:t>
            </a:r>
          </a:p>
          <a:p>
            <a:pPr algn="l" rtl="0" fontAlgn="base">
              <a:buFont typeface="Arial" panose="020B0604020202020204" pitchFamily="34" charset="0"/>
              <a:buChar char="•"/>
            </a:pPr>
            <a:r>
              <a:rPr lang="en-US" b="0" i="0" u="none" strike="noStrike">
                <a:solidFill>
                  <a:srgbClr val="000000"/>
                </a:solidFill>
                <a:effectLst/>
                <a:latin typeface="Verdana" panose="020B0604030504040204" pitchFamily="34" charset="0"/>
              </a:rPr>
              <a:t>Microsoft Az-104 Certified</a:t>
            </a:r>
            <a:endParaRPr lang="en-US" b="0" i="0" dirty="0">
              <a:solidFill>
                <a:srgbClr val="000000"/>
              </a:solidFill>
              <a:effectLst/>
              <a:latin typeface="Arial" panose="020B0604020202020204" pitchFamily="34" charset="0"/>
            </a:endParaRPr>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Anila Tirumalasetty</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514223" y="600227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5029199" y="6192837"/>
            <a:ext cx="3357633" cy="78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a:p>
            <a:pPr>
              <a:defRPr/>
            </a:pPr>
            <a:r>
              <a:rPr lang="en-IN" sz="1100" dirty="0">
                <a:latin typeface="Verdana"/>
                <a:cs typeface="Verdana"/>
              </a:rPr>
              <a:t>https://github.com/tanila535</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lang="en-US" altLang="nl-NL" sz="1000" dirty="0">
                <a:solidFill>
                  <a:prstClr val="black"/>
                </a:solidFill>
                <a:latin typeface="Verdana" panose="020B0604030504040204" pitchFamily="34" charset="0"/>
              </a:rPr>
              <a:t>Master</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of </a:t>
            </a:r>
            <a:r>
              <a:rPr lang="en-US" altLang="nl-NL" sz="1000" dirty="0">
                <a:solidFill>
                  <a:prstClr val="black"/>
                </a:solidFill>
                <a:latin typeface="Verdana" panose="020B0604030504040204" pitchFamily="34" charset="0"/>
              </a:rPr>
              <a:t>Computer Applications</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2018 - 2020</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7" name="Text Placeholder 6">
            <a:extLst>
              <a:ext uri="{FF2B5EF4-FFF2-40B4-BE49-F238E27FC236}">
                <a16:creationId xmlns:a16="http://schemas.microsoft.com/office/drawing/2014/main" id="{08E729D8-92DF-42D1-9A4F-E6D621453A44}"/>
              </a:ext>
            </a:extLst>
          </p:cNvPr>
          <p:cNvSpPr>
            <a:spLocks noGrp="1"/>
          </p:cNvSpPr>
          <p:nvPr>
            <p:ph type="body" sz="quarter" idx="43"/>
          </p:nvPr>
        </p:nvSpPr>
        <p:spPr>
          <a:xfrm>
            <a:off x="3713163" y="1345271"/>
            <a:ext cx="2382837" cy="155076"/>
          </a:xfrm>
        </p:spPr>
        <p:txBody>
          <a:bodyPr/>
          <a:lstStyle/>
          <a:p>
            <a:r>
              <a:rPr lang="en-IN" dirty="0"/>
              <a:t>Mumbai</a:t>
            </a:r>
          </a:p>
        </p:txBody>
      </p:sp>
      <p:graphicFrame>
        <p:nvGraphicFramePr>
          <p:cNvPr id="9" name="Picture Placeholder 8">
            <a:extLst>
              <a:ext uri="{FF2B5EF4-FFF2-40B4-BE49-F238E27FC236}">
                <a16:creationId xmlns:a16="http://schemas.microsoft.com/office/drawing/2014/main" id="{598F6799-DBDE-4824-B4CE-8094F74C0557}"/>
              </a:ext>
            </a:extLst>
          </p:cNvPr>
          <p:cNvGraphicFramePr>
            <a:graphicFrameLocks noGrp="1" noChangeAspect="1"/>
          </p:cNvGraphicFramePr>
          <p:nvPr>
            <p:ph type="pic" sz="quarter" idx="46"/>
            <p:extLst>
              <p:ext uri="{D42A27DB-BD31-4B8C-83A1-F6EECF244321}">
                <p14:modId xmlns:p14="http://schemas.microsoft.com/office/powerpoint/2010/main" val="911876704"/>
              </p:ext>
            </p:extLst>
          </p:nvPr>
        </p:nvGraphicFramePr>
        <p:xfrm>
          <a:off x="304801" y="290513"/>
          <a:ext cx="1886268" cy="1868170"/>
        </p:xfrm>
        <a:graphic>
          <a:graphicData uri="http://schemas.openxmlformats.org/presentationml/2006/ole">
            <mc:AlternateContent xmlns:mc="http://schemas.openxmlformats.org/markup-compatibility/2006">
              <mc:Choice xmlns:v="urn:schemas-microsoft-com:vml" Requires="v">
                <p:oleObj spid="_x0000_s15368" name="Acrobat Document" r:id="rId6" imgW="3777942" imgH="5346481" progId="Acrobat.Document.DC">
                  <p:embed/>
                </p:oleObj>
              </mc:Choice>
              <mc:Fallback>
                <p:oleObj name="Acrobat Document" r:id="rId6" imgW="3777942" imgH="5346481" progId="Acrobat.Document.DC">
                  <p:embed/>
                  <p:pic>
                    <p:nvPicPr>
                      <p:cNvPr id="0" name=""/>
                      <p:cNvPicPr/>
                      <p:nvPr/>
                    </p:nvPicPr>
                    <p:blipFill>
                      <a:blip r:embed="rId7"/>
                      <a:stretch>
                        <a:fillRect/>
                      </a:stretch>
                    </p:blipFill>
                    <p:spPr>
                      <a:xfrm>
                        <a:off x="304801" y="290513"/>
                        <a:ext cx="1886268" cy="1868170"/>
                      </a:xfrm>
                      <a:prstGeom prst="rect">
                        <a:avLst/>
                      </a:prstGeom>
                    </p:spPr>
                  </p:pic>
                </p:oleObj>
              </mc:Fallback>
            </mc:AlternateContent>
          </a:graphicData>
        </a:graphic>
      </p:graphicFrame>
      <p:pic>
        <p:nvPicPr>
          <p:cNvPr id="16" name="Picture 15" descr="Movie, play, video icon">
            <a:hlinkClick r:id="rId8"/>
            <a:extLst>
              <a:ext uri="{FF2B5EF4-FFF2-40B4-BE49-F238E27FC236}">
                <a16:creationId xmlns:a16="http://schemas.microsoft.com/office/drawing/2014/main" id="{D5A2128E-F4F2-410E-B447-11DCAC33B55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55025" y="2831505"/>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303</TotalTime>
  <Words>274</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2</vt:i4>
      </vt:variant>
      <vt:variant>
        <vt:lpstr>Slide Titles</vt:lpstr>
      </vt:variant>
      <vt:variant>
        <vt:i4>1</vt:i4>
      </vt:variant>
    </vt:vector>
  </HeadingPairs>
  <TitlesOfParts>
    <vt:vector size="8" baseType="lpstr">
      <vt:lpstr>Arial</vt:lpstr>
      <vt:lpstr>Verdana</vt:lpstr>
      <vt:lpstr>Wingdings</vt:lpstr>
      <vt:lpstr>1_CG_2012_Template</vt:lpstr>
      <vt:lpstr>2_Capgemini Master</vt:lpstr>
      <vt:lpstr>think-cell Slide</vt:lpstr>
      <vt:lpstr>Acrobat Document</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Anila, Tirumalasetty</cp:lastModifiedBy>
  <cp:revision>134</cp:revision>
  <dcterms:created xsi:type="dcterms:W3CDTF">2020-09-22T06:24:00Z</dcterms:created>
  <dcterms:modified xsi:type="dcterms:W3CDTF">2022-09-27T12:37:47Z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