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79" r:id="rId8"/>
    <p:sldId id="262" r:id="rId9"/>
    <p:sldId id="263" r:id="rId10"/>
    <p:sldId id="264" r:id="rId11"/>
    <p:sldId id="265" r:id="rId12"/>
    <p:sldId id="270" r:id="rId13"/>
    <p:sldId id="271" r:id="rId14"/>
    <p:sldId id="272" r:id="rId15"/>
    <p:sldId id="273" r:id="rId16"/>
    <p:sldId id="274" r:id="rId17"/>
    <p:sldId id="275" r:id="rId18"/>
    <p:sldId id="276" r:id="rId19"/>
    <p:sldId id="277" r:id="rId20"/>
    <p:sldId id="278" r:id="rId21"/>
    <p:sldId id="28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58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48CE6A-0E07-48CB-9159-34946FED1189}" type="datetimeFigureOut">
              <a:rPr lang="en-US" smtClean="0"/>
              <a:pPr/>
              <a:t>19-Sep-21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9D7CC-F2B3-490A-8755-49CC183B5009}" type="slidenum">
              <a:rPr lang="en-US" smtClean="0"/>
              <a:pPr/>
              <a:t>‹#›</a:t>
            </a:fld>
            <a:endParaRPr lang="en-US"/>
          </a:p>
        </p:txBody>
      </p:sp>
    </p:spTree>
    <p:extLst>
      <p:ext uri="{BB962C8B-B14F-4D97-AF65-F5344CB8AC3E}">
        <p14:creationId xmlns:p14="http://schemas.microsoft.com/office/powerpoint/2010/main" val="3105951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48CE6A-0E07-48CB-9159-34946FED1189}" type="datetimeFigureOut">
              <a:rPr lang="en-US" smtClean="0"/>
              <a:pPr/>
              <a:t>19-Sep-21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9D7CC-F2B3-490A-8755-49CC183B5009}" type="slidenum">
              <a:rPr lang="en-US" smtClean="0"/>
              <a:pPr/>
              <a:t>‹#›</a:t>
            </a:fld>
            <a:endParaRPr lang="en-US"/>
          </a:p>
        </p:txBody>
      </p:sp>
    </p:spTree>
    <p:extLst>
      <p:ext uri="{BB962C8B-B14F-4D97-AF65-F5344CB8AC3E}">
        <p14:creationId xmlns:p14="http://schemas.microsoft.com/office/powerpoint/2010/main" val="187537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48CE6A-0E07-48CB-9159-34946FED1189}" type="datetimeFigureOut">
              <a:rPr lang="en-US" smtClean="0"/>
              <a:pPr/>
              <a:t>19-Sep-21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9D7CC-F2B3-490A-8755-49CC183B5009}" type="slidenum">
              <a:rPr lang="en-US" smtClean="0"/>
              <a:pPr/>
              <a:t>‹#›</a:t>
            </a:fld>
            <a:endParaRPr lang="en-US"/>
          </a:p>
        </p:txBody>
      </p:sp>
    </p:spTree>
    <p:extLst>
      <p:ext uri="{BB962C8B-B14F-4D97-AF65-F5344CB8AC3E}">
        <p14:creationId xmlns:p14="http://schemas.microsoft.com/office/powerpoint/2010/main" val="3035665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48CE6A-0E07-48CB-9159-34946FED1189}" type="datetimeFigureOut">
              <a:rPr lang="en-US" smtClean="0"/>
              <a:pPr/>
              <a:t>19-Sep-21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9D7CC-F2B3-490A-8755-49CC183B5009}" type="slidenum">
              <a:rPr lang="en-US" smtClean="0"/>
              <a:pPr/>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68335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48CE6A-0E07-48CB-9159-34946FED1189}" type="datetimeFigureOut">
              <a:rPr lang="en-US" smtClean="0"/>
              <a:pPr/>
              <a:t>19-Sep-21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9D7CC-F2B3-490A-8755-49CC183B5009}" type="slidenum">
              <a:rPr lang="en-US" smtClean="0"/>
              <a:pPr/>
              <a:t>‹#›</a:t>
            </a:fld>
            <a:endParaRPr lang="en-US"/>
          </a:p>
        </p:txBody>
      </p:sp>
    </p:spTree>
    <p:extLst>
      <p:ext uri="{BB962C8B-B14F-4D97-AF65-F5344CB8AC3E}">
        <p14:creationId xmlns:p14="http://schemas.microsoft.com/office/powerpoint/2010/main" val="3139467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248CE6A-0E07-48CB-9159-34946FED1189}" type="datetimeFigureOut">
              <a:rPr lang="en-US" smtClean="0"/>
              <a:pPr/>
              <a:t>19-Sep-21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19D7CC-F2B3-490A-8755-49CC183B5009}" type="slidenum">
              <a:rPr lang="en-US" smtClean="0"/>
              <a:pPr/>
              <a:t>‹#›</a:t>
            </a:fld>
            <a:endParaRPr lang="en-US"/>
          </a:p>
        </p:txBody>
      </p:sp>
    </p:spTree>
    <p:extLst>
      <p:ext uri="{BB962C8B-B14F-4D97-AF65-F5344CB8AC3E}">
        <p14:creationId xmlns:p14="http://schemas.microsoft.com/office/powerpoint/2010/main" val="466626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248CE6A-0E07-48CB-9159-34946FED1189}" type="datetimeFigureOut">
              <a:rPr lang="en-US" smtClean="0"/>
              <a:pPr/>
              <a:t>19-Sep-21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19D7CC-F2B3-490A-8755-49CC183B5009}" type="slidenum">
              <a:rPr lang="en-US" smtClean="0"/>
              <a:pPr/>
              <a:t>‹#›</a:t>
            </a:fld>
            <a:endParaRPr lang="en-US"/>
          </a:p>
        </p:txBody>
      </p:sp>
    </p:spTree>
    <p:extLst>
      <p:ext uri="{BB962C8B-B14F-4D97-AF65-F5344CB8AC3E}">
        <p14:creationId xmlns:p14="http://schemas.microsoft.com/office/powerpoint/2010/main" val="2558681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48CE6A-0E07-48CB-9159-34946FED1189}" type="datetimeFigureOut">
              <a:rPr lang="en-US" smtClean="0"/>
              <a:pPr/>
              <a:t>19-Sep-21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9D7CC-F2B3-490A-8755-49CC183B5009}" type="slidenum">
              <a:rPr lang="en-US" smtClean="0"/>
              <a:pPr/>
              <a:t>‹#›</a:t>
            </a:fld>
            <a:endParaRPr lang="en-US"/>
          </a:p>
        </p:txBody>
      </p:sp>
    </p:spTree>
    <p:extLst>
      <p:ext uri="{BB962C8B-B14F-4D97-AF65-F5344CB8AC3E}">
        <p14:creationId xmlns:p14="http://schemas.microsoft.com/office/powerpoint/2010/main" val="488859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48CE6A-0E07-48CB-9159-34946FED1189}" type="datetimeFigureOut">
              <a:rPr lang="en-US" smtClean="0"/>
              <a:pPr/>
              <a:t>19-Sep-21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9D7CC-F2B3-490A-8755-49CC183B5009}" type="slidenum">
              <a:rPr lang="en-US" smtClean="0"/>
              <a:pPr/>
              <a:t>‹#›</a:t>
            </a:fld>
            <a:endParaRPr lang="en-US"/>
          </a:p>
        </p:txBody>
      </p:sp>
    </p:spTree>
    <p:extLst>
      <p:ext uri="{BB962C8B-B14F-4D97-AF65-F5344CB8AC3E}">
        <p14:creationId xmlns:p14="http://schemas.microsoft.com/office/powerpoint/2010/main" val="2111252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48CE6A-0E07-48CB-9159-34946FED1189}" type="datetimeFigureOut">
              <a:rPr lang="en-US" smtClean="0"/>
              <a:pPr/>
              <a:t>19-Sep-21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9D7CC-F2B3-490A-8755-49CC183B5009}" type="slidenum">
              <a:rPr lang="en-US" smtClean="0"/>
              <a:pPr/>
              <a:t>‹#›</a:t>
            </a:fld>
            <a:endParaRPr lang="en-US"/>
          </a:p>
        </p:txBody>
      </p:sp>
    </p:spTree>
    <p:extLst>
      <p:ext uri="{BB962C8B-B14F-4D97-AF65-F5344CB8AC3E}">
        <p14:creationId xmlns:p14="http://schemas.microsoft.com/office/powerpoint/2010/main" val="239432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48CE6A-0E07-48CB-9159-34946FED1189}" type="datetimeFigureOut">
              <a:rPr lang="en-US" smtClean="0"/>
              <a:pPr/>
              <a:t>19-Sep-21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9D7CC-F2B3-490A-8755-49CC183B5009}" type="slidenum">
              <a:rPr lang="en-US" smtClean="0"/>
              <a:pPr/>
              <a:t>‹#›</a:t>
            </a:fld>
            <a:endParaRPr lang="en-US"/>
          </a:p>
        </p:txBody>
      </p:sp>
    </p:spTree>
    <p:extLst>
      <p:ext uri="{BB962C8B-B14F-4D97-AF65-F5344CB8AC3E}">
        <p14:creationId xmlns:p14="http://schemas.microsoft.com/office/powerpoint/2010/main" val="421040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48CE6A-0E07-48CB-9159-34946FED1189}" type="datetimeFigureOut">
              <a:rPr lang="en-US" smtClean="0"/>
              <a:pPr/>
              <a:t>19-Sep-21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9D7CC-F2B3-490A-8755-49CC183B5009}" type="slidenum">
              <a:rPr lang="en-US" smtClean="0"/>
              <a:pPr/>
              <a:t>‹#›</a:t>
            </a:fld>
            <a:endParaRPr lang="en-US"/>
          </a:p>
        </p:txBody>
      </p:sp>
    </p:spTree>
    <p:extLst>
      <p:ext uri="{BB962C8B-B14F-4D97-AF65-F5344CB8AC3E}">
        <p14:creationId xmlns:p14="http://schemas.microsoft.com/office/powerpoint/2010/main" val="141230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48CE6A-0E07-48CB-9159-34946FED1189}" type="datetimeFigureOut">
              <a:rPr lang="en-US" smtClean="0"/>
              <a:pPr/>
              <a:t>19-Sep-21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19D7CC-F2B3-490A-8755-49CC183B5009}" type="slidenum">
              <a:rPr lang="en-US" smtClean="0"/>
              <a:pPr/>
              <a:t>‹#›</a:t>
            </a:fld>
            <a:endParaRPr lang="en-US"/>
          </a:p>
        </p:txBody>
      </p:sp>
    </p:spTree>
    <p:extLst>
      <p:ext uri="{BB962C8B-B14F-4D97-AF65-F5344CB8AC3E}">
        <p14:creationId xmlns:p14="http://schemas.microsoft.com/office/powerpoint/2010/main" val="89748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48CE6A-0E07-48CB-9159-34946FED1189}" type="datetimeFigureOut">
              <a:rPr lang="en-US" smtClean="0"/>
              <a:pPr/>
              <a:t>19-Sep-21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19D7CC-F2B3-490A-8755-49CC183B5009}" type="slidenum">
              <a:rPr lang="en-US" smtClean="0"/>
              <a:pPr/>
              <a:t>‹#›</a:t>
            </a:fld>
            <a:endParaRPr lang="en-US"/>
          </a:p>
        </p:txBody>
      </p:sp>
    </p:spTree>
    <p:extLst>
      <p:ext uri="{BB962C8B-B14F-4D97-AF65-F5344CB8AC3E}">
        <p14:creationId xmlns:p14="http://schemas.microsoft.com/office/powerpoint/2010/main" val="33813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0248CE6A-0E07-48CB-9159-34946FED1189}" type="datetimeFigureOut">
              <a:rPr lang="en-US" smtClean="0"/>
              <a:pPr/>
              <a:t>19-Sep-21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19D7CC-F2B3-490A-8755-49CC183B5009}" type="slidenum">
              <a:rPr lang="en-US" smtClean="0"/>
              <a:pPr/>
              <a:t>‹#›</a:t>
            </a:fld>
            <a:endParaRPr lang="en-US"/>
          </a:p>
        </p:txBody>
      </p:sp>
    </p:spTree>
    <p:extLst>
      <p:ext uri="{BB962C8B-B14F-4D97-AF65-F5344CB8AC3E}">
        <p14:creationId xmlns:p14="http://schemas.microsoft.com/office/powerpoint/2010/main" val="241687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48CE6A-0E07-48CB-9159-34946FED1189}" type="datetimeFigureOut">
              <a:rPr lang="en-US" smtClean="0"/>
              <a:pPr/>
              <a:t>19-Sep-21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9D7CC-F2B3-490A-8755-49CC183B5009}" type="slidenum">
              <a:rPr lang="en-US" smtClean="0"/>
              <a:pPr/>
              <a:t>‹#›</a:t>
            </a:fld>
            <a:endParaRPr lang="en-US"/>
          </a:p>
        </p:txBody>
      </p:sp>
    </p:spTree>
    <p:extLst>
      <p:ext uri="{BB962C8B-B14F-4D97-AF65-F5344CB8AC3E}">
        <p14:creationId xmlns:p14="http://schemas.microsoft.com/office/powerpoint/2010/main" val="292514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48CE6A-0E07-48CB-9159-34946FED1189}" type="datetimeFigureOut">
              <a:rPr lang="en-US" smtClean="0"/>
              <a:pPr/>
              <a:t>19-Sep-21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9D7CC-F2B3-490A-8755-49CC183B5009}" type="slidenum">
              <a:rPr lang="en-US" smtClean="0"/>
              <a:pPr/>
              <a:t>‹#›</a:t>
            </a:fld>
            <a:endParaRPr lang="en-US"/>
          </a:p>
        </p:txBody>
      </p:sp>
    </p:spTree>
    <p:extLst>
      <p:ext uri="{BB962C8B-B14F-4D97-AF65-F5344CB8AC3E}">
        <p14:creationId xmlns:p14="http://schemas.microsoft.com/office/powerpoint/2010/main" val="123731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0248CE6A-0E07-48CB-9159-34946FED1189}" type="datetimeFigureOut">
              <a:rPr lang="en-US" smtClean="0"/>
              <a:pPr/>
              <a:t>19-Sep-21</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5719D7CC-F2B3-490A-8755-49CC183B5009}" type="slidenum">
              <a:rPr lang="en-US" smtClean="0"/>
              <a:pPr/>
              <a:t>‹#›</a:t>
            </a:fld>
            <a:endParaRPr lang="en-US"/>
          </a:p>
        </p:txBody>
      </p:sp>
    </p:spTree>
    <p:extLst>
      <p:ext uri="{BB962C8B-B14F-4D97-AF65-F5344CB8AC3E}">
        <p14:creationId xmlns:p14="http://schemas.microsoft.com/office/powerpoint/2010/main" val="362017534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METHODS OF DEVELOPMENT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062" y="76201"/>
            <a:ext cx="7773338" cy="1295400"/>
          </a:xfrm>
        </p:spPr>
        <p:txBody>
          <a:bodyPr/>
          <a:lstStyle/>
          <a:p>
            <a:r>
              <a:rPr lang="en-US" dirty="0" smtClean="0"/>
              <a:t>Mergers and acquisitions </a:t>
            </a:r>
            <a:r>
              <a:rPr lang="en-US" dirty="0" smtClean="0"/>
              <a:t>…6</a:t>
            </a:r>
            <a:endParaRPr lang="en-US" dirty="0"/>
          </a:p>
        </p:txBody>
      </p:sp>
      <p:sp>
        <p:nvSpPr>
          <p:cNvPr id="3" name="Content Placeholder 2"/>
          <p:cNvSpPr>
            <a:spLocks noGrp="1"/>
          </p:cNvSpPr>
          <p:nvPr>
            <p:ph sz="quarter" idx="13"/>
          </p:nvPr>
        </p:nvSpPr>
        <p:spPr>
          <a:xfrm>
            <a:off x="762000" y="1386601"/>
            <a:ext cx="7772870" cy="4861799"/>
          </a:xfrm>
        </p:spPr>
        <p:txBody>
          <a:bodyPr>
            <a:normAutofit fontScale="92500" lnSpcReduction="20000"/>
          </a:bodyPr>
          <a:lstStyle/>
          <a:p>
            <a:pPr>
              <a:buNone/>
            </a:pPr>
            <a:r>
              <a:rPr lang="en-US" b="1" dirty="0" smtClean="0"/>
              <a:t>The mechanics of acquiring companies</a:t>
            </a:r>
          </a:p>
          <a:p>
            <a:pPr>
              <a:buNone/>
            </a:pPr>
            <a:endParaRPr lang="en-US" dirty="0" smtClean="0"/>
          </a:p>
          <a:p>
            <a:pPr lvl="0"/>
            <a:r>
              <a:rPr lang="en-US" dirty="0" smtClean="0"/>
              <a:t>PE ratio – The EPS of the target multiplied by the PE of the predator – maximum value</a:t>
            </a:r>
          </a:p>
          <a:p>
            <a:pPr lvl="0"/>
            <a:r>
              <a:rPr lang="en-US" dirty="0" smtClean="0"/>
              <a:t>Current share price of target – minimum value plus premium</a:t>
            </a:r>
          </a:p>
          <a:p>
            <a:pPr lvl="0"/>
            <a:r>
              <a:rPr lang="en-US" dirty="0" smtClean="0"/>
              <a:t>Accounting rate of return – estimated future profits over return on capital</a:t>
            </a:r>
          </a:p>
          <a:p>
            <a:pPr lvl="0"/>
            <a:r>
              <a:rPr lang="en-US" dirty="0" smtClean="0"/>
              <a:t>Value of net assets – Minimum value</a:t>
            </a:r>
          </a:p>
          <a:p>
            <a:pPr lvl="0"/>
            <a:r>
              <a:rPr lang="en-US" dirty="0" smtClean="0"/>
              <a:t>Dividend yield – Guide to investment value</a:t>
            </a:r>
          </a:p>
          <a:p>
            <a:pPr lvl="0"/>
            <a:r>
              <a:rPr lang="en-US" dirty="0" smtClean="0"/>
              <a:t>Free cash flow discounting</a:t>
            </a:r>
          </a:p>
          <a:p>
            <a:pPr>
              <a:buNone/>
            </a:pPr>
            <a:r>
              <a:rPr lang="en-US" b="1" dirty="0" smtClean="0"/>
              <a:t> </a:t>
            </a:r>
            <a:endParaRPr lang="en-US" dirty="0" smtClean="0"/>
          </a:p>
          <a:p>
            <a:pPr>
              <a:buNone/>
            </a:pPr>
            <a:r>
              <a:rPr lang="en-US" b="1" dirty="0" smtClean="0"/>
              <a:t>Two types of bid – agreed or hostile</a:t>
            </a: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6401"/>
            <a:ext cx="7773338" cy="811800"/>
          </a:xfrm>
        </p:spPr>
        <p:txBody>
          <a:bodyPr/>
          <a:lstStyle/>
          <a:p>
            <a:r>
              <a:rPr lang="en-US" dirty="0" smtClean="0"/>
              <a:t>Mergers and acquisitions </a:t>
            </a:r>
            <a:r>
              <a:rPr lang="en-US" dirty="0" smtClean="0"/>
              <a:t>…7</a:t>
            </a:r>
            <a:endParaRPr lang="en-US" dirty="0"/>
          </a:p>
        </p:txBody>
      </p:sp>
      <p:sp>
        <p:nvSpPr>
          <p:cNvPr id="3" name="Content Placeholder 2"/>
          <p:cNvSpPr>
            <a:spLocks noGrp="1"/>
          </p:cNvSpPr>
          <p:nvPr>
            <p:ph sz="quarter" idx="13"/>
          </p:nvPr>
        </p:nvSpPr>
        <p:spPr>
          <a:xfrm>
            <a:off x="304800" y="914400"/>
            <a:ext cx="8686800" cy="5715000"/>
          </a:xfrm>
        </p:spPr>
        <p:txBody>
          <a:bodyPr>
            <a:normAutofit fontScale="85000" lnSpcReduction="10000"/>
          </a:bodyPr>
          <a:lstStyle/>
          <a:p>
            <a:pPr>
              <a:buNone/>
            </a:pPr>
            <a:r>
              <a:rPr lang="en-US" b="1" dirty="0" smtClean="0"/>
              <a:t>Reasons for failure of acquisitions</a:t>
            </a:r>
            <a:endParaRPr lang="en-US" dirty="0" smtClean="0"/>
          </a:p>
          <a:p>
            <a:r>
              <a:rPr lang="en-US" dirty="0" smtClean="0"/>
              <a:t>Takeovers benefit the shareholders of the acquired company often more than the acquirer. According to the Economist Intelligence Unit, there is a consensus that fewer than half of all acquisitions are successful, if seen from the point of view of buyer’s shareholders.</a:t>
            </a:r>
          </a:p>
          <a:p>
            <a:pPr>
              <a:buNone/>
            </a:pPr>
            <a:r>
              <a:rPr lang="en-US" dirty="0" smtClean="0"/>
              <a:t> </a:t>
            </a:r>
          </a:p>
          <a:p>
            <a:pPr>
              <a:buNone/>
            </a:pPr>
            <a:r>
              <a:rPr lang="en-US" b="1" dirty="0" smtClean="0"/>
              <a:t>Reasons why acquisitions still occur</a:t>
            </a:r>
            <a:endParaRPr lang="en-US" dirty="0" smtClean="0"/>
          </a:p>
          <a:p>
            <a:pPr>
              <a:buNone/>
            </a:pPr>
            <a:r>
              <a:rPr lang="en-US" dirty="0" smtClean="0"/>
              <a:t> </a:t>
            </a:r>
            <a:r>
              <a:rPr lang="en-US" dirty="0" smtClean="0"/>
              <a:t>Many </a:t>
            </a:r>
            <a:r>
              <a:rPr lang="en-US" dirty="0" smtClean="0"/>
              <a:t>acquisitions and mergers are successful</a:t>
            </a:r>
          </a:p>
          <a:p>
            <a:pPr lvl="0"/>
            <a:r>
              <a:rPr lang="en-US" dirty="0" smtClean="0"/>
              <a:t>Evidence of a loss of value resulting from a merger doesn’t consider what worse might have happened if the firm had not combined</a:t>
            </a:r>
          </a:p>
          <a:p>
            <a:pPr lvl="0"/>
            <a:r>
              <a:rPr lang="en-US" dirty="0" smtClean="0"/>
              <a:t>Vested interests of corporate financial advisors in pressing for the acquisition, i.e. commissions and fees</a:t>
            </a:r>
          </a:p>
          <a:p>
            <a:pPr lvl="0"/>
            <a:r>
              <a:rPr lang="en-US" dirty="0" smtClean="0"/>
              <a:t>Weak corporate governance allows domineering CEOs or boards to purse personal agendas with shareholder funds (</a:t>
            </a:r>
            <a:r>
              <a:rPr lang="en-US" dirty="0" err="1" smtClean="0"/>
              <a:t>eg</a:t>
            </a:r>
            <a:r>
              <a:rPr lang="en-US" dirty="0" smtClean="0"/>
              <a:t> empire building</a:t>
            </a:r>
          </a:p>
          <a:p>
            <a:pPr lvl="0"/>
            <a:r>
              <a:rPr lang="en-US" dirty="0" smtClean="0"/>
              <a:t>Short term need for boards to give impression of strategic action to convince investors that business is growing</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0" y="26401"/>
            <a:ext cx="7773338" cy="659400"/>
          </a:xfrm>
        </p:spPr>
        <p:txBody>
          <a:bodyPr>
            <a:normAutofit/>
          </a:bodyPr>
          <a:lstStyle/>
          <a:p>
            <a:r>
              <a:rPr lang="en-US" dirty="0"/>
              <a:t>Joint ventur</a:t>
            </a:r>
            <a:r>
              <a:rPr lang="en-US" dirty="0"/>
              <a:t>es </a:t>
            </a:r>
            <a:endParaRPr lang="en-US" dirty="0"/>
          </a:p>
        </p:txBody>
      </p:sp>
      <p:sp>
        <p:nvSpPr>
          <p:cNvPr id="3" name="Content Placeholder 2"/>
          <p:cNvSpPr>
            <a:spLocks noGrp="1"/>
          </p:cNvSpPr>
          <p:nvPr>
            <p:ph sz="quarter" idx="13"/>
          </p:nvPr>
        </p:nvSpPr>
        <p:spPr>
          <a:xfrm>
            <a:off x="685798" y="838200"/>
            <a:ext cx="8229602" cy="5867400"/>
          </a:xfrm>
        </p:spPr>
        <p:txBody>
          <a:bodyPr>
            <a:normAutofit fontScale="62500" lnSpcReduction="20000"/>
          </a:bodyPr>
          <a:lstStyle/>
          <a:p>
            <a:pPr marL="0" indent="0">
              <a:buNone/>
            </a:pPr>
            <a:r>
              <a:rPr lang="en-US" b="1" dirty="0" smtClean="0"/>
              <a:t>A joint venture </a:t>
            </a:r>
            <a:r>
              <a:rPr lang="en-US" dirty="0" smtClean="0"/>
              <a:t>involves a potentially long term investment of funds, facilities and resources by two or more companies by forming a separate company. There is a contractual arrangement whereby two or more parties undertake an economic activity which is subject to joint control.</a:t>
            </a:r>
          </a:p>
          <a:p>
            <a:pPr>
              <a:buNone/>
            </a:pPr>
            <a:r>
              <a:rPr lang="en-US" dirty="0" smtClean="0"/>
              <a:t> </a:t>
            </a:r>
          </a:p>
          <a:p>
            <a:pPr>
              <a:buNone/>
            </a:pPr>
            <a:r>
              <a:rPr lang="en-US" b="1" dirty="0" smtClean="0"/>
              <a:t>A joint venture may carry certain advantages:</a:t>
            </a:r>
            <a:endParaRPr lang="en-US" dirty="0" smtClean="0"/>
          </a:p>
          <a:p>
            <a:pPr lvl="0"/>
            <a:r>
              <a:rPr lang="en-US" dirty="0" smtClean="0"/>
              <a:t>Permit coverage of a larger number of industries since less capital is required</a:t>
            </a:r>
          </a:p>
          <a:p>
            <a:pPr lvl="0"/>
            <a:r>
              <a:rPr lang="en-US" dirty="0" smtClean="0"/>
              <a:t>Joint ventures can also be used to get around country trade barriers. </a:t>
            </a:r>
          </a:p>
          <a:p>
            <a:pPr lvl="0"/>
            <a:r>
              <a:rPr lang="en-US" dirty="0" smtClean="0"/>
              <a:t>In some cases a joint venture with a local company may be required to enter some overseas markets.</a:t>
            </a:r>
          </a:p>
          <a:p>
            <a:pPr lvl="0"/>
            <a:r>
              <a:rPr lang="en-US" dirty="0" smtClean="0"/>
              <a:t>Reduce government intervention</a:t>
            </a:r>
          </a:p>
          <a:p>
            <a:pPr lvl="0"/>
            <a:r>
              <a:rPr lang="en-US" dirty="0" smtClean="0"/>
              <a:t>Provides local knowledge</a:t>
            </a:r>
          </a:p>
          <a:p>
            <a:pPr>
              <a:buNone/>
            </a:pPr>
            <a:r>
              <a:rPr lang="en-US" dirty="0" smtClean="0"/>
              <a:t> </a:t>
            </a:r>
          </a:p>
          <a:p>
            <a:pPr>
              <a:buNone/>
            </a:pPr>
            <a:r>
              <a:rPr lang="en-US" b="1" dirty="0" smtClean="0"/>
              <a:t>Major disadvantages:</a:t>
            </a:r>
            <a:endParaRPr lang="en-US" dirty="0" smtClean="0"/>
          </a:p>
          <a:p>
            <a:pPr lvl="0"/>
            <a:r>
              <a:rPr lang="en-US" dirty="0" smtClean="0"/>
              <a:t>Conflict of interest over profit shares, amount invested and management of joint venture</a:t>
            </a:r>
          </a:p>
          <a:p>
            <a:pPr lvl="0"/>
            <a:r>
              <a:rPr lang="en-US" dirty="0" smtClean="0"/>
              <a:t>Protection of intellectual property by both parties</a:t>
            </a:r>
          </a:p>
          <a:p>
            <a:pPr lvl="0"/>
            <a:r>
              <a:rPr lang="en-US" dirty="0" smtClean="0"/>
              <a:t>Partner may leave joint venture if its priorities change (shortage of funds) or is acquired by another company</a:t>
            </a:r>
          </a:p>
          <a:p>
            <a:pPr lvl="0"/>
            <a:r>
              <a:rPr lang="en-US" dirty="0" smtClean="0"/>
              <a:t>Exit routes may be unclear, including sharing of assets generated in the venture</a:t>
            </a:r>
          </a:p>
          <a:p>
            <a:pPr lvl="0"/>
            <a:r>
              <a:rPr lang="en-US" dirty="0" smtClean="0"/>
              <a:t>Contractual rights may be difficult to enforce across geographical borders or regulatory </a:t>
            </a:r>
            <a:r>
              <a:rPr lang="en-US" dirty="0" smtClean="0"/>
              <a:t>boundaries</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062" y="152400"/>
            <a:ext cx="7773338" cy="676882"/>
          </a:xfrm>
        </p:spPr>
        <p:txBody>
          <a:bodyPr>
            <a:normAutofit/>
          </a:bodyPr>
          <a:lstStyle/>
          <a:p>
            <a:r>
              <a:rPr lang="en-US" dirty="0"/>
              <a:t>Strategic Alliances</a:t>
            </a:r>
            <a:endParaRPr lang="en-US" dirty="0"/>
          </a:p>
        </p:txBody>
      </p:sp>
      <p:sp>
        <p:nvSpPr>
          <p:cNvPr id="3" name="Content Placeholder 2"/>
          <p:cNvSpPr>
            <a:spLocks noGrp="1"/>
          </p:cNvSpPr>
          <p:nvPr>
            <p:ph sz="quarter" idx="13"/>
          </p:nvPr>
        </p:nvSpPr>
        <p:spPr>
          <a:xfrm>
            <a:off x="657130" y="990600"/>
            <a:ext cx="8105870" cy="5715000"/>
          </a:xfrm>
        </p:spPr>
        <p:txBody>
          <a:bodyPr>
            <a:normAutofit fontScale="62500" lnSpcReduction="20000"/>
          </a:bodyPr>
          <a:lstStyle/>
          <a:p>
            <a:pPr marL="0" indent="0">
              <a:buNone/>
            </a:pPr>
            <a:r>
              <a:rPr lang="en-US" b="1" dirty="0" smtClean="0"/>
              <a:t>A strategic alliance </a:t>
            </a:r>
            <a:r>
              <a:rPr lang="en-US" dirty="0" smtClean="0"/>
              <a:t>is a form of collaboration between two or more companies which can take on many forms such as:</a:t>
            </a:r>
          </a:p>
          <a:p>
            <a:pPr lvl="0"/>
            <a:r>
              <a:rPr lang="en-US" dirty="0" smtClean="0"/>
              <a:t>technology </a:t>
            </a:r>
            <a:r>
              <a:rPr lang="en-US" dirty="0" smtClean="0"/>
              <a:t>transfer</a:t>
            </a:r>
          </a:p>
          <a:p>
            <a:pPr lvl="0"/>
            <a:r>
              <a:rPr lang="en-US" dirty="0" smtClean="0"/>
              <a:t>purchasing and distribution agreements</a:t>
            </a:r>
          </a:p>
          <a:p>
            <a:pPr lvl="0"/>
            <a:r>
              <a:rPr lang="en-US" dirty="0" smtClean="0"/>
              <a:t>marketing and promotional collaboration</a:t>
            </a:r>
          </a:p>
          <a:p>
            <a:pPr lvl="0"/>
            <a:r>
              <a:rPr lang="en-US" dirty="0" smtClean="0"/>
              <a:t>joint product development.</a:t>
            </a:r>
          </a:p>
          <a:p>
            <a:pPr>
              <a:buNone/>
            </a:pPr>
            <a:r>
              <a:rPr lang="en-US" dirty="0" smtClean="0"/>
              <a:t> </a:t>
            </a:r>
          </a:p>
          <a:p>
            <a:pPr marL="0" indent="0">
              <a:buNone/>
            </a:pPr>
            <a:r>
              <a:rPr lang="en-US" dirty="0" smtClean="0"/>
              <a:t>Each partner in the alliance </a:t>
            </a:r>
            <a:r>
              <a:rPr lang="en-US" b="1" dirty="0" smtClean="0"/>
              <a:t>usually retains their independence </a:t>
            </a:r>
            <a:r>
              <a:rPr lang="en-US" dirty="0" smtClean="0"/>
              <a:t>while contributing towards a mutual shared goal.</a:t>
            </a:r>
          </a:p>
          <a:p>
            <a:pPr marL="0" indent="0">
              <a:buNone/>
            </a:pPr>
            <a:r>
              <a:rPr lang="en-US" dirty="0" smtClean="0"/>
              <a:t>Such </a:t>
            </a:r>
            <a:r>
              <a:rPr lang="en-US" dirty="0" smtClean="0"/>
              <a:t>alliances tend to be a </a:t>
            </a:r>
            <a:r>
              <a:rPr lang="en-US" b="1" dirty="0" smtClean="0"/>
              <a:t>looser contractual arrangement that a joint venture </a:t>
            </a:r>
            <a:r>
              <a:rPr lang="en-US" dirty="0" smtClean="0"/>
              <a:t>and no separate company is formed.</a:t>
            </a:r>
          </a:p>
          <a:p>
            <a:pPr marL="0" indent="0">
              <a:buNone/>
            </a:pPr>
            <a:endParaRPr lang="en-US" dirty="0" smtClean="0"/>
          </a:p>
          <a:p>
            <a:pPr>
              <a:buNone/>
            </a:pPr>
            <a:r>
              <a:rPr lang="en-US" b="1" dirty="0" smtClean="0"/>
              <a:t>Information system based alliances:</a:t>
            </a:r>
          </a:p>
          <a:p>
            <a:pPr lvl="0"/>
            <a:r>
              <a:rPr lang="en-US" b="1" dirty="0" smtClean="0"/>
              <a:t>Single </a:t>
            </a:r>
            <a:r>
              <a:rPr lang="en-US" b="1" dirty="0" smtClean="0"/>
              <a:t>industry partnerships:</a:t>
            </a:r>
            <a:r>
              <a:rPr lang="en-US" dirty="0" smtClean="0"/>
              <a:t> UK insurance brokers use a common system called IVANS to research the products offered by all major insurance companies</a:t>
            </a:r>
          </a:p>
          <a:p>
            <a:pPr lvl="0"/>
            <a:r>
              <a:rPr lang="en-US" b="1" dirty="0" smtClean="0"/>
              <a:t>Multi- industry joint marketing partnerships:</a:t>
            </a:r>
            <a:r>
              <a:rPr lang="en-US" dirty="0" smtClean="0"/>
              <a:t> Holiday bookings, where a flight reservation over internet is likely to lead to a seamless offer of hotel reservations and car hire</a:t>
            </a:r>
          </a:p>
          <a:p>
            <a:pPr lvl="0"/>
            <a:r>
              <a:rPr lang="en-US" b="1" dirty="0" smtClean="0"/>
              <a:t>Supply Chain Partnerships:</a:t>
            </a:r>
            <a:r>
              <a:rPr lang="en-US" dirty="0" smtClean="0"/>
              <a:t> Toyota’s supplier accessing Toyota systems for supply chain management</a:t>
            </a:r>
          </a:p>
          <a:p>
            <a:pPr lvl="0"/>
            <a:r>
              <a:rPr lang="en-US" b="1" dirty="0" smtClean="0"/>
              <a:t>IT supplier partnerships:</a:t>
            </a:r>
            <a:r>
              <a:rPr lang="en-US" dirty="0" smtClean="0"/>
              <a:t>  Tie ups between hardware and software companies.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1"/>
            <a:ext cx="7773338" cy="685800"/>
          </a:xfrm>
        </p:spPr>
        <p:txBody>
          <a:bodyPr>
            <a:normAutofit/>
          </a:bodyPr>
          <a:lstStyle/>
          <a:p>
            <a:r>
              <a:rPr lang="en-US" dirty="0"/>
              <a:t>Licensing</a:t>
            </a:r>
            <a:endParaRPr lang="en-US" dirty="0"/>
          </a:p>
        </p:txBody>
      </p:sp>
      <p:sp>
        <p:nvSpPr>
          <p:cNvPr id="3" name="Content Placeholder 2"/>
          <p:cNvSpPr>
            <a:spLocks noGrp="1"/>
          </p:cNvSpPr>
          <p:nvPr>
            <p:ph sz="quarter" idx="13"/>
          </p:nvPr>
        </p:nvSpPr>
        <p:spPr>
          <a:xfrm>
            <a:off x="304800" y="838200"/>
            <a:ext cx="8686800" cy="5791200"/>
          </a:xfrm>
        </p:spPr>
        <p:txBody>
          <a:bodyPr>
            <a:normAutofit fontScale="62500" lnSpcReduction="20000"/>
          </a:bodyPr>
          <a:lstStyle/>
          <a:p>
            <a:pPr marL="0" indent="0">
              <a:buNone/>
            </a:pPr>
            <a:r>
              <a:rPr lang="en-US" dirty="0" smtClean="0"/>
              <a:t>Licensing or franchising can be valid strategies for entering new markets. These options can provide </a:t>
            </a:r>
            <a:r>
              <a:rPr lang="en-US" b="1" dirty="0" smtClean="0"/>
              <a:t>faster, more affordable, and potentially more profitable access</a:t>
            </a:r>
            <a:r>
              <a:rPr lang="en-US" dirty="0" smtClean="0"/>
              <a:t> to markets although there is a </a:t>
            </a:r>
            <a:r>
              <a:rPr lang="en-US" b="1" dirty="0" smtClean="0"/>
              <a:t>potential downside of less control</a:t>
            </a:r>
            <a:r>
              <a:rPr lang="en-US" dirty="0" smtClean="0"/>
              <a:t>.</a:t>
            </a:r>
          </a:p>
          <a:p>
            <a:pPr>
              <a:buNone/>
            </a:pPr>
            <a:endParaRPr lang="en-US" dirty="0" smtClean="0"/>
          </a:p>
          <a:p>
            <a:pPr>
              <a:buNone/>
            </a:pPr>
            <a:r>
              <a:rPr lang="en-US" b="1" dirty="0" smtClean="0"/>
              <a:t>Licensing</a:t>
            </a:r>
          </a:p>
          <a:p>
            <a:pPr marL="0" indent="0">
              <a:buNone/>
            </a:pPr>
            <a:r>
              <a:rPr lang="en-US" dirty="0" smtClean="0"/>
              <a:t>Licensing </a:t>
            </a:r>
            <a:r>
              <a:rPr lang="en-US" dirty="0" smtClean="0"/>
              <a:t>involves making your products or services available, through a contractual arrangement, for another company to produce or replicate for a set period of time in return for </a:t>
            </a:r>
            <a:r>
              <a:rPr lang="en-US" dirty="0" err="1" smtClean="0"/>
              <a:t>licence</a:t>
            </a:r>
            <a:r>
              <a:rPr lang="en-US" dirty="0" smtClean="0"/>
              <a:t> fees. Licensing usually includes manufacturing and marketing rights, backed by intellectual property rights.</a:t>
            </a:r>
          </a:p>
          <a:p>
            <a:r>
              <a:rPr lang="en-US" dirty="0" smtClean="0"/>
              <a:t>Licenses </a:t>
            </a:r>
            <a:r>
              <a:rPr lang="en-US" dirty="0" smtClean="0"/>
              <a:t>can cover:</a:t>
            </a:r>
          </a:p>
          <a:p>
            <a:pPr lvl="0"/>
            <a:r>
              <a:rPr lang="en-US" dirty="0" smtClean="0"/>
              <a:t>inventions</a:t>
            </a:r>
          </a:p>
          <a:p>
            <a:pPr lvl="0"/>
            <a:r>
              <a:rPr lang="en-US" dirty="0" smtClean="0"/>
              <a:t>software and technologies</a:t>
            </a:r>
          </a:p>
          <a:p>
            <a:pPr lvl="0"/>
            <a:r>
              <a:rPr lang="en-US" dirty="0" smtClean="0"/>
              <a:t>manufacturing systems and processes</a:t>
            </a:r>
          </a:p>
          <a:p>
            <a:pPr lvl="0"/>
            <a:r>
              <a:rPr lang="en-US" dirty="0" smtClean="0"/>
              <a:t>products and services</a:t>
            </a:r>
          </a:p>
          <a:p>
            <a:pPr lvl="0"/>
            <a:r>
              <a:rPr lang="en-US" dirty="0" smtClean="0"/>
              <a:t>artistic and literary materials.</a:t>
            </a:r>
          </a:p>
          <a:p>
            <a:pPr marL="0" indent="0">
              <a:buNone/>
            </a:pPr>
            <a:r>
              <a:rPr lang="en-US" dirty="0" smtClean="0"/>
              <a:t>Licensing </a:t>
            </a:r>
            <a:r>
              <a:rPr lang="en-US" b="1" dirty="0" smtClean="0"/>
              <a:t>avoids the capital costs </a:t>
            </a:r>
            <a:r>
              <a:rPr lang="en-US" dirty="0" smtClean="0"/>
              <a:t>of manufacturing yourself and can give you </a:t>
            </a:r>
            <a:r>
              <a:rPr lang="en-US" b="1" dirty="0" smtClean="0"/>
              <a:t>immediate access to local knowledge and experience of the licensee. </a:t>
            </a:r>
          </a:p>
          <a:p>
            <a:pPr marL="0" indent="0">
              <a:buNone/>
            </a:pPr>
            <a:r>
              <a:rPr lang="en-US" dirty="0" smtClean="0"/>
              <a:t>The </a:t>
            </a:r>
            <a:r>
              <a:rPr lang="en-US" b="1" dirty="0" smtClean="0"/>
              <a:t>downside</a:t>
            </a:r>
            <a:r>
              <a:rPr lang="en-US" dirty="0" smtClean="0"/>
              <a:t> is that you may have </a:t>
            </a:r>
            <a:r>
              <a:rPr lang="en-US" b="1" dirty="0" smtClean="0"/>
              <a:t>little control </a:t>
            </a:r>
            <a:r>
              <a:rPr lang="en-US" dirty="0" smtClean="0"/>
              <a:t>over who they sell to and you can end up with a </a:t>
            </a:r>
            <a:r>
              <a:rPr lang="en-US" b="1" dirty="0" smtClean="0"/>
              <a:t>much smaller slice of the profit</a:t>
            </a:r>
            <a:r>
              <a:rPr lang="en-US" dirty="0" smtClean="0"/>
              <a:t>. </a:t>
            </a:r>
          </a:p>
          <a:p>
            <a:pPr marL="0" indent="0">
              <a:buNone/>
            </a:pPr>
            <a:r>
              <a:rPr lang="en-US" dirty="0" smtClean="0"/>
              <a:t>You </a:t>
            </a:r>
            <a:r>
              <a:rPr lang="en-US" dirty="0" smtClean="0"/>
              <a:t>may need to keep an </a:t>
            </a:r>
            <a:r>
              <a:rPr lang="en-US" b="1" dirty="0" smtClean="0"/>
              <a:t>eye on the products produced by the licensee </a:t>
            </a:r>
            <a:r>
              <a:rPr lang="en-US" dirty="0" smtClean="0"/>
              <a:t>under your brand – if they are producing </a:t>
            </a:r>
            <a:r>
              <a:rPr lang="en-US" b="1" dirty="0" smtClean="0"/>
              <a:t>goods of poor quality </a:t>
            </a:r>
            <a:r>
              <a:rPr lang="en-US" dirty="0" smtClean="0"/>
              <a:t>it could </a:t>
            </a:r>
            <a:r>
              <a:rPr lang="en-US" b="1" dirty="0" smtClean="0"/>
              <a:t>affect your global reputation</a:t>
            </a:r>
            <a:r>
              <a:rPr lang="en-US" dirty="0" smtClean="0"/>
              <a:t>.</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001"/>
            <a:ext cx="7773338" cy="673800"/>
          </a:xfrm>
        </p:spPr>
        <p:txBody>
          <a:bodyPr>
            <a:normAutofit/>
          </a:bodyPr>
          <a:lstStyle/>
          <a:p>
            <a:r>
              <a:rPr lang="en-US" dirty="0"/>
              <a:t>Franchising..1</a:t>
            </a:r>
            <a:endParaRPr lang="en-US" dirty="0"/>
          </a:p>
        </p:txBody>
      </p:sp>
      <p:sp>
        <p:nvSpPr>
          <p:cNvPr id="3" name="Content Placeholder 2"/>
          <p:cNvSpPr>
            <a:spLocks noGrp="1"/>
          </p:cNvSpPr>
          <p:nvPr>
            <p:ph sz="quarter" idx="13"/>
          </p:nvPr>
        </p:nvSpPr>
        <p:spPr>
          <a:xfrm>
            <a:off x="304800" y="838200"/>
            <a:ext cx="8686800" cy="5791200"/>
          </a:xfrm>
        </p:spPr>
        <p:txBody>
          <a:bodyPr>
            <a:normAutofit fontScale="77500" lnSpcReduction="20000"/>
          </a:bodyPr>
          <a:lstStyle/>
          <a:p>
            <a:r>
              <a:rPr lang="en-US" dirty="0" smtClean="0"/>
              <a:t>Franchising involves licensing your whole business format. To succeed a franchisee must have efficient well-documented business systems. </a:t>
            </a:r>
          </a:p>
          <a:p>
            <a:r>
              <a:rPr lang="en-US" dirty="0" smtClean="0"/>
              <a:t>This method particularly suits food, retail and service firms.</a:t>
            </a:r>
          </a:p>
          <a:p>
            <a:endParaRPr lang="en-US" dirty="0" smtClean="0"/>
          </a:p>
          <a:p>
            <a:pPr>
              <a:buNone/>
            </a:pPr>
            <a:r>
              <a:rPr lang="en-US" b="1" dirty="0" smtClean="0"/>
              <a:t>The mechanism:</a:t>
            </a:r>
          </a:p>
          <a:p>
            <a:r>
              <a:rPr lang="en-US" dirty="0" smtClean="0"/>
              <a:t>The franchiser grants a license to the franchisee allowing the franchisee to use the franchiser’s name, goodwill, systems</a:t>
            </a:r>
          </a:p>
          <a:p>
            <a:r>
              <a:rPr lang="en-US" dirty="0" smtClean="0"/>
              <a:t>The franchisee pays the franchiser for these rights and also for subsequent support services which the franchiser may supply</a:t>
            </a:r>
          </a:p>
          <a:p>
            <a:r>
              <a:rPr lang="en-US" dirty="0" smtClean="0"/>
              <a:t>The franchisee is responsible for the day to day running of the franchise. The franchiser may impose quality control measures on the franchisee to ensure that the goodwill of the franchiser is not damaged</a:t>
            </a:r>
          </a:p>
          <a:p>
            <a:r>
              <a:rPr lang="en-US" dirty="0" smtClean="0"/>
              <a:t>The </a:t>
            </a:r>
            <a:r>
              <a:rPr lang="en-US" dirty="0" smtClean="0"/>
              <a:t>franchiser may help the franchisee in presenting proposals to suppliers of capital; presenting a business plan based on a successful trading formula will make it easier to obtain finance. Thus, far, the franchiser needs less equity capital than other business structures.</a:t>
            </a:r>
          </a:p>
          <a:p>
            <a:r>
              <a:rPr lang="en-US" dirty="0" smtClean="0"/>
              <a:t>The franchiser will typically provide support services, including national advertising, market research, research and development, technical expertise, and management support.</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6401"/>
            <a:ext cx="7773338" cy="659400"/>
          </a:xfrm>
        </p:spPr>
        <p:txBody>
          <a:bodyPr>
            <a:normAutofit/>
          </a:bodyPr>
          <a:lstStyle/>
          <a:p>
            <a:r>
              <a:rPr lang="en-US" dirty="0"/>
              <a:t>Franchising..2</a:t>
            </a:r>
            <a:endParaRPr lang="en-US" dirty="0"/>
          </a:p>
        </p:txBody>
      </p:sp>
      <p:sp>
        <p:nvSpPr>
          <p:cNvPr id="3" name="Content Placeholder 2"/>
          <p:cNvSpPr>
            <a:spLocks noGrp="1"/>
          </p:cNvSpPr>
          <p:nvPr>
            <p:ph sz="quarter" idx="13"/>
          </p:nvPr>
        </p:nvSpPr>
        <p:spPr>
          <a:xfrm>
            <a:off x="304800" y="838200"/>
            <a:ext cx="8686800" cy="5867400"/>
          </a:xfrm>
        </p:spPr>
        <p:txBody>
          <a:bodyPr>
            <a:normAutofit fontScale="70000" lnSpcReduction="20000"/>
          </a:bodyPr>
          <a:lstStyle/>
          <a:p>
            <a:pPr>
              <a:buNone/>
            </a:pPr>
            <a:r>
              <a:rPr lang="en-US" b="1" dirty="0" smtClean="0"/>
              <a:t>Advantages to the franchiser</a:t>
            </a:r>
          </a:p>
          <a:p>
            <a:r>
              <a:rPr lang="en-US" dirty="0" smtClean="0"/>
              <a:t>Rapid </a:t>
            </a:r>
            <a:r>
              <a:rPr lang="en-US" dirty="0" smtClean="0"/>
              <a:t>expansion and increasing market share with relatively little equity capital, since franchisees will put in some capital. Strategically, the franchiser will be able to pursue an aggressive expansion policy to cover all geographical areas and establish brand dominance which otherwise could not be afforded.</a:t>
            </a:r>
          </a:p>
          <a:p>
            <a:r>
              <a:rPr lang="en-US" dirty="0" smtClean="0"/>
              <a:t>The franchisee provides local knowledge and unit supervision. The franchiser specializes in providing a central marketing and control function, limiting the range of management skills needed</a:t>
            </a:r>
          </a:p>
          <a:p>
            <a:r>
              <a:rPr lang="en-US" dirty="0" smtClean="0"/>
              <a:t>The franchiser has limited capital in any one unit and  therefore has low financial risk</a:t>
            </a:r>
          </a:p>
          <a:p>
            <a:r>
              <a:rPr lang="en-US" dirty="0" smtClean="0"/>
              <a:t>Economies of scale are quickly available to the franchiser as the network increases. Hence supply of branded goods, extensive advertising spend are justifiable.</a:t>
            </a:r>
          </a:p>
          <a:p>
            <a:r>
              <a:rPr lang="en-US" dirty="0" smtClean="0"/>
              <a:t>Franchisee has strong incentives</a:t>
            </a:r>
            <a:r>
              <a:rPr lang="en-US" dirty="0" smtClean="0"/>
              <a:t>.</a:t>
            </a:r>
          </a:p>
          <a:p>
            <a:pPr marL="0" indent="0">
              <a:buNone/>
            </a:pPr>
            <a:r>
              <a:rPr lang="en-US" b="1" dirty="0" smtClean="0"/>
              <a:t>Advantages </a:t>
            </a:r>
            <a:r>
              <a:rPr lang="en-US" b="1" dirty="0" smtClean="0"/>
              <a:t>to the franchisee</a:t>
            </a:r>
          </a:p>
          <a:p>
            <a:r>
              <a:rPr lang="en-US" dirty="0" smtClean="0"/>
              <a:t>Mainly in the set up stage where many new businesses often fail</a:t>
            </a:r>
          </a:p>
          <a:p>
            <a:r>
              <a:rPr lang="en-US" dirty="0" smtClean="0"/>
              <a:t>Will adopt a brand name, trading format and product specification that have been tested and practiced.</a:t>
            </a:r>
          </a:p>
          <a:p>
            <a:r>
              <a:rPr lang="en-US" dirty="0" smtClean="0"/>
              <a:t>The learning curve and attendant risks are minimized. The franchisee usually undertakes training, organized by the franchiser, which should provide a running start, thus </a:t>
            </a:r>
            <a:r>
              <a:rPr lang="en-US" dirty="0" err="1" smtClean="0"/>
              <a:t>fuirther</a:t>
            </a:r>
            <a:r>
              <a:rPr lang="en-US" dirty="0" smtClean="0"/>
              <a:t> reducing risk.</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
            <a:ext cx="7773338" cy="685800"/>
          </a:xfrm>
        </p:spPr>
        <p:txBody>
          <a:bodyPr>
            <a:normAutofit/>
          </a:bodyPr>
          <a:lstStyle/>
          <a:p>
            <a:r>
              <a:rPr lang="en-US" dirty="0"/>
              <a:t>Franchising..3</a:t>
            </a:r>
            <a:endParaRPr lang="en-US" dirty="0"/>
          </a:p>
        </p:txBody>
      </p:sp>
      <p:sp>
        <p:nvSpPr>
          <p:cNvPr id="3" name="Content Placeholder 2"/>
          <p:cNvSpPr>
            <a:spLocks noGrp="1"/>
          </p:cNvSpPr>
          <p:nvPr>
            <p:ph sz="quarter" idx="13"/>
          </p:nvPr>
        </p:nvSpPr>
        <p:spPr>
          <a:xfrm>
            <a:off x="304800" y="914400"/>
            <a:ext cx="8686800" cy="5638800"/>
          </a:xfrm>
        </p:spPr>
        <p:txBody>
          <a:bodyPr>
            <a:normAutofit fontScale="92500" lnSpcReduction="10000"/>
          </a:bodyPr>
          <a:lstStyle/>
          <a:p>
            <a:pPr>
              <a:buNone/>
            </a:pPr>
            <a:r>
              <a:rPr lang="en-US" b="1" dirty="0" smtClean="0"/>
              <a:t>Disadvantages:</a:t>
            </a:r>
          </a:p>
          <a:p>
            <a:r>
              <a:rPr lang="en-US" dirty="0" smtClean="0"/>
              <a:t>A franchisee is largely independent and makes personal decisions about how to run his operation. In addition, the quality of product, customer satisfaction and goodwill is under his control. The franchiser will seek to maintain some control or influence over quality and service from the centre, but this will be difficult if the local unit sees opportunity to increase profit by deviating from the standards which the franchiser has established.</a:t>
            </a:r>
          </a:p>
          <a:p>
            <a:r>
              <a:rPr lang="en-US" dirty="0" smtClean="0"/>
              <a:t>There can be a clash between local needs or opportunities and the strategy of the franchiser.</a:t>
            </a:r>
          </a:p>
          <a:p>
            <a:r>
              <a:rPr lang="en-US" dirty="0" smtClean="0"/>
              <a:t>The franchiser may seek to update/amend the products/services on offer, while some franchisees may be slow to accept change or may find it necessary to write off existing inventory holdings.</a:t>
            </a:r>
          </a:p>
          <a:p>
            <a:r>
              <a:rPr lang="en-US" dirty="0" smtClean="0"/>
              <a:t>The most successful franchisees may break away and set up as independents, thereby becoming competitors.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531" y="1"/>
            <a:ext cx="7773338" cy="762000"/>
          </a:xfrm>
        </p:spPr>
        <p:txBody>
          <a:bodyPr>
            <a:normAutofit/>
          </a:bodyPr>
          <a:lstStyle/>
          <a:p>
            <a:r>
              <a:rPr lang="en-US" dirty="0"/>
              <a:t>Agency agreements</a:t>
            </a:r>
            <a:endParaRPr lang="en-US" dirty="0"/>
          </a:p>
        </p:txBody>
      </p:sp>
      <p:sp>
        <p:nvSpPr>
          <p:cNvPr id="3" name="Content Placeholder 2"/>
          <p:cNvSpPr>
            <a:spLocks noGrp="1"/>
          </p:cNvSpPr>
          <p:nvPr>
            <p:ph sz="quarter" idx="13"/>
          </p:nvPr>
        </p:nvSpPr>
        <p:spPr>
          <a:xfrm>
            <a:off x="381000" y="838200"/>
            <a:ext cx="8686800" cy="5867400"/>
          </a:xfrm>
        </p:spPr>
        <p:txBody>
          <a:bodyPr>
            <a:normAutofit fontScale="85000" lnSpcReduction="20000"/>
          </a:bodyPr>
          <a:lstStyle/>
          <a:p>
            <a:pPr marL="0" indent="0">
              <a:buNone/>
            </a:pPr>
            <a:r>
              <a:rPr lang="en-US" dirty="0" smtClean="0"/>
              <a:t>Agents usually represent your company in the local market. You pay them either sales commission, salary, retainer, or a combination of all three. You retain ownership of the goods, and are responsible for the costs incurred by your agent. </a:t>
            </a:r>
            <a:endParaRPr lang="en-US" dirty="0" smtClean="0"/>
          </a:p>
          <a:p>
            <a:pPr marL="0" indent="0">
              <a:buNone/>
            </a:pPr>
            <a:endParaRPr lang="en-US" dirty="0"/>
          </a:p>
          <a:p>
            <a:pPr marL="0" indent="0">
              <a:buNone/>
            </a:pPr>
            <a:r>
              <a:rPr lang="en-US" dirty="0" smtClean="0"/>
              <a:t>Many </a:t>
            </a:r>
            <a:r>
              <a:rPr lang="en-US" dirty="0" smtClean="0"/>
              <a:t>well-established agents have their own customer base, and some wholesalers may only buy through a certain agent.</a:t>
            </a:r>
          </a:p>
          <a:p>
            <a:pPr marL="0" indent="0">
              <a:buNone/>
            </a:pPr>
            <a:endParaRPr lang="en-US" dirty="0" smtClean="0"/>
          </a:p>
          <a:p>
            <a:pPr marL="0" indent="0">
              <a:buNone/>
            </a:pPr>
            <a:r>
              <a:rPr lang="en-US" dirty="0" smtClean="0"/>
              <a:t>These can be used as the distribution channel where local knowledge and contacts are important e.g. exporting. The agreements may be restricted to marketing and product support. Other situations where agents are used include:</a:t>
            </a:r>
          </a:p>
          <a:p>
            <a:endParaRPr lang="en-US" dirty="0" smtClean="0"/>
          </a:p>
          <a:p>
            <a:r>
              <a:rPr lang="en-US" dirty="0" smtClean="0"/>
              <a:t>Sales of </a:t>
            </a:r>
            <a:r>
              <a:rPr lang="en-US" dirty="0" smtClean="0"/>
              <a:t>branded products e.g. cosmetics, cars</a:t>
            </a:r>
          </a:p>
          <a:p>
            <a:r>
              <a:rPr lang="en-US" dirty="0" smtClean="0"/>
              <a:t>Holidays</a:t>
            </a:r>
            <a:endParaRPr lang="en-US" dirty="0" smtClean="0"/>
          </a:p>
          <a:p>
            <a:r>
              <a:rPr lang="en-US" dirty="0" smtClean="0"/>
              <a:t>Financial services e.g. </a:t>
            </a:r>
            <a:r>
              <a:rPr lang="en-US" dirty="0" smtClean="0"/>
              <a:t>insurance</a:t>
            </a:r>
            <a:endParaRPr lang="en-US" dirty="0" smtClean="0"/>
          </a:p>
          <a:p>
            <a:pPr marL="57150" indent="-57150">
              <a:buNone/>
            </a:pPr>
            <a:r>
              <a:rPr lang="en-US" dirty="0" smtClean="0"/>
              <a:t>The main problem for the company is that it is cut off from direct contact with customer.</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200"/>
            <a:ext cx="9144000" cy="1596177"/>
          </a:xfrm>
        </p:spPr>
        <p:txBody>
          <a:bodyPr>
            <a:normAutofit fontScale="90000"/>
          </a:bodyPr>
          <a:lstStyle/>
          <a:p>
            <a:r>
              <a:rPr lang="en-US" sz="3100" dirty="0"/>
              <a:t>Obtaining Capital to finance growth</a:t>
            </a:r>
            <a:br>
              <a:rPr lang="en-US" sz="3100" dirty="0"/>
            </a:br>
            <a:r>
              <a:rPr lang="en-US" sz="3100" dirty="0"/>
              <a:t> Financing needs for stages of business growth</a:t>
            </a:r>
            <a:r>
              <a:rPr lang="en-US" dirty="0" smtClean="0"/>
              <a:t/>
            </a:r>
            <a:br>
              <a:rPr lang="en-US" dirty="0" smtClean="0"/>
            </a:br>
            <a:endParaRPr lang="en-US" dirty="0"/>
          </a:p>
        </p:txBody>
      </p:sp>
      <p:pic>
        <p:nvPicPr>
          <p:cNvPr id="1026" name="Picture 2"/>
          <p:cNvPicPr>
            <a:picLocks noChangeAspect="1" noChangeArrowheads="1"/>
          </p:cNvPicPr>
          <p:nvPr/>
        </p:nvPicPr>
        <p:blipFill>
          <a:blip r:embed="rId2"/>
          <a:srcRect/>
          <a:stretch>
            <a:fillRect/>
          </a:stretch>
        </p:blipFill>
        <p:spPr bwMode="auto">
          <a:xfrm>
            <a:off x="1828800" y="1082152"/>
            <a:ext cx="5943600" cy="58239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686800" cy="838200"/>
          </a:xfrm>
        </p:spPr>
        <p:txBody>
          <a:bodyPr/>
          <a:lstStyle/>
          <a:p>
            <a:r>
              <a:rPr lang="en-US" dirty="0" smtClean="0"/>
              <a:t>ISSUES TO CONSIDER …1</a:t>
            </a:r>
            <a:endParaRPr lang="en-US" dirty="0"/>
          </a:p>
        </p:txBody>
      </p:sp>
      <p:sp>
        <p:nvSpPr>
          <p:cNvPr id="3" name="Content Placeholder 2"/>
          <p:cNvSpPr>
            <a:spLocks noGrp="1"/>
          </p:cNvSpPr>
          <p:nvPr>
            <p:ph sz="quarter" idx="13"/>
          </p:nvPr>
        </p:nvSpPr>
        <p:spPr>
          <a:xfrm>
            <a:off x="457200" y="1066800"/>
            <a:ext cx="8686800" cy="5638800"/>
          </a:xfrm>
        </p:spPr>
        <p:txBody>
          <a:bodyPr>
            <a:normAutofit fontScale="85000" lnSpcReduction="20000"/>
          </a:bodyPr>
          <a:lstStyle/>
          <a:p>
            <a:pPr>
              <a:buNone/>
            </a:pPr>
            <a:r>
              <a:rPr lang="en-US" b="1" dirty="0" smtClean="0"/>
              <a:t>Issues in growth</a:t>
            </a:r>
            <a:endParaRPr lang="en-US" dirty="0" smtClean="0"/>
          </a:p>
          <a:p>
            <a:pPr>
              <a:buNone/>
            </a:pPr>
            <a:r>
              <a:rPr lang="en-US" dirty="0" smtClean="0"/>
              <a:t> Resources available – less or more</a:t>
            </a:r>
          </a:p>
          <a:p>
            <a:pPr lvl="0"/>
            <a:r>
              <a:rPr lang="en-US" dirty="0" smtClean="0"/>
              <a:t>Complementary skills in different businesses</a:t>
            </a:r>
          </a:p>
          <a:p>
            <a:pPr lvl="0"/>
            <a:r>
              <a:rPr lang="en-US" dirty="0" smtClean="0"/>
              <a:t>Speed </a:t>
            </a:r>
          </a:p>
          <a:p>
            <a:pPr lvl="0"/>
            <a:r>
              <a:rPr lang="en-US" dirty="0" smtClean="0"/>
              <a:t>Retain control over product or process</a:t>
            </a:r>
          </a:p>
          <a:p>
            <a:pPr lvl="0"/>
            <a:r>
              <a:rPr lang="en-US" dirty="0" smtClean="0"/>
              <a:t>Compatible people and organization culture?</a:t>
            </a:r>
          </a:p>
          <a:p>
            <a:pPr lvl="0"/>
            <a:r>
              <a:rPr lang="en-US" dirty="0" smtClean="0"/>
              <a:t>Increase or reduce risk</a:t>
            </a:r>
          </a:p>
          <a:p>
            <a:pPr>
              <a:buNone/>
            </a:pPr>
            <a:r>
              <a:rPr lang="en-US" dirty="0" smtClean="0"/>
              <a:t> </a:t>
            </a:r>
          </a:p>
          <a:p>
            <a:pPr>
              <a:buNone/>
            </a:pPr>
            <a:r>
              <a:rPr lang="en-US" b="1" dirty="0" smtClean="0"/>
              <a:t>Expansion Method</a:t>
            </a:r>
            <a:endParaRPr lang="en-US" dirty="0" smtClean="0"/>
          </a:p>
          <a:p>
            <a:pPr>
              <a:buNone/>
            </a:pPr>
            <a:r>
              <a:rPr lang="en-US" dirty="0" smtClean="0"/>
              <a:t> Home country or abroad</a:t>
            </a:r>
          </a:p>
          <a:p>
            <a:pPr lvl="0"/>
            <a:r>
              <a:rPr lang="en-US" dirty="0" smtClean="0"/>
              <a:t>Internal or External</a:t>
            </a:r>
          </a:p>
          <a:p>
            <a:pPr lvl="0"/>
            <a:r>
              <a:rPr lang="fr-FR" dirty="0" smtClean="0"/>
              <a:t>Joint venture / </a:t>
            </a:r>
            <a:r>
              <a:rPr lang="fr-FR" dirty="0" err="1" smtClean="0"/>
              <a:t>Merger</a:t>
            </a:r>
            <a:r>
              <a:rPr lang="fr-FR" dirty="0" smtClean="0"/>
              <a:t> / Acquisition / Alliance / Franchise / Licence</a:t>
            </a:r>
            <a:endParaRPr lang="en-US" dirty="0" smtClean="0"/>
          </a:p>
          <a:p>
            <a:pPr lvl="0"/>
            <a:r>
              <a:rPr lang="en-US" dirty="0" smtClean="0"/>
              <a:t>Exporting overseas office, Overseas manufacture, Multinational operation, global operation</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3338" cy="1207200"/>
          </a:xfrm>
        </p:spPr>
        <p:txBody>
          <a:bodyPr>
            <a:normAutofit/>
          </a:bodyPr>
          <a:lstStyle/>
          <a:p>
            <a:r>
              <a:rPr lang="en-US" dirty="0"/>
              <a:t>Obtaining Capital to finance growth ..2</a:t>
            </a:r>
            <a:endParaRPr lang="en-US" dirty="0"/>
          </a:p>
        </p:txBody>
      </p:sp>
      <p:sp>
        <p:nvSpPr>
          <p:cNvPr id="3" name="Content Placeholder 2"/>
          <p:cNvSpPr>
            <a:spLocks noGrp="1"/>
          </p:cNvSpPr>
          <p:nvPr>
            <p:ph sz="quarter" idx="13"/>
          </p:nvPr>
        </p:nvSpPr>
        <p:spPr>
          <a:xfrm>
            <a:off x="304800" y="1219200"/>
            <a:ext cx="8686800" cy="5486400"/>
          </a:xfrm>
        </p:spPr>
        <p:txBody>
          <a:bodyPr>
            <a:normAutofit/>
          </a:bodyPr>
          <a:lstStyle/>
          <a:p>
            <a:pPr>
              <a:buNone/>
            </a:pPr>
            <a:r>
              <a:rPr lang="en-US" b="1" dirty="0" smtClean="0"/>
              <a:t>Different sources of finance</a:t>
            </a:r>
            <a:endParaRPr lang="en-US" dirty="0" smtClean="0"/>
          </a:p>
          <a:p>
            <a:pPr>
              <a:buNone/>
            </a:pPr>
            <a:r>
              <a:rPr lang="en-US" dirty="0" smtClean="0"/>
              <a:t> </a:t>
            </a:r>
            <a:r>
              <a:rPr lang="en-US" dirty="0" smtClean="0"/>
              <a:t>In </a:t>
            </a:r>
            <a:r>
              <a:rPr lang="en-US" dirty="0" smtClean="0"/>
              <a:t>the long term, a company may raise new funds from the following sources:</a:t>
            </a:r>
          </a:p>
          <a:p>
            <a:pPr lvl="0"/>
            <a:r>
              <a:rPr lang="en-US" dirty="0" smtClean="0"/>
              <a:t>Retained earnings</a:t>
            </a:r>
          </a:p>
          <a:p>
            <a:pPr lvl="0"/>
            <a:r>
              <a:rPr lang="en-US" dirty="0" smtClean="0"/>
              <a:t>Capital markets</a:t>
            </a:r>
          </a:p>
          <a:p>
            <a:pPr lvl="0"/>
            <a:r>
              <a:rPr lang="en-US" dirty="0" smtClean="0"/>
              <a:t>Bank borrowings</a:t>
            </a:r>
          </a:p>
          <a:p>
            <a:pPr lvl="0"/>
            <a:r>
              <a:rPr lang="en-US" dirty="0" smtClean="0"/>
              <a:t>Government Grants</a:t>
            </a:r>
          </a:p>
          <a:p>
            <a:pPr lvl="0"/>
            <a:r>
              <a:rPr lang="en-US" dirty="0" smtClean="0"/>
              <a:t>Venture Capital</a:t>
            </a:r>
          </a:p>
          <a:p>
            <a:pPr lvl="0"/>
            <a:r>
              <a:rPr lang="en-US" dirty="0" smtClean="0"/>
              <a:t>International money market and capital </a:t>
            </a:r>
            <a:r>
              <a:rPr lang="en-US" dirty="0" smtClean="0"/>
              <a:t>markets</a:t>
            </a: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3338" cy="1207200"/>
          </a:xfrm>
        </p:spPr>
        <p:txBody>
          <a:bodyPr>
            <a:normAutofit/>
          </a:bodyPr>
          <a:lstStyle/>
          <a:p>
            <a:r>
              <a:rPr lang="en-US" dirty="0"/>
              <a:t>Obtaining Capital to finance growth </a:t>
            </a:r>
            <a:r>
              <a:rPr lang="en-US" dirty="0" smtClean="0"/>
              <a:t>..3</a:t>
            </a:r>
            <a:endParaRPr lang="en-US" dirty="0"/>
          </a:p>
        </p:txBody>
      </p:sp>
      <p:sp>
        <p:nvSpPr>
          <p:cNvPr id="3" name="Content Placeholder 2"/>
          <p:cNvSpPr>
            <a:spLocks noGrp="1"/>
          </p:cNvSpPr>
          <p:nvPr>
            <p:ph sz="quarter" idx="13"/>
          </p:nvPr>
        </p:nvSpPr>
        <p:spPr>
          <a:xfrm>
            <a:off x="304800" y="1219200"/>
            <a:ext cx="8686800" cy="5638800"/>
          </a:xfrm>
        </p:spPr>
        <p:txBody>
          <a:bodyPr>
            <a:normAutofit fontScale="77500" lnSpcReduction="20000"/>
          </a:bodyPr>
          <a:lstStyle/>
          <a:p>
            <a:pPr>
              <a:buNone/>
            </a:pPr>
            <a:r>
              <a:rPr lang="en-US" b="1" dirty="0" smtClean="0"/>
              <a:t>Seeking </a:t>
            </a:r>
            <a:r>
              <a:rPr lang="en-US" b="1" dirty="0" smtClean="0"/>
              <a:t>a stock market listing</a:t>
            </a:r>
            <a:endParaRPr lang="en-US" dirty="0" smtClean="0"/>
          </a:p>
          <a:p>
            <a:pPr>
              <a:buNone/>
            </a:pPr>
            <a:r>
              <a:rPr lang="en-US" dirty="0" smtClean="0"/>
              <a:t> </a:t>
            </a:r>
            <a:r>
              <a:rPr lang="en-US" b="1" dirty="0" smtClean="0"/>
              <a:t>The </a:t>
            </a:r>
            <a:r>
              <a:rPr lang="en-US" b="1" dirty="0" smtClean="0"/>
              <a:t>following are the reasons why a company may seek a stock market listing</a:t>
            </a:r>
            <a:endParaRPr lang="en-US" dirty="0" smtClean="0"/>
          </a:p>
          <a:p>
            <a:pPr lvl="0"/>
            <a:r>
              <a:rPr lang="en-US" dirty="0" smtClean="0"/>
              <a:t>Access to a wider pool of funds</a:t>
            </a:r>
          </a:p>
          <a:p>
            <a:pPr lvl="0"/>
            <a:r>
              <a:rPr lang="en-US" dirty="0" smtClean="0"/>
              <a:t>Improved marketability of shares</a:t>
            </a:r>
          </a:p>
          <a:p>
            <a:pPr lvl="0"/>
            <a:r>
              <a:rPr lang="en-US" dirty="0" smtClean="0"/>
              <a:t>Transfer of capital to other uses</a:t>
            </a:r>
          </a:p>
          <a:p>
            <a:pPr lvl="0"/>
            <a:r>
              <a:rPr lang="en-US" dirty="0" smtClean="0"/>
              <a:t>Enhancement of the company’s image</a:t>
            </a:r>
          </a:p>
          <a:p>
            <a:pPr lvl="0"/>
            <a:r>
              <a:rPr lang="en-US" dirty="0" smtClean="0"/>
              <a:t>Facilitation of growth by acquisition</a:t>
            </a:r>
          </a:p>
          <a:p>
            <a:pPr>
              <a:buNone/>
            </a:pPr>
            <a:r>
              <a:rPr lang="en-US" dirty="0" smtClean="0"/>
              <a:t> </a:t>
            </a:r>
          </a:p>
          <a:p>
            <a:pPr>
              <a:buNone/>
            </a:pPr>
            <a:r>
              <a:rPr lang="en-US" b="1" dirty="0" smtClean="0"/>
              <a:t>Drawbacks are:</a:t>
            </a:r>
            <a:endParaRPr lang="en-US" dirty="0" smtClean="0"/>
          </a:p>
          <a:p>
            <a:pPr lvl="0"/>
            <a:r>
              <a:rPr lang="en-US" dirty="0" smtClean="0"/>
              <a:t>High initial cost of gaining access to the market</a:t>
            </a:r>
          </a:p>
          <a:p>
            <a:pPr lvl="0"/>
            <a:r>
              <a:rPr lang="en-US" dirty="0" smtClean="0"/>
              <a:t>Loss of managerial autonomy</a:t>
            </a:r>
          </a:p>
          <a:p>
            <a:pPr lvl="0"/>
            <a:r>
              <a:rPr lang="en-US" dirty="0" smtClean="0"/>
              <a:t>Costs of compliance with exchange regulations</a:t>
            </a:r>
          </a:p>
          <a:p>
            <a:pPr lvl="0"/>
            <a:r>
              <a:rPr lang="en-US" dirty="0" smtClean="0"/>
              <a:t>Media interest</a:t>
            </a:r>
          </a:p>
          <a:p>
            <a:pPr lvl="0"/>
            <a:r>
              <a:rPr lang="en-US" dirty="0" smtClean="0"/>
              <a:t>Potential loss of control</a:t>
            </a:r>
          </a:p>
          <a:p>
            <a:pPr lvl="0"/>
            <a:r>
              <a:rPr lang="en-US" dirty="0" smtClean="0"/>
              <a:t>Subject to stock market sentiment.</a:t>
            </a:r>
          </a:p>
          <a:p>
            <a:endParaRPr lang="en-US" dirty="0"/>
          </a:p>
        </p:txBody>
      </p:sp>
    </p:spTree>
    <p:extLst>
      <p:ext uri="{BB962C8B-B14F-4D97-AF65-F5344CB8AC3E}">
        <p14:creationId xmlns:p14="http://schemas.microsoft.com/office/powerpoint/2010/main" val="531414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838200"/>
          </a:xfrm>
        </p:spPr>
        <p:txBody>
          <a:bodyPr/>
          <a:lstStyle/>
          <a:p>
            <a:r>
              <a:rPr lang="en-US" dirty="0" smtClean="0"/>
              <a:t>ISSUES TO CONSIDER … 2</a:t>
            </a:r>
            <a:endParaRPr lang="en-US" dirty="0"/>
          </a:p>
        </p:txBody>
      </p:sp>
      <p:sp>
        <p:nvSpPr>
          <p:cNvPr id="3" name="Content Placeholder 2"/>
          <p:cNvSpPr>
            <a:spLocks noGrp="1"/>
          </p:cNvSpPr>
          <p:nvPr>
            <p:ph sz="quarter" idx="13"/>
          </p:nvPr>
        </p:nvSpPr>
        <p:spPr>
          <a:xfrm>
            <a:off x="304800" y="1066800"/>
            <a:ext cx="8686800" cy="5791200"/>
          </a:xfrm>
        </p:spPr>
        <p:txBody>
          <a:bodyPr>
            <a:normAutofit fontScale="70000" lnSpcReduction="20000"/>
          </a:bodyPr>
          <a:lstStyle/>
          <a:p>
            <a:pPr>
              <a:buNone/>
            </a:pPr>
            <a:r>
              <a:rPr lang="en-US" b="1" dirty="0"/>
              <a:t>Benefits of organic growth</a:t>
            </a:r>
            <a:endParaRPr lang="en-US" dirty="0"/>
          </a:p>
          <a:p>
            <a:pPr>
              <a:buNone/>
            </a:pPr>
            <a:r>
              <a:rPr lang="en-US" dirty="0"/>
              <a:t> </a:t>
            </a:r>
            <a:r>
              <a:rPr lang="en-US" dirty="0" smtClean="0"/>
              <a:t>Process </a:t>
            </a:r>
            <a:r>
              <a:rPr lang="en-US" dirty="0"/>
              <a:t>of developing a new product gives the best understanding of market and product</a:t>
            </a:r>
          </a:p>
          <a:p>
            <a:pPr lvl="0"/>
            <a:r>
              <a:rPr lang="en-US" dirty="0"/>
              <a:t>Genuine technological innovation</a:t>
            </a:r>
          </a:p>
          <a:p>
            <a:pPr lvl="0"/>
            <a:r>
              <a:rPr lang="en-US" dirty="0"/>
              <a:t>No suitable target for acquisition</a:t>
            </a:r>
          </a:p>
          <a:p>
            <a:pPr lvl="0"/>
            <a:r>
              <a:rPr lang="en-US" dirty="0"/>
              <a:t>Planned and financed easily from company’s current resources</a:t>
            </a:r>
          </a:p>
          <a:p>
            <a:pPr lvl="0"/>
            <a:r>
              <a:rPr lang="en-US" dirty="0"/>
              <a:t>Same style of management and corporate culture maintained</a:t>
            </a:r>
          </a:p>
          <a:p>
            <a:pPr lvl="0"/>
            <a:r>
              <a:rPr lang="en-US" dirty="0"/>
              <a:t>Hidden losses in acquisition – tax , employee benefits</a:t>
            </a:r>
          </a:p>
          <a:p>
            <a:pPr lvl="0"/>
            <a:r>
              <a:rPr lang="en-US" dirty="0"/>
              <a:t>Career development opportunity for managers</a:t>
            </a:r>
          </a:p>
          <a:p>
            <a:pPr lvl="0"/>
            <a:r>
              <a:rPr lang="en-US" dirty="0"/>
              <a:t>Cheaper – no goodwill</a:t>
            </a:r>
          </a:p>
          <a:p>
            <a:pPr>
              <a:buNone/>
            </a:pPr>
            <a:endParaRPr lang="en-US" b="1" dirty="0" smtClean="0"/>
          </a:p>
          <a:p>
            <a:pPr>
              <a:buNone/>
            </a:pPr>
            <a:r>
              <a:rPr lang="en-US" b="1" dirty="0" smtClean="0"/>
              <a:t>Drawbacks of organic growth</a:t>
            </a:r>
            <a:endParaRPr lang="en-US" dirty="0" smtClean="0"/>
          </a:p>
          <a:p>
            <a:pPr lvl="0"/>
            <a:r>
              <a:rPr lang="en-US" dirty="0" smtClean="0"/>
              <a:t>May intensify competition in a given market </a:t>
            </a:r>
          </a:p>
          <a:p>
            <a:pPr lvl="0"/>
            <a:r>
              <a:rPr lang="en-US" dirty="0" smtClean="0"/>
              <a:t>Too slow</a:t>
            </a:r>
          </a:p>
          <a:p>
            <a:pPr lvl="0"/>
            <a:r>
              <a:rPr lang="en-US" dirty="0" smtClean="0"/>
              <a:t>No access to knowledge and systems</a:t>
            </a:r>
          </a:p>
          <a:p>
            <a:pPr lvl="0"/>
            <a:r>
              <a:rPr lang="en-US" dirty="0" smtClean="0"/>
              <a:t>Lack of economies of scale</a:t>
            </a:r>
          </a:p>
          <a:p>
            <a:pPr lvl="0"/>
            <a:r>
              <a:rPr lang="en-US" dirty="0" smtClean="0"/>
              <a:t>Prohibitive barriers to entry in new markets</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264" y="152400"/>
            <a:ext cx="8686800" cy="838200"/>
          </a:xfrm>
        </p:spPr>
        <p:txBody>
          <a:bodyPr/>
          <a:lstStyle/>
          <a:p>
            <a:r>
              <a:rPr lang="en-US" dirty="0" smtClean="0"/>
              <a:t>ISSUES TO CONSIDER …3</a:t>
            </a:r>
            <a:endParaRPr lang="en-US" dirty="0"/>
          </a:p>
        </p:txBody>
      </p:sp>
      <p:sp>
        <p:nvSpPr>
          <p:cNvPr id="3" name="Content Placeholder 2"/>
          <p:cNvSpPr>
            <a:spLocks noGrp="1"/>
          </p:cNvSpPr>
          <p:nvPr>
            <p:ph sz="quarter" idx="13"/>
          </p:nvPr>
        </p:nvSpPr>
        <p:spPr>
          <a:xfrm>
            <a:off x="304800" y="1219200"/>
            <a:ext cx="8686800" cy="5257800"/>
          </a:xfrm>
        </p:spPr>
        <p:txBody>
          <a:bodyPr>
            <a:normAutofit lnSpcReduction="10000"/>
          </a:bodyPr>
          <a:lstStyle/>
          <a:p>
            <a:pPr marL="0" indent="0">
              <a:buNone/>
            </a:pPr>
            <a:r>
              <a:rPr lang="en-US" b="1" dirty="0"/>
              <a:t>Reasons for International expansion</a:t>
            </a:r>
            <a:endParaRPr lang="en-US" dirty="0"/>
          </a:p>
          <a:p>
            <a:pPr lvl="0"/>
            <a:r>
              <a:rPr lang="en-US" dirty="0"/>
              <a:t>Opportunity by chance</a:t>
            </a:r>
          </a:p>
          <a:p>
            <a:pPr lvl="0"/>
            <a:r>
              <a:rPr lang="en-US" dirty="0"/>
              <a:t>Declining life cycle in home market</a:t>
            </a:r>
          </a:p>
          <a:p>
            <a:pPr lvl="0"/>
            <a:r>
              <a:rPr lang="en-US" dirty="0"/>
              <a:t>Intense competition in domestic market</a:t>
            </a:r>
          </a:p>
          <a:p>
            <a:pPr lvl="0"/>
            <a:r>
              <a:rPr lang="en-US" dirty="0"/>
              <a:t>Reduce dependence in single domestic market</a:t>
            </a:r>
          </a:p>
          <a:p>
            <a:pPr lvl="0"/>
            <a:r>
              <a:rPr lang="en-US" dirty="0"/>
              <a:t>Large volume needed for economies of scale – drugs, computer, automobile</a:t>
            </a:r>
          </a:p>
          <a:p>
            <a:pPr lvl="0"/>
            <a:r>
              <a:rPr lang="en-US" dirty="0"/>
              <a:t>Disposal of dubious quality products – banned, substandard, obsolete products</a:t>
            </a:r>
          </a:p>
          <a:p>
            <a:pPr lvl="0"/>
            <a:r>
              <a:rPr lang="en-US" dirty="0"/>
              <a:t>Emerging markets, depreciating local currency, corporate tax benefit, lower import barriers</a:t>
            </a:r>
          </a:p>
          <a:p>
            <a:pPr lvl="0"/>
            <a:r>
              <a:rPr lang="en-US" dirty="0"/>
              <a:t>Family or cultural connections abroad</a:t>
            </a:r>
          </a:p>
          <a:p>
            <a:pPr>
              <a:buNone/>
            </a:pPr>
            <a:endParaRPr lang="en-US" b="1"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000"/>
            <a:ext cx="7773338" cy="1596177"/>
          </a:xfrm>
        </p:spPr>
        <p:txBody>
          <a:bodyPr/>
          <a:lstStyle/>
          <a:p>
            <a:r>
              <a:rPr lang="en-US" dirty="0"/>
              <a:t>Mergers and Acquisitions…1</a:t>
            </a:r>
            <a:r>
              <a:rPr lang="en-US" dirty="0" smtClean="0"/>
              <a:t/>
            </a:r>
            <a:br>
              <a:rPr lang="en-US" dirty="0" smtClean="0"/>
            </a:br>
            <a:endParaRPr lang="en-US" dirty="0"/>
          </a:p>
        </p:txBody>
      </p:sp>
      <p:sp>
        <p:nvSpPr>
          <p:cNvPr id="3" name="Content Placeholder 2"/>
          <p:cNvSpPr>
            <a:spLocks noGrp="1"/>
          </p:cNvSpPr>
          <p:nvPr>
            <p:ph sz="quarter" idx="13"/>
          </p:nvPr>
        </p:nvSpPr>
        <p:spPr>
          <a:xfrm>
            <a:off x="304800" y="1143000"/>
            <a:ext cx="8686800" cy="5715000"/>
          </a:xfrm>
        </p:spPr>
        <p:txBody>
          <a:bodyPr>
            <a:normAutofit fontScale="92500" lnSpcReduction="10000"/>
          </a:bodyPr>
          <a:lstStyle/>
          <a:p>
            <a:pPr marL="0" indent="0">
              <a:buNone/>
            </a:pPr>
            <a:r>
              <a:rPr lang="en-US" dirty="0" smtClean="0"/>
              <a:t>Managers may be motivated by the potential for the following synergies:</a:t>
            </a:r>
          </a:p>
          <a:p>
            <a:pPr>
              <a:buNone/>
            </a:pPr>
            <a:endParaRPr lang="en-US" dirty="0" smtClean="0"/>
          </a:p>
          <a:p>
            <a:pPr>
              <a:buNone/>
            </a:pPr>
            <a:r>
              <a:rPr lang="en-US" b="1" dirty="0" smtClean="0"/>
              <a:t>Marketing and sales synergies</a:t>
            </a:r>
            <a:endParaRPr lang="en-US" dirty="0" smtClean="0"/>
          </a:p>
          <a:p>
            <a:pPr lvl="0"/>
            <a:r>
              <a:rPr lang="en-US" b="1" dirty="0" smtClean="0"/>
              <a:t>Increased market share:</a:t>
            </a:r>
            <a:r>
              <a:rPr lang="en-US" dirty="0" smtClean="0"/>
              <a:t> The new larger company has increased market share and, potentially, greater market power to set prices.</a:t>
            </a:r>
          </a:p>
          <a:p>
            <a:pPr lvl="0"/>
            <a:r>
              <a:rPr lang="en-US" b="1" dirty="0" smtClean="0"/>
              <a:t>Cross-sales:</a:t>
            </a:r>
            <a:r>
              <a:rPr lang="en-US" dirty="0" smtClean="0"/>
              <a:t> The new larger company will be able to cross-sell one firm’s products to the other firm’s customers, and vice versa.</a:t>
            </a:r>
          </a:p>
          <a:p>
            <a:pPr lvl="0"/>
            <a:r>
              <a:rPr lang="en-US" dirty="0" smtClean="0"/>
              <a:t>Benefits of transferring one firm’s brand to another</a:t>
            </a:r>
          </a:p>
          <a:p>
            <a:pPr lvl="0"/>
            <a:r>
              <a:rPr lang="en-US" dirty="0" smtClean="0"/>
              <a:t>Use of common sales team and advertising</a:t>
            </a:r>
          </a:p>
          <a:p>
            <a:pPr lvl="0"/>
            <a:r>
              <a:rPr lang="en-US" dirty="0" smtClean="0"/>
              <a:t>Ability to offer a wider range to the client</a:t>
            </a:r>
          </a:p>
          <a:p>
            <a:pPr>
              <a:buNone/>
            </a:pPr>
            <a:r>
              <a:rPr lang="en-US" dirty="0" smtClean="0"/>
              <a:t> </a:t>
            </a:r>
          </a:p>
          <a:p>
            <a:pPr marL="0" indent="0">
              <a:buNone/>
            </a:pPr>
            <a:r>
              <a:rPr lang="en-US" b="1" dirty="0" smtClean="0"/>
              <a:t/>
            </a:r>
            <a:br>
              <a:rPr lang="en-US" b="1"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530" y="0"/>
            <a:ext cx="7773338" cy="753082"/>
          </a:xfrm>
        </p:spPr>
        <p:txBody>
          <a:bodyPr/>
          <a:lstStyle/>
          <a:p>
            <a:r>
              <a:rPr lang="en-US" dirty="0" smtClean="0"/>
              <a:t>Mergers and acquisitions …2</a:t>
            </a:r>
            <a:endParaRPr lang="en-US" dirty="0"/>
          </a:p>
        </p:txBody>
      </p:sp>
      <p:sp>
        <p:nvSpPr>
          <p:cNvPr id="3" name="Content Placeholder 2"/>
          <p:cNvSpPr>
            <a:spLocks noGrp="1"/>
          </p:cNvSpPr>
          <p:nvPr>
            <p:ph sz="quarter" idx="13"/>
          </p:nvPr>
        </p:nvSpPr>
        <p:spPr>
          <a:xfrm>
            <a:off x="685330" y="753082"/>
            <a:ext cx="8230070" cy="6028717"/>
          </a:xfrm>
        </p:spPr>
        <p:txBody>
          <a:bodyPr>
            <a:normAutofit fontScale="92500" lnSpcReduction="10000"/>
          </a:bodyPr>
          <a:lstStyle/>
          <a:p>
            <a:pPr marL="0" indent="0">
              <a:buNone/>
            </a:pPr>
            <a:r>
              <a:rPr lang="en-US" b="1" dirty="0"/>
              <a:t>Operating synergies</a:t>
            </a:r>
            <a:endParaRPr lang="en-US" dirty="0"/>
          </a:p>
          <a:p>
            <a:pPr lvl="0"/>
            <a:r>
              <a:rPr lang="en-US" b="1" dirty="0"/>
              <a:t>Reduced fixed costs:</a:t>
            </a:r>
            <a:r>
              <a:rPr lang="en-US" dirty="0"/>
              <a:t> Duplicate departments and operations are removed, staff often made redundant, and typically the former CEO also leaves.</a:t>
            </a:r>
          </a:p>
          <a:p>
            <a:pPr lvl="0"/>
            <a:r>
              <a:rPr lang="en-US" b="1" dirty="0"/>
              <a:t>Greater economies of scale:</a:t>
            </a:r>
            <a:r>
              <a:rPr lang="en-US" dirty="0"/>
              <a:t> Greater size enables better negotiations with suppliers over bulk buying, capital equipment </a:t>
            </a:r>
            <a:r>
              <a:rPr lang="en-US" dirty="0" err="1"/>
              <a:t>etc</a:t>
            </a:r>
            <a:endParaRPr lang="en-US" dirty="0"/>
          </a:p>
          <a:p>
            <a:pPr lvl="0"/>
            <a:r>
              <a:rPr lang="en-US" b="1" dirty="0"/>
              <a:t>More efficient resource distribution:</a:t>
            </a:r>
            <a:r>
              <a:rPr lang="en-US" dirty="0"/>
              <a:t> A larger company can pool scarce resources, or might distribute the technological know-how of one company, reducing information asymmetries.</a:t>
            </a:r>
          </a:p>
          <a:p>
            <a:pPr lvl="0"/>
            <a:r>
              <a:rPr lang="en-US" b="1" dirty="0"/>
              <a:t>Economies of scope</a:t>
            </a:r>
            <a:r>
              <a:rPr lang="en-US" dirty="0"/>
              <a:t> – including use of distribution channels and warehousing</a:t>
            </a:r>
          </a:p>
          <a:p>
            <a:pPr lvl="0"/>
            <a:r>
              <a:rPr lang="en-US" b="1" dirty="0" err="1"/>
              <a:t>Rationalisation</a:t>
            </a:r>
            <a:r>
              <a:rPr lang="en-US" b="1" dirty="0"/>
              <a:t> of common capacity </a:t>
            </a:r>
            <a:r>
              <a:rPr lang="en-US" dirty="0"/>
              <a:t>(logistics, stores, factories)</a:t>
            </a:r>
          </a:p>
          <a:p>
            <a:pPr lvl="0"/>
            <a:r>
              <a:rPr lang="en-US" b="1" dirty="0"/>
              <a:t>Capacity smoothing </a:t>
            </a:r>
            <a:r>
              <a:rPr lang="en-US" dirty="0"/>
              <a:t>(a firm’s peak demand coincides with lean demand of another)</a:t>
            </a:r>
          </a:p>
          <a:p>
            <a:pPr>
              <a:buNone/>
            </a:pPr>
            <a:endParaRPr lang="en-US" b="1"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530" y="0"/>
            <a:ext cx="7773338" cy="753082"/>
          </a:xfrm>
        </p:spPr>
        <p:txBody>
          <a:bodyPr/>
          <a:lstStyle/>
          <a:p>
            <a:r>
              <a:rPr lang="en-US" dirty="0" smtClean="0"/>
              <a:t>Mergers and acquisitions </a:t>
            </a:r>
            <a:r>
              <a:rPr lang="en-US" dirty="0" smtClean="0"/>
              <a:t>…3</a:t>
            </a:r>
            <a:endParaRPr lang="en-US" dirty="0"/>
          </a:p>
        </p:txBody>
      </p:sp>
      <p:sp>
        <p:nvSpPr>
          <p:cNvPr id="3" name="Content Placeholder 2"/>
          <p:cNvSpPr>
            <a:spLocks noGrp="1"/>
          </p:cNvSpPr>
          <p:nvPr>
            <p:ph sz="quarter" idx="13"/>
          </p:nvPr>
        </p:nvSpPr>
        <p:spPr>
          <a:xfrm>
            <a:off x="685330" y="753082"/>
            <a:ext cx="8230070" cy="6028717"/>
          </a:xfrm>
        </p:spPr>
        <p:txBody>
          <a:bodyPr>
            <a:normAutofit fontScale="92500" lnSpcReduction="10000"/>
          </a:bodyPr>
          <a:lstStyle/>
          <a:p>
            <a:pPr>
              <a:buNone/>
            </a:pPr>
            <a:r>
              <a:rPr lang="en-US" b="1" dirty="0" smtClean="0"/>
              <a:t>Financial </a:t>
            </a:r>
            <a:r>
              <a:rPr lang="en-US" b="1" dirty="0" smtClean="0"/>
              <a:t>synergies</a:t>
            </a:r>
            <a:endParaRPr lang="en-US" dirty="0" smtClean="0"/>
          </a:p>
          <a:p>
            <a:pPr lvl="0"/>
            <a:r>
              <a:rPr lang="en-US" dirty="0" smtClean="0"/>
              <a:t>Risk spreading allows cheaper capital to be obtained</a:t>
            </a:r>
          </a:p>
          <a:p>
            <a:pPr lvl="0"/>
            <a:r>
              <a:rPr lang="en-US" dirty="0" smtClean="0"/>
              <a:t>Reduction in market competition if firms in similar industry</a:t>
            </a:r>
          </a:p>
          <a:p>
            <a:pPr lvl="0"/>
            <a:r>
              <a:rPr lang="en-US" dirty="0" smtClean="0"/>
              <a:t>Shared benefits from same R&amp;D</a:t>
            </a:r>
          </a:p>
          <a:p>
            <a:pPr lvl="0"/>
            <a:r>
              <a:rPr lang="en-US" dirty="0" smtClean="0"/>
              <a:t>Possibly more stable cash flows</a:t>
            </a:r>
          </a:p>
          <a:p>
            <a:pPr lvl="0"/>
            <a:r>
              <a:rPr lang="en-US" dirty="0" smtClean="0"/>
              <a:t>Sales of surplus assets</a:t>
            </a:r>
          </a:p>
          <a:p>
            <a:pPr lvl="0"/>
            <a:r>
              <a:rPr lang="en-US" dirty="0" smtClean="0"/>
              <a:t>Possible tax benefits</a:t>
            </a:r>
          </a:p>
          <a:p>
            <a:pPr>
              <a:buNone/>
            </a:pPr>
            <a:r>
              <a:rPr lang="en-US" dirty="0" smtClean="0"/>
              <a:t> </a:t>
            </a:r>
          </a:p>
          <a:p>
            <a:pPr>
              <a:buNone/>
            </a:pPr>
            <a:r>
              <a:rPr lang="en-US" b="1" dirty="0" smtClean="0"/>
              <a:t>Management synergies</a:t>
            </a:r>
            <a:endParaRPr lang="en-US" dirty="0" smtClean="0"/>
          </a:p>
          <a:p>
            <a:pPr lvl="0"/>
            <a:r>
              <a:rPr lang="en-US" dirty="0" smtClean="0"/>
              <a:t>Highly paid managers used to fix ailing firm rather than administer successful one</a:t>
            </a:r>
          </a:p>
          <a:p>
            <a:pPr lvl="0"/>
            <a:r>
              <a:rPr lang="en-US" dirty="0" smtClean="0"/>
              <a:t>Transfer of learning across businesses</a:t>
            </a:r>
          </a:p>
          <a:p>
            <a:pPr lvl="0"/>
            <a:r>
              <a:rPr lang="en-US" dirty="0" smtClean="0"/>
              <a:t>Increased opportunity for managerial specialization in a larger firm</a:t>
            </a:r>
          </a:p>
          <a:p>
            <a:endParaRPr lang="en-US" dirty="0"/>
          </a:p>
        </p:txBody>
      </p:sp>
    </p:spTree>
    <p:extLst>
      <p:ext uri="{BB962C8B-B14F-4D97-AF65-F5344CB8AC3E}">
        <p14:creationId xmlns:p14="http://schemas.microsoft.com/office/powerpoint/2010/main" val="362427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201"/>
            <a:ext cx="7773338" cy="666600"/>
          </a:xfrm>
        </p:spPr>
        <p:txBody>
          <a:bodyPr/>
          <a:lstStyle/>
          <a:p>
            <a:r>
              <a:rPr lang="en-US" dirty="0" smtClean="0"/>
              <a:t>Mergers and acquisitions </a:t>
            </a:r>
            <a:r>
              <a:rPr lang="en-US" dirty="0" smtClean="0"/>
              <a:t>…4</a:t>
            </a:r>
            <a:endParaRPr lang="en-US" dirty="0"/>
          </a:p>
        </p:txBody>
      </p:sp>
      <p:sp>
        <p:nvSpPr>
          <p:cNvPr id="3" name="Content Placeholder 2"/>
          <p:cNvSpPr>
            <a:spLocks noGrp="1"/>
          </p:cNvSpPr>
          <p:nvPr>
            <p:ph sz="quarter" idx="13"/>
          </p:nvPr>
        </p:nvSpPr>
        <p:spPr>
          <a:xfrm>
            <a:off x="381000" y="838200"/>
            <a:ext cx="8686800" cy="5943600"/>
          </a:xfrm>
        </p:spPr>
        <p:txBody>
          <a:bodyPr>
            <a:normAutofit fontScale="85000" lnSpcReduction="20000"/>
          </a:bodyPr>
          <a:lstStyle/>
          <a:p>
            <a:pPr>
              <a:buNone/>
            </a:pPr>
            <a:r>
              <a:rPr lang="en-US" b="1" dirty="0" smtClean="0"/>
              <a:t>At the individual decision-making level, M&amp;A activity is also linked to the following:</a:t>
            </a:r>
          </a:p>
          <a:p>
            <a:pPr lvl="0"/>
            <a:r>
              <a:rPr lang="en-US" b="1" dirty="0" smtClean="0"/>
              <a:t>Empire-building</a:t>
            </a:r>
            <a:r>
              <a:rPr lang="en-US" b="1" dirty="0" smtClean="0"/>
              <a:t>:</a:t>
            </a:r>
            <a:r>
              <a:rPr lang="en-US" dirty="0" smtClean="0"/>
              <a:t> M&amp;As may result from glory-seeking, as managers believe bigger is better and seek to create a large firm quickly via acquisition, rather than through the generally slower process of organic growth. </a:t>
            </a:r>
          </a:p>
          <a:p>
            <a:r>
              <a:rPr lang="en-US" b="1" dirty="0" smtClean="0"/>
              <a:t>Financial gains:</a:t>
            </a:r>
            <a:r>
              <a:rPr lang="en-US" dirty="0" smtClean="0"/>
              <a:t> In some firms, executive compensation is linked to total profits rather than profit per share, creating an incentive to merge/acquire to create a firm with higher total profits. Furthermore, executives often receive bonuses for completing mergers and acquisitions, regardless of the resulting impact on share price.</a:t>
            </a:r>
          </a:p>
          <a:p>
            <a:pPr lvl="0"/>
            <a:r>
              <a:rPr lang="en-US" b="1" dirty="0" smtClean="0"/>
              <a:t>Hubris:</a:t>
            </a:r>
            <a:r>
              <a:rPr lang="en-US" dirty="0" smtClean="0"/>
              <a:t> Public awards and increasing praise may lead an executive to overestimate his or her ability to add value to firms. CEOs who are publicly praised in the popular press tend to pay 4.8% more for target firms. Hubris can also lead executives to fall in love with the deal, lose objectivity, and overestimate expected synergies.</a:t>
            </a:r>
          </a:p>
          <a:p>
            <a:pPr lvl="0"/>
            <a:r>
              <a:rPr lang="en-US" b="1" dirty="0" smtClean="0"/>
              <a:t>Fear:</a:t>
            </a:r>
            <a:r>
              <a:rPr lang="en-US" dirty="0" smtClean="0"/>
              <a:t> Managers’ fear of an uncertain environment, particularly in terms of globalization and technological development, may lead them to believe they have little choice but to acquire if they are to avoid being acquired.</a:t>
            </a:r>
          </a:p>
          <a:p>
            <a:pPr lvl="0"/>
            <a:r>
              <a:rPr lang="en-US" b="1" dirty="0" smtClean="0"/>
              <a:t>Mimicry:</a:t>
            </a:r>
            <a:r>
              <a:rPr lang="en-US" dirty="0" smtClean="0"/>
              <a:t> If leading firms in their industry have merged or acquired others, executives may be more likely to consider the strategy.</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6401"/>
            <a:ext cx="7773338" cy="735600"/>
          </a:xfrm>
        </p:spPr>
        <p:txBody>
          <a:bodyPr/>
          <a:lstStyle/>
          <a:p>
            <a:r>
              <a:rPr lang="en-US" dirty="0" smtClean="0"/>
              <a:t>Mergers and acquisitions </a:t>
            </a:r>
            <a:r>
              <a:rPr lang="en-US" dirty="0" smtClean="0"/>
              <a:t>…5</a:t>
            </a:r>
            <a:endParaRPr lang="en-US" dirty="0"/>
          </a:p>
        </p:txBody>
      </p:sp>
      <p:sp>
        <p:nvSpPr>
          <p:cNvPr id="3" name="Content Placeholder 2"/>
          <p:cNvSpPr>
            <a:spLocks noGrp="1"/>
          </p:cNvSpPr>
          <p:nvPr>
            <p:ph sz="quarter" idx="13"/>
          </p:nvPr>
        </p:nvSpPr>
        <p:spPr>
          <a:xfrm>
            <a:off x="381000" y="838200"/>
            <a:ext cx="8686800" cy="5715000"/>
          </a:xfrm>
        </p:spPr>
        <p:txBody>
          <a:bodyPr>
            <a:normAutofit fontScale="77500" lnSpcReduction="20000"/>
          </a:bodyPr>
          <a:lstStyle/>
          <a:p>
            <a:pPr lvl="0">
              <a:buNone/>
            </a:pPr>
            <a:r>
              <a:rPr lang="en-US" b="1" dirty="0" smtClean="0"/>
              <a:t>Acquisitions involve numerous risks, including the following:</a:t>
            </a:r>
          </a:p>
          <a:p>
            <a:pPr lvl="0"/>
            <a:r>
              <a:rPr lang="en-US" dirty="0" smtClean="0"/>
              <a:t>difficulties </a:t>
            </a:r>
            <a:r>
              <a:rPr lang="en-US" dirty="0" smtClean="0"/>
              <a:t>in integrating the operations, technologies, products and personnel of the acquired companies;</a:t>
            </a:r>
          </a:p>
          <a:p>
            <a:pPr lvl="0"/>
            <a:r>
              <a:rPr lang="en-US" dirty="0" smtClean="0"/>
              <a:t>diversion of management’s attention from normal daily operations of the business;</a:t>
            </a:r>
          </a:p>
          <a:p>
            <a:pPr lvl="0"/>
            <a:r>
              <a:rPr lang="en-US" dirty="0" smtClean="0"/>
              <a:t>difficulties in entering markets in which we have no or limited direct prior experience and where competitors in such markets have stronger market positions;</a:t>
            </a:r>
          </a:p>
          <a:p>
            <a:pPr lvl="0"/>
            <a:r>
              <a:rPr lang="en-US" dirty="0" smtClean="0"/>
              <a:t>timely completion of necessary financing and required amendments, if any, to existing agreements, and</a:t>
            </a:r>
          </a:p>
          <a:p>
            <a:pPr lvl="0"/>
            <a:r>
              <a:rPr lang="en-US" dirty="0" smtClean="0"/>
              <a:t>potential loss of key employees of the acquired companies</a:t>
            </a:r>
          </a:p>
          <a:p>
            <a:pPr>
              <a:buNone/>
            </a:pPr>
            <a:r>
              <a:rPr lang="en-US" dirty="0" smtClean="0"/>
              <a:t> </a:t>
            </a:r>
          </a:p>
          <a:p>
            <a:pPr>
              <a:buNone/>
            </a:pPr>
            <a:r>
              <a:rPr lang="en-US" b="1" dirty="0" smtClean="0"/>
              <a:t>In connection with acquisitions we may:</a:t>
            </a:r>
          </a:p>
          <a:p>
            <a:pPr lvl="0"/>
            <a:r>
              <a:rPr lang="en-US" dirty="0" smtClean="0"/>
              <a:t>assume </a:t>
            </a:r>
            <a:r>
              <a:rPr lang="en-US" dirty="0" smtClean="0"/>
              <a:t>liabilities or acquire damaged assets, some of which may be unknown at the time of such acquisitions;</a:t>
            </a:r>
          </a:p>
          <a:p>
            <a:pPr lvl="0"/>
            <a:r>
              <a:rPr lang="en-US" dirty="0" smtClean="0"/>
              <a:t>record goodwill and non-amortizable intangible assets that will be subject to future impairment testing and potential periodic impairment charges;</a:t>
            </a:r>
          </a:p>
          <a:p>
            <a:pPr lvl="0"/>
            <a:r>
              <a:rPr lang="en-US" dirty="0" smtClean="0"/>
              <a:t>incur amortization expenses related to certain intangible assets; or</a:t>
            </a:r>
          </a:p>
          <a:p>
            <a:pPr lvl="0"/>
            <a:r>
              <a:rPr lang="en-US" dirty="0" smtClean="0"/>
              <a:t>become subject to litigation.</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1316</TotalTime>
  <Words>1020</Words>
  <Application>Microsoft Office PowerPoint</Application>
  <PresentationFormat>On-screen Show (4:3)</PresentationFormat>
  <Paragraphs>226</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Tw Cen MT</vt:lpstr>
      <vt:lpstr>Droplet</vt:lpstr>
      <vt:lpstr>METHODS OF DEVELOPMENT</vt:lpstr>
      <vt:lpstr>ISSUES TO CONSIDER …1</vt:lpstr>
      <vt:lpstr>ISSUES TO CONSIDER … 2</vt:lpstr>
      <vt:lpstr>ISSUES TO CONSIDER …3</vt:lpstr>
      <vt:lpstr>Mergers and Acquisitions…1 </vt:lpstr>
      <vt:lpstr>Mergers and acquisitions …2</vt:lpstr>
      <vt:lpstr>Mergers and acquisitions …3</vt:lpstr>
      <vt:lpstr>Mergers and acquisitions …4</vt:lpstr>
      <vt:lpstr>Mergers and acquisitions …5</vt:lpstr>
      <vt:lpstr>Mergers and acquisitions …6</vt:lpstr>
      <vt:lpstr>Mergers and acquisitions …7</vt:lpstr>
      <vt:lpstr>Joint ventures </vt:lpstr>
      <vt:lpstr>Strategic Alliances</vt:lpstr>
      <vt:lpstr>Licensing</vt:lpstr>
      <vt:lpstr>Franchising..1</vt:lpstr>
      <vt:lpstr>Franchising..2</vt:lpstr>
      <vt:lpstr>Franchising..3</vt:lpstr>
      <vt:lpstr>Agency agreements</vt:lpstr>
      <vt:lpstr>Obtaining Capital to finance growth  Financing needs for stages of business growth </vt:lpstr>
      <vt:lpstr>Obtaining Capital to finance growth ..2</vt:lpstr>
      <vt:lpstr>Obtaining Capital to finance growth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Costing</dc:title>
  <dc:creator>Masud Khan</dc:creator>
  <cp:lastModifiedBy>Khan, Masud</cp:lastModifiedBy>
  <cp:revision>54</cp:revision>
  <dcterms:created xsi:type="dcterms:W3CDTF">2016-07-21T07:51:29Z</dcterms:created>
  <dcterms:modified xsi:type="dcterms:W3CDTF">2021-09-19T06:05:45Z</dcterms:modified>
</cp:coreProperties>
</file>