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Glacial Indifference Bold" panose="020B0604020202020204" charset="0"/>
      <p:regular r:id="rId8"/>
    </p:embeddedFont>
    <p:embeddedFont>
      <p:font typeface="Calibri" panose="020F0502020204030204" pitchFamily="34" charset="0"/>
      <p:regular r:id="rId9"/>
      <p:bold r:id="rId10"/>
      <p:italic r:id="rId11"/>
      <p:boldItalic r:id="rId12"/>
    </p:embeddedFont>
    <p:embeddedFont>
      <p:font typeface="Glacial Indifferenc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B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38"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1C44"/>
        </a:solidFill>
        <a:effectLst/>
      </p:bgPr>
    </p:bg>
    <p:spTree>
      <p:nvGrpSpPr>
        <p:cNvPr id="1" name=""/>
        <p:cNvGrpSpPr/>
        <p:nvPr/>
      </p:nvGrpSpPr>
      <p:grpSpPr>
        <a:xfrm>
          <a:off x="0" y="0"/>
          <a:ext cx="0" cy="0"/>
          <a:chOff x="0" y="0"/>
          <a:chExt cx="0" cy="0"/>
        </a:xfrm>
      </p:grpSpPr>
      <p:sp>
        <p:nvSpPr>
          <p:cNvPr id="2" name="AutoShape 2"/>
          <p:cNvSpPr/>
          <p:nvPr/>
        </p:nvSpPr>
        <p:spPr>
          <a:xfrm>
            <a:off x="-20" y="1009650"/>
            <a:ext cx="18288020" cy="0"/>
          </a:xfrm>
          <a:prstGeom prst="line">
            <a:avLst/>
          </a:prstGeom>
          <a:ln w="38100" cap="rnd">
            <a:solidFill>
              <a:srgbClr val="D9D9D9"/>
            </a:solidFill>
            <a:prstDash val="sysDot"/>
            <a:headEnd type="none" w="sm" len="sm"/>
            <a:tailEnd type="none" w="sm" len="sm"/>
          </a:ln>
        </p:spPr>
      </p:sp>
      <p:sp>
        <p:nvSpPr>
          <p:cNvPr id="3" name="AutoShape 3"/>
          <p:cNvSpPr/>
          <p:nvPr/>
        </p:nvSpPr>
        <p:spPr>
          <a:xfrm rot="3580">
            <a:off x="-5" y="9229725"/>
            <a:ext cx="18288030" cy="0"/>
          </a:xfrm>
          <a:prstGeom prst="line">
            <a:avLst/>
          </a:prstGeom>
          <a:ln w="38100" cap="rnd">
            <a:solidFill>
              <a:srgbClr val="D9D9D9"/>
            </a:solidFill>
            <a:prstDash val="sysDot"/>
            <a:headEnd type="none" w="sm" len="sm"/>
            <a:tailEnd type="none" w="sm" len="sm"/>
          </a:ln>
        </p:spPr>
      </p:sp>
      <p:sp>
        <p:nvSpPr>
          <p:cNvPr id="4" name="AutoShape 4"/>
          <p:cNvSpPr/>
          <p:nvPr/>
        </p:nvSpPr>
        <p:spPr>
          <a:xfrm rot="-5406366">
            <a:off x="-4143384" y="5124450"/>
            <a:ext cx="10287018" cy="0"/>
          </a:xfrm>
          <a:prstGeom prst="line">
            <a:avLst/>
          </a:prstGeom>
          <a:ln w="38100" cap="rnd">
            <a:solidFill>
              <a:srgbClr val="D9D9D9"/>
            </a:solidFill>
            <a:prstDash val="sysDot"/>
            <a:headEnd type="none" w="sm" len="sm"/>
            <a:tailEnd type="none" w="sm" len="sm"/>
          </a:ln>
        </p:spPr>
      </p:sp>
      <p:sp>
        <p:nvSpPr>
          <p:cNvPr id="5" name="AutoShape 5"/>
          <p:cNvSpPr/>
          <p:nvPr/>
        </p:nvSpPr>
        <p:spPr>
          <a:xfrm rot="-5400000">
            <a:off x="12115782" y="5124468"/>
            <a:ext cx="10287035" cy="0"/>
          </a:xfrm>
          <a:prstGeom prst="line">
            <a:avLst/>
          </a:prstGeom>
          <a:ln w="38100" cap="rnd">
            <a:solidFill>
              <a:srgbClr val="D9D9D9"/>
            </a:solidFill>
            <a:prstDash val="sysDot"/>
            <a:headEnd type="none" w="sm" len="sm"/>
            <a:tailEnd type="none" w="sm" len="sm"/>
          </a:ln>
        </p:spPr>
      </p:sp>
      <p:grpSp>
        <p:nvGrpSpPr>
          <p:cNvPr id="6" name="Group 6"/>
          <p:cNvGrpSpPr/>
          <p:nvPr/>
        </p:nvGrpSpPr>
        <p:grpSpPr>
          <a:xfrm>
            <a:off x="1683740" y="8865884"/>
            <a:ext cx="9934117" cy="765782"/>
            <a:chOff x="0" y="0"/>
            <a:chExt cx="13245490" cy="1021042"/>
          </a:xfrm>
        </p:grpSpPr>
        <p:sp>
          <p:nvSpPr>
            <p:cNvPr id="7" name="Freeform 7"/>
            <p:cNvSpPr/>
            <p:nvPr/>
          </p:nvSpPr>
          <p:spPr>
            <a:xfrm>
              <a:off x="12224448" y="0"/>
              <a:ext cx="1021042" cy="1021042"/>
            </a:xfrm>
            <a:custGeom>
              <a:avLst/>
              <a:gdLst/>
              <a:ahLst/>
              <a:cxnLst/>
              <a:rect l="l" t="t" r="r" b="b"/>
              <a:pathLst>
                <a:path w="1021042" h="1021042">
                  <a:moveTo>
                    <a:pt x="0" y="0"/>
                  </a:moveTo>
                  <a:lnTo>
                    <a:pt x="1021042" y="0"/>
                  </a:lnTo>
                  <a:lnTo>
                    <a:pt x="1021042" y="1021042"/>
                  </a:lnTo>
                  <a:lnTo>
                    <a:pt x="0" y="10210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a:off x="3100255" y="0"/>
              <a:ext cx="1021042" cy="1021042"/>
            </a:xfrm>
            <a:custGeom>
              <a:avLst/>
              <a:gdLst/>
              <a:ahLst/>
              <a:cxnLst/>
              <a:rect l="l" t="t" r="r" b="b"/>
              <a:pathLst>
                <a:path w="1021042" h="1021042">
                  <a:moveTo>
                    <a:pt x="0" y="0"/>
                  </a:moveTo>
                  <a:lnTo>
                    <a:pt x="1021042" y="0"/>
                  </a:lnTo>
                  <a:lnTo>
                    <a:pt x="1021042" y="1021042"/>
                  </a:lnTo>
                  <a:lnTo>
                    <a:pt x="0" y="102104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4562096" y="0"/>
              <a:ext cx="1021042" cy="1021042"/>
            </a:xfrm>
            <a:custGeom>
              <a:avLst/>
              <a:gdLst/>
              <a:ahLst/>
              <a:cxnLst/>
              <a:rect l="l" t="t" r="r" b="b"/>
              <a:pathLst>
                <a:path w="1021042" h="1021042">
                  <a:moveTo>
                    <a:pt x="0" y="0"/>
                  </a:moveTo>
                  <a:lnTo>
                    <a:pt x="1021042" y="0"/>
                  </a:lnTo>
                  <a:lnTo>
                    <a:pt x="1021042" y="1021042"/>
                  </a:lnTo>
                  <a:lnTo>
                    <a:pt x="0" y="102104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a:off x="7662351" y="0"/>
              <a:ext cx="1021042" cy="1021042"/>
            </a:xfrm>
            <a:custGeom>
              <a:avLst/>
              <a:gdLst/>
              <a:ahLst/>
              <a:cxnLst/>
              <a:rect l="l" t="t" r="r" b="b"/>
              <a:pathLst>
                <a:path w="1021042" h="1021042">
                  <a:moveTo>
                    <a:pt x="0" y="0"/>
                  </a:moveTo>
                  <a:lnTo>
                    <a:pt x="1021042" y="0"/>
                  </a:lnTo>
                  <a:lnTo>
                    <a:pt x="1021042" y="1021042"/>
                  </a:lnTo>
                  <a:lnTo>
                    <a:pt x="0" y="102104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a:off x="9124193" y="0"/>
              <a:ext cx="1021042" cy="1021042"/>
            </a:xfrm>
            <a:custGeom>
              <a:avLst/>
              <a:gdLst/>
              <a:ahLst/>
              <a:cxnLst/>
              <a:rect l="l" t="t" r="r" b="b"/>
              <a:pathLst>
                <a:path w="1021042" h="1021042">
                  <a:moveTo>
                    <a:pt x="0" y="0"/>
                  </a:moveTo>
                  <a:lnTo>
                    <a:pt x="1021042" y="0"/>
                  </a:lnTo>
                  <a:lnTo>
                    <a:pt x="1021042" y="1021042"/>
                  </a:lnTo>
                  <a:lnTo>
                    <a:pt x="0" y="1021042"/>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2" name="Freeform 12"/>
            <p:cNvSpPr/>
            <p:nvPr/>
          </p:nvSpPr>
          <p:spPr>
            <a:xfrm>
              <a:off x="0" y="0"/>
              <a:ext cx="1021042" cy="1021042"/>
            </a:xfrm>
            <a:custGeom>
              <a:avLst/>
              <a:gdLst/>
              <a:ahLst/>
              <a:cxnLst/>
              <a:rect l="l" t="t" r="r" b="b"/>
              <a:pathLst>
                <a:path w="1021042" h="1021042">
                  <a:moveTo>
                    <a:pt x="0" y="0"/>
                  </a:moveTo>
                  <a:lnTo>
                    <a:pt x="1021042" y="0"/>
                  </a:lnTo>
                  <a:lnTo>
                    <a:pt x="1021042" y="1021042"/>
                  </a:lnTo>
                  <a:lnTo>
                    <a:pt x="0" y="1021042"/>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grpSp>
      <p:grpSp>
        <p:nvGrpSpPr>
          <p:cNvPr id="13" name="Group 13"/>
          <p:cNvGrpSpPr/>
          <p:nvPr/>
        </p:nvGrpSpPr>
        <p:grpSpPr>
          <a:xfrm>
            <a:off x="6650798" y="626014"/>
            <a:ext cx="9953462" cy="767273"/>
            <a:chOff x="0" y="0"/>
            <a:chExt cx="13271283" cy="1023030"/>
          </a:xfrm>
        </p:grpSpPr>
        <p:sp>
          <p:nvSpPr>
            <p:cNvPr id="14" name="Freeform 14"/>
            <p:cNvSpPr/>
            <p:nvPr/>
          </p:nvSpPr>
          <p:spPr>
            <a:xfrm>
              <a:off x="12248252" y="0"/>
              <a:ext cx="1023030" cy="1023030"/>
            </a:xfrm>
            <a:custGeom>
              <a:avLst/>
              <a:gdLst/>
              <a:ahLst/>
              <a:cxnLst/>
              <a:rect l="l" t="t" r="r" b="b"/>
              <a:pathLst>
                <a:path w="1023030" h="1023030">
                  <a:moveTo>
                    <a:pt x="0" y="0"/>
                  </a:moveTo>
                  <a:lnTo>
                    <a:pt x="1023031" y="0"/>
                  </a:lnTo>
                  <a:lnTo>
                    <a:pt x="1023031" y="1023030"/>
                  </a:lnTo>
                  <a:lnTo>
                    <a:pt x="0" y="102303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3106292" y="0"/>
              <a:ext cx="1023030" cy="1023030"/>
            </a:xfrm>
            <a:custGeom>
              <a:avLst/>
              <a:gdLst/>
              <a:ahLst/>
              <a:cxnLst/>
              <a:rect l="l" t="t" r="r" b="b"/>
              <a:pathLst>
                <a:path w="1023030" h="1023030">
                  <a:moveTo>
                    <a:pt x="0" y="0"/>
                  </a:moveTo>
                  <a:lnTo>
                    <a:pt x="1023030" y="0"/>
                  </a:lnTo>
                  <a:lnTo>
                    <a:pt x="1023030" y="1023030"/>
                  </a:lnTo>
                  <a:lnTo>
                    <a:pt x="0" y="102303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4570980" y="0"/>
              <a:ext cx="1023030" cy="1023030"/>
            </a:xfrm>
            <a:custGeom>
              <a:avLst/>
              <a:gdLst/>
              <a:ahLst/>
              <a:cxnLst/>
              <a:rect l="l" t="t" r="r" b="b"/>
              <a:pathLst>
                <a:path w="1023030" h="1023030">
                  <a:moveTo>
                    <a:pt x="0" y="0"/>
                  </a:moveTo>
                  <a:lnTo>
                    <a:pt x="1023030" y="0"/>
                  </a:lnTo>
                  <a:lnTo>
                    <a:pt x="1023030" y="1023030"/>
                  </a:lnTo>
                  <a:lnTo>
                    <a:pt x="0" y="102303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7677272" y="0"/>
              <a:ext cx="1023030" cy="1023030"/>
            </a:xfrm>
            <a:custGeom>
              <a:avLst/>
              <a:gdLst/>
              <a:ahLst/>
              <a:cxnLst/>
              <a:rect l="l" t="t" r="r" b="b"/>
              <a:pathLst>
                <a:path w="1023030" h="1023030">
                  <a:moveTo>
                    <a:pt x="0" y="0"/>
                  </a:moveTo>
                  <a:lnTo>
                    <a:pt x="1023031" y="0"/>
                  </a:lnTo>
                  <a:lnTo>
                    <a:pt x="1023031" y="1023030"/>
                  </a:lnTo>
                  <a:lnTo>
                    <a:pt x="0" y="102303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a:off x="9141960" y="0"/>
              <a:ext cx="1023030" cy="1023030"/>
            </a:xfrm>
            <a:custGeom>
              <a:avLst/>
              <a:gdLst/>
              <a:ahLst/>
              <a:cxnLst/>
              <a:rect l="l" t="t" r="r" b="b"/>
              <a:pathLst>
                <a:path w="1023030" h="1023030">
                  <a:moveTo>
                    <a:pt x="0" y="0"/>
                  </a:moveTo>
                  <a:lnTo>
                    <a:pt x="1023030" y="0"/>
                  </a:lnTo>
                  <a:lnTo>
                    <a:pt x="1023030" y="1023030"/>
                  </a:lnTo>
                  <a:lnTo>
                    <a:pt x="0" y="102303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9" name="Freeform 19"/>
            <p:cNvSpPr/>
            <p:nvPr/>
          </p:nvSpPr>
          <p:spPr>
            <a:xfrm>
              <a:off x="0" y="0"/>
              <a:ext cx="1023030" cy="1023030"/>
            </a:xfrm>
            <a:custGeom>
              <a:avLst/>
              <a:gdLst/>
              <a:ahLst/>
              <a:cxnLst/>
              <a:rect l="l" t="t" r="r" b="b"/>
              <a:pathLst>
                <a:path w="1023030" h="1023030">
                  <a:moveTo>
                    <a:pt x="0" y="0"/>
                  </a:moveTo>
                  <a:lnTo>
                    <a:pt x="1023030" y="0"/>
                  </a:lnTo>
                  <a:lnTo>
                    <a:pt x="1023030" y="1023030"/>
                  </a:lnTo>
                  <a:lnTo>
                    <a:pt x="0" y="102303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grpSp>
      <p:sp>
        <p:nvSpPr>
          <p:cNvPr id="20" name="TextBox 20"/>
          <p:cNvSpPr txBox="1"/>
          <p:nvPr/>
        </p:nvSpPr>
        <p:spPr>
          <a:xfrm>
            <a:off x="-20" y="1862447"/>
            <a:ext cx="17698104" cy="5370471"/>
          </a:xfrm>
          <a:prstGeom prst="rect">
            <a:avLst/>
          </a:prstGeom>
        </p:spPr>
        <p:txBody>
          <a:bodyPr lIns="0" tIns="0" rIns="0" bIns="0" rtlCol="0" anchor="t">
            <a:spAutoFit/>
          </a:bodyPr>
          <a:lstStyle/>
          <a:p>
            <a:pPr algn="ctr">
              <a:lnSpc>
                <a:spcPts val="6564"/>
              </a:lnSpc>
            </a:pPr>
            <a:r>
              <a:rPr lang="en-US" sz="4689" spc="370">
                <a:solidFill>
                  <a:srgbClr val="FFFFFF"/>
                </a:solidFill>
                <a:latin typeface="Glacial Indifference Bold"/>
              </a:rPr>
              <a:t>Problem Statement: </a:t>
            </a:r>
          </a:p>
          <a:p>
            <a:pPr algn="ctr">
              <a:lnSpc>
                <a:spcPts val="7264"/>
              </a:lnSpc>
            </a:pPr>
            <a:r>
              <a:rPr lang="en-US" sz="5189" spc="409">
                <a:solidFill>
                  <a:srgbClr val="D5FFAE"/>
                </a:solidFill>
                <a:latin typeface="Glacial Indifference Bold"/>
              </a:rPr>
              <a:t>Online Slot Booking Platform</a:t>
            </a:r>
          </a:p>
          <a:p>
            <a:pPr algn="ctr">
              <a:lnSpc>
                <a:spcPts val="7264"/>
              </a:lnSpc>
            </a:pPr>
            <a:endParaRPr lang="en-US" sz="5189" spc="409">
              <a:solidFill>
                <a:srgbClr val="D5FFAE"/>
              </a:solidFill>
              <a:latin typeface="Glacial Indifference Bold"/>
            </a:endParaRPr>
          </a:p>
          <a:p>
            <a:pPr algn="ctr">
              <a:lnSpc>
                <a:spcPts val="7264"/>
              </a:lnSpc>
            </a:pPr>
            <a:endParaRPr lang="en-US" sz="5189" spc="409">
              <a:solidFill>
                <a:srgbClr val="D5FFAE"/>
              </a:solidFill>
              <a:latin typeface="Glacial Indifference Bold"/>
            </a:endParaRPr>
          </a:p>
          <a:p>
            <a:pPr algn="ctr">
              <a:lnSpc>
                <a:spcPts val="7264"/>
              </a:lnSpc>
            </a:pPr>
            <a:endParaRPr lang="en-US" sz="5189" spc="409">
              <a:solidFill>
                <a:srgbClr val="D5FFAE"/>
              </a:solidFill>
              <a:latin typeface="Glacial Indifference Bold"/>
            </a:endParaRPr>
          </a:p>
          <a:p>
            <a:pPr algn="ctr">
              <a:lnSpc>
                <a:spcPts val="7264"/>
              </a:lnSpc>
            </a:pPr>
            <a:endParaRPr lang="en-US" sz="5189" spc="409">
              <a:solidFill>
                <a:srgbClr val="D5FFAE"/>
              </a:solidFill>
              <a:latin typeface="Glacial Indifference Bold"/>
            </a:endParaRPr>
          </a:p>
        </p:txBody>
      </p:sp>
      <p:sp>
        <p:nvSpPr>
          <p:cNvPr id="21" name="Freeform 21"/>
          <p:cNvSpPr/>
          <p:nvPr/>
        </p:nvSpPr>
        <p:spPr>
          <a:xfrm>
            <a:off x="9383968" y="4217786"/>
            <a:ext cx="5803517" cy="4425567"/>
          </a:xfrm>
          <a:custGeom>
            <a:avLst/>
            <a:gdLst/>
            <a:ahLst/>
            <a:cxnLst/>
            <a:rect l="l" t="t" r="r" b="b"/>
            <a:pathLst>
              <a:path w="5803517" h="4425567">
                <a:moveTo>
                  <a:pt x="0" y="0"/>
                </a:moveTo>
                <a:lnTo>
                  <a:pt x="5803517" y="0"/>
                </a:lnTo>
                <a:lnTo>
                  <a:pt x="5803517" y="4425566"/>
                </a:lnTo>
                <a:lnTo>
                  <a:pt x="0" y="4425566"/>
                </a:lnTo>
                <a:lnTo>
                  <a:pt x="0" y="0"/>
                </a:lnTo>
                <a:close/>
              </a:path>
            </a:pathLst>
          </a:custGeom>
          <a:blipFill>
            <a:blip r:embed="rId14"/>
            <a:stretch>
              <a:fillRect t="-8179" b="-41735"/>
            </a:stretch>
          </a:blipFill>
        </p:spPr>
      </p:sp>
      <p:sp>
        <p:nvSpPr>
          <p:cNvPr id="22" name="TextBox 22"/>
          <p:cNvSpPr txBox="1"/>
          <p:nvPr/>
        </p:nvSpPr>
        <p:spPr>
          <a:xfrm>
            <a:off x="3283703" y="5160210"/>
            <a:ext cx="5181379" cy="3590727"/>
          </a:xfrm>
          <a:prstGeom prst="rect">
            <a:avLst/>
          </a:prstGeom>
        </p:spPr>
        <p:txBody>
          <a:bodyPr lIns="0" tIns="0" rIns="0" bIns="0" rtlCol="0" anchor="t">
            <a:spAutoFit/>
          </a:bodyPr>
          <a:lstStyle/>
          <a:p>
            <a:pPr algn="ctr">
              <a:lnSpc>
                <a:spcPts val="6065"/>
              </a:lnSpc>
            </a:pPr>
            <a:r>
              <a:rPr lang="en-US" sz="4332" spc="342" dirty="0">
                <a:solidFill>
                  <a:srgbClr val="FFFFFF"/>
                </a:solidFill>
                <a:latin typeface="Glacial Indifference Bold"/>
              </a:rPr>
              <a:t>Presentation By:</a:t>
            </a:r>
            <a:r>
              <a:rPr lang="en-US" sz="4332" spc="342" dirty="0">
                <a:solidFill>
                  <a:srgbClr val="FFFFFF"/>
                </a:solidFill>
                <a:latin typeface="Glacial Indifference"/>
              </a:rPr>
              <a:t> </a:t>
            </a:r>
          </a:p>
          <a:p>
            <a:pPr marL="1000114" lvl="1" indent="-571500" algn="ctr">
              <a:lnSpc>
                <a:spcPts val="5558"/>
              </a:lnSpc>
              <a:buFont typeface="Arial" panose="020B0604020202020204" pitchFamily="34" charset="0"/>
              <a:buChar char="•"/>
            </a:pPr>
            <a:r>
              <a:rPr lang="en-US" sz="3970" spc="313" dirty="0">
                <a:solidFill>
                  <a:srgbClr val="5CE1E6"/>
                </a:solidFill>
                <a:latin typeface="Glacial Indifference"/>
              </a:rPr>
              <a:t>Sreshtha </a:t>
            </a:r>
            <a:r>
              <a:rPr lang="en-US" sz="3970" spc="313" dirty="0" smtClean="0">
                <a:solidFill>
                  <a:srgbClr val="5CE1E6"/>
                </a:solidFill>
                <a:latin typeface="Glacial Indifference"/>
              </a:rPr>
              <a:t>Das </a:t>
            </a:r>
            <a:endParaRPr lang="en-US" sz="3970" spc="313" dirty="0">
              <a:solidFill>
                <a:srgbClr val="5CE1E6"/>
              </a:solidFill>
              <a:latin typeface="Glacial Indifference"/>
            </a:endParaRPr>
          </a:p>
          <a:p>
            <a:pPr marL="1000114" lvl="1" indent="-571500" algn="ctr">
              <a:lnSpc>
                <a:spcPts val="5558"/>
              </a:lnSpc>
              <a:buFont typeface="Arial" panose="020B0604020202020204" pitchFamily="34" charset="0"/>
              <a:buChar char="•"/>
            </a:pPr>
            <a:r>
              <a:rPr lang="en-US" sz="3970" spc="313" dirty="0">
                <a:solidFill>
                  <a:srgbClr val="5CE1E6"/>
                </a:solidFill>
                <a:latin typeface="Glacial Indifference"/>
              </a:rPr>
              <a:t>Tanir </a:t>
            </a:r>
            <a:r>
              <a:rPr lang="en-US" sz="3970" spc="313" dirty="0" smtClean="0">
                <a:solidFill>
                  <a:srgbClr val="5CE1E6"/>
                </a:solidFill>
                <a:latin typeface="Glacial Indifference"/>
              </a:rPr>
              <a:t>Sahoo</a:t>
            </a:r>
            <a:endParaRPr lang="en-US" sz="3970" spc="313" dirty="0">
              <a:solidFill>
                <a:srgbClr val="5CE1E6"/>
              </a:solidFill>
              <a:latin typeface="Glacial Indifference"/>
            </a:endParaRPr>
          </a:p>
          <a:p>
            <a:pPr marL="1000114" lvl="1" indent="-571500" algn="ctr">
              <a:lnSpc>
                <a:spcPts val="5558"/>
              </a:lnSpc>
              <a:buFont typeface="Arial" panose="020B0604020202020204" pitchFamily="34" charset="0"/>
              <a:buChar char="•"/>
            </a:pPr>
            <a:r>
              <a:rPr lang="en-US" sz="3970" spc="313" dirty="0" smtClean="0">
                <a:solidFill>
                  <a:srgbClr val="5CE1E6"/>
                </a:solidFill>
                <a:latin typeface="Glacial Indifference"/>
              </a:rPr>
              <a:t>Manash </a:t>
            </a:r>
            <a:r>
              <a:rPr lang="en-US" sz="3970" spc="313" dirty="0">
                <a:solidFill>
                  <a:srgbClr val="5CE1E6"/>
                </a:solidFill>
                <a:latin typeface="Glacial Indifference"/>
              </a:rPr>
              <a:t>Das</a:t>
            </a:r>
          </a:p>
          <a:p>
            <a:pPr algn="ctr">
              <a:lnSpc>
                <a:spcPts val="5052"/>
              </a:lnSpc>
              <a:spcBef>
                <a:spcPct val="0"/>
              </a:spcBef>
            </a:pPr>
            <a:endParaRPr lang="en-US" sz="3970" spc="313" dirty="0">
              <a:solidFill>
                <a:srgbClr val="5CE1E6"/>
              </a:solidFill>
              <a:latin typeface="Glacial Indifferen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8C8B"/>
        </a:solidFill>
        <a:effectLst/>
      </p:bgPr>
    </p:bg>
    <p:spTree>
      <p:nvGrpSpPr>
        <p:cNvPr id="1" name=""/>
        <p:cNvGrpSpPr/>
        <p:nvPr/>
      </p:nvGrpSpPr>
      <p:grpSpPr>
        <a:xfrm>
          <a:off x="0" y="0"/>
          <a:ext cx="0" cy="0"/>
          <a:chOff x="0" y="0"/>
          <a:chExt cx="0" cy="0"/>
        </a:xfrm>
      </p:grpSpPr>
      <p:sp>
        <p:nvSpPr>
          <p:cNvPr id="2" name="Freeform 2"/>
          <p:cNvSpPr/>
          <p:nvPr/>
        </p:nvSpPr>
        <p:spPr>
          <a:xfrm>
            <a:off x="4857541" y="1769234"/>
            <a:ext cx="5685296" cy="3397608"/>
          </a:xfrm>
          <a:custGeom>
            <a:avLst/>
            <a:gdLst/>
            <a:ahLst/>
            <a:cxnLst/>
            <a:rect l="l" t="t" r="r" b="b"/>
            <a:pathLst>
              <a:path w="5685296" h="3397608">
                <a:moveTo>
                  <a:pt x="0" y="0"/>
                </a:moveTo>
                <a:lnTo>
                  <a:pt x="5685296" y="0"/>
                </a:lnTo>
                <a:lnTo>
                  <a:pt x="5685296" y="3397608"/>
                </a:lnTo>
                <a:lnTo>
                  <a:pt x="0" y="3397608"/>
                </a:lnTo>
                <a:lnTo>
                  <a:pt x="0" y="0"/>
                </a:lnTo>
                <a:close/>
              </a:path>
            </a:pathLst>
          </a:custGeom>
          <a:blipFill>
            <a:blip r:embed="rId2"/>
            <a:stretch>
              <a:fillRect l="-4084" r="-6160"/>
            </a:stretch>
          </a:blipFill>
        </p:spPr>
      </p:sp>
      <p:sp>
        <p:nvSpPr>
          <p:cNvPr id="3" name="Freeform 3"/>
          <p:cNvSpPr/>
          <p:nvPr/>
        </p:nvSpPr>
        <p:spPr>
          <a:xfrm>
            <a:off x="2176557" y="5605782"/>
            <a:ext cx="4745386" cy="3652518"/>
          </a:xfrm>
          <a:custGeom>
            <a:avLst/>
            <a:gdLst/>
            <a:ahLst/>
            <a:cxnLst/>
            <a:rect l="l" t="t" r="r" b="b"/>
            <a:pathLst>
              <a:path w="4745386" h="3652518">
                <a:moveTo>
                  <a:pt x="0" y="0"/>
                </a:moveTo>
                <a:lnTo>
                  <a:pt x="4745386" y="0"/>
                </a:lnTo>
                <a:lnTo>
                  <a:pt x="4745386" y="3652518"/>
                </a:lnTo>
                <a:lnTo>
                  <a:pt x="0" y="3652518"/>
                </a:lnTo>
                <a:lnTo>
                  <a:pt x="0" y="0"/>
                </a:lnTo>
                <a:close/>
              </a:path>
            </a:pathLst>
          </a:custGeom>
          <a:blipFill>
            <a:blip r:embed="rId3"/>
            <a:stretch>
              <a:fillRect t="-12000"/>
            </a:stretch>
          </a:blipFill>
        </p:spPr>
      </p:sp>
      <p:sp>
        <p:nvSpPr>
          <p:cNvPr id="4" name="Freeform 4"/>
          <p:cNvSpPr/>
          <p:nvPr/>
        </p:nvSpPr>
        <p:spPr>
          <a:xfrm>
            <a:off x="11097848" y="6218154"/>
            <a:ext cx="5176557" cy="3670067"/>
          </a:xfrm>
          <a:custGeom>
            <a:avLst/>
            <a:gdLst/>
            <a:ahLst/>
            <a:cxnLst/>
            <a:rect l="l" t="t" r="r" b="b"/>
            <a:pathLst>
              <a:path w="5176557" h="3670067">
                <a:moveTo>
                  <a:pt x="0" y="0"/>
                </a:moveTo>
                <a:lnTo>
                  <a:pt x="5176557" y="0"/>
                </a:lnTo>
                <a:lnTo>
                  <a:pt x="5176557" y="3670066"/>
                </a:lnTo>
                <a:lnTo>
                  <a:pt x="0" y="3670066"/>
                </a:lnTo>
                <a:lnTo>
                  <a:pt x="0" y="0"/>
                </a:lnTo>
                <a:close/>
              </a:path>
            </a:pathLst>
          </a:custGeom>
          <a:blipFill>
            <a:blip r:embed="rId4"/>
            <a:stretch>
              <a:fillRect/>
            </a:stretch>
          </a:blipFill>
        </p:spPr>
      </p:sp>
      <p:sp>
        <p:nvSpPr>
          <p:cNvPr id="5" name="TextBox 5"/>
          <p:cNvSpPr txBox="1"/>
          <p:nvPr/>
        </p:nvSpPr>
        <p:spPr>
          <a:xfrm>
            <a:off x="11000837" y="2205838"/>
            <a:ext cx="5370580" cy="2457725"/>
          </a:xfrm>
          <a:prstGeom prst="rect">
            <a:avLst/>
          </a:prstGeom>
        </p:spPr>
        <p:txBody>
          <a:bodyPr lIns="0" tIns="0" rIns="0" bIns="0" rtlCol="0" anchor="t">
            <a:spAutoFit/>
          </a:bodyPr>
          <a:lstStyle/>
          <a:p>
            <a:pPr marL="710135" lvl="1" indent="-355068" algn="ctr">
              <a:lnSpc>
                <a:spcPts val="4604"/>
              </a:lnSpc>
              <a:buFont typeface="Arial"/>
              <a:buChar char="•"/>
            </a:pPr>
            <a:r>
              <a:rPr lang="en-US" sz="3289" spc="259">
                <a:solidFill>
                  <a:srgbClr val="000000"/>
                </a:solidFill>
                <a:latin typeface="Glacial Indifference"/>
              </a:rPr>
              <a:t>Unnecessary Fines</a:t>
            </a:r>
          </a:p>
          <a:p>
            <a:pPr marL="710135" lvl="1" indent="-355068" algn="ctr">
              <a:lnSpc>
                <a:spcPts val="4604"/>
              </a:lnSpc>
              <a:buFont typeface="Arial"/>
              <a:buChar char="•"/>
            </a:pPr>
            <a:r>
              <a:rPr lang="en-US" sz="3289" spc="259">
                <a:solidFill>
                  <a:srgbClr val="000000"/>
                </a:solidFill>
                <a:latin typeface="Glacial Indifference"/>
              </a:rPr>
              <a:t>Towing</a:t>
            </a:r>
          </a:p>
          <a:p>
            <a:pPr marL="710135" lvl="1" indent="-355068" algn="ctr">
              <a:lnSpc>
                <a:spcPts val="4604"/>
              </a:lnSpc>
              <a:buFont typeface="Arial"/>
              <a:buChar char="•"/>
            </a:pPr>
            <a:r>
              <a:rPr lang="en-US" sz="3289" spc="259">
                <a:solidFill>
                  <a:srgbClr val="000000"/>
                </a:solidFill>
                <a:latin typeface="Glacial Indifference"/>
              </a:rPr>
              <a:t>Traffic Congestion </a:t>
            </a:r>
          </a:p>
          <a:p>
            <a:pPr algn="ctr">
              <a:lnSpc>
                <a:spcPts val="5864"/>
              </a:lnSpc>
            </a:pPr>
            <a:endParaRPr lang="en-US" sz="3289" spc="259">
              <a:solidFill>
                <a:srgbClr val="000000"/>
              </a:solidFill>
              <a:latin typeface="Glacial Indifference"/>
            </a:endParaRPr>
          </a:p>
        </p:txBody>
      </p:sp>
      <p:sp>
        <p:nvSpPr>
          <p:cNvPr id="6" name="TextBox 6"/>
          <p:cNvSpPr txBox="1"/>
          <p:nvPr/>
        </p:nvSpPr>
        <p:spPr>
          <a:xfrm>
            <a:off x="8449883" y="5528792"/>
            <a:ext cx="9226034" cy="597175"/>
          </a:xfrm>
          <a:prstGeom prst="rect">
            <a:avLst/>
          </a:prstGeom>
        </p:spPr>
        <p:txBody>
          <a:bodyPr lIns="0" tIns="0" rIns="0" bIns="0" rtlCol="0" anchor="t">
            <a:spAutoFit/>
          </a:bodyPr>
          <a:lstStyle/>
          <a:p>
            <a:pPr marL="753314" lvl="1" indent="-376657" algn="ctr">
              <a:lnSpc>
                <a:spcPts val="4884"/>
              </a:lnSpc>
              <a:buFont typeface="Arial"/>
              <a:buChar char="•"/>
            </a:pPr>
            <a:r>
              <a:rPr lang="en-US" sz="3489" spc="275">
                <a:solidFill>
                  <a:srgbClr val="000000"/>
                </a:solidFill>
                <a:latin typeface="Glacial Indifference"/>
              </a:rPr>
              <a:t>Drivers competing for the same spots.</a:t>
            </a:r>
          </a:p>
        </p:txBody>
      </p:sp>
      <p:sp>
        <p:nvSpPr>
          <p:cNvPr id="7" name="TextBox 7"/>
          <p:cNvSpPr txBox="1"/>
          <p:nvPr/>
        </p:nvSpPr>
        <p:spPr>
          <a:xfrm>
            <a:off x="254313" y="9257551"/>
            <a:ext cx="8780502" cy="630670"/>
          </a:xfrm>
          <a:prstGeom prst="rect">
            <a:avLst/>
          </a:prstGeom>
        </p:spPr>
        <p:txBody>
          <a:bodyPr lIns="0" tIns="0" rIns="0" bIns="0" rtlCol="0" anchor="t">
            <a:spAutoFit/>
          </a:bodyPr>
          <a:lstStyle/>
          <a:p>
            <a:pPr marL="792458" lvl="1" indent="-396229" algn="ctr">
              <a:lnSpc>
                <a:spcPts val="5138"/>
              </a:lnSpc>
              <a:buFont typeface="Arial"/>
              <a:buChar char="•"/>
            </a:pPr>
            <a:r>
              <a:rPr lang="en-US" sz="3670" spc="289">
                <a:solidFill>
                  <a:srgbClr val="000000"/>
                </a:solidFill>
                <a:latin typeface="Glacial Indifference"/>
              </a:rPr>
              <a:t> Inefficient parking management. </a:t>
            </a:r>
          </a:p>
        </p:txBody>
      </p:sp>
      <p:sp>
        <p:nvSpPr>
          <p:cNvPr id="8" name="TextBox 8"/>
          <p:cNvSpPr txBox="1"/>
          <p:nvPr/>
        </p:nvSpPr>
        <p:spPr>
          <a:xfrm>
            <a:off x="516516" y="629228"/>
            <a:ext cx="11318677" cy="713220"/>
          </a:xfrm>
          <a:prstGeom prst="rect">
            <a:avLst/>
          </a:prstGeom>
        </p:spPr>
        <p:txBody>
          <a:bodyPr lIns="0" tIns="0" rIns="0" bIns="0" rtlCol="0" anchor="t">
            <a:spAutoFit/>
          </a:bodyPr>
          <a:lstStyle/>
          <a:p>
            <a:pPr algn="ctr">
              <a:lnSpc>
                <a:spcPts val="5838"/>
              </a:lnSpc>
              <a:spcBef>
                <a:spcPct val="0"/>
              </a:spcBef>
            </a:pPr>
            <a:r>
              <a:rPr lang="en-US" sz="4170" u="sng" spc="329">
                <a:solidFill>
                  <a:srgbClr val="000000"/>
                </a:solidFill>
                <a:latin typeface="Glacial Indifference Bold"/>
              </a:rPr>
              <a:t>Current Challenges in Parking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1CE6F"/>
        </a:solidFill>
        <a:effectLst/>
      </p:bgPr>
    </p:bg>
    <p:spTree>
      <p:nvGrpSpPr>
        <p:cNvPr id="1" name=""/>
        <p:cNvGrpSpPr/>
        <p:nvPr/>
      </p:nvGrpSpPr>
      <p:grpSpPr>
        <a:xfrm>
          <a:off x="0" y="0"/>
          <a:ext cx="0" cy="0"/>
          <a:chOff x="0" y="0"/>
          <a:chExt cx="0" cy="0"/>
        </a:xfrm>
      </p:grpSpPr>
      <p:sp>
        <p:nvSpPr>
          <p:cNvPr id="2" name="TextBox 2"/>
          <p:cNvSpPr txBox="1"/>
          <p:nvPr/>
        </p:nvSpPr>
        <p:spPr>
          <a:xfrm>
            <a:off x="1823761" y="327192"/>
            <a:ext cx="16299236" cy="9575467"/>
          </a:xfrm>
          <a:prstGeom prst="rect">
            <a:avLst/>
          </a:prstGeom>
        </p:spPr>
        <p:txBody>
          <a:bodyPr lIns="0" tIns="0" rIns="0" bIns="0" rtlCol="0" anchor="t">
            <a:spAutoFit/>
          </a:bodyPr>
          <a:lstStyle/>
          <a:p>
            <a:pPr marL="623546" lvl="1" indent="-311773" algn="ctr">
              <a:lnSpc>
                <a:spcPts val="4043"/>
              </a:lnSpc>
              <a:buFont typeface="Arial"/>
              <a:buChar char="•"/>
            </a:pPr>
            <a:r>
              <a:rPr lang="en-US" sz="2888" spc="228">
                <a:solidFill>
                  <a:srgbClr val="000000"/>
                </a:solidFill>
                <a:latin typeface="Glacial Indifference Bold"/>
              </a:rPr>
              <a:t> </a:t>
            </a:r>
            <a:r>
              <a:rPr lang="en-US" sz="2888" spc="228">
                <a:solidFill>
                  <a:srgbClr val="000000"/>
                </a:solidFill>
                <a:latin typeface="Glacial Indifference"/>
              </a:rPr>
              <a:t>Customer initiates registration by providing details such as customer id, phone number, address, password, car number, and name. Upon registration, an Account is created with attributes including account name, account id, and linked customer details. The Customer can search for available Parking Spaces, characterized by attributes such as capacity, status, space name, price, availability, and disabled. Upon selecting a Parking Space, the Customer can make a Booking, generating a booking id and capturing details like customer name, customer id, car details, booking status, arrival, and departure times. </a:t>
            </a:r>
          </a:p>
          <a:p>
            <a:pPr algn="ctr">
              <a:lnSpc>
                <a:spcPts val="4043"/>
              </a:lnSpc>
            </a:pPr>
            <a:endParaRPr lang="en-US" sz="2888" spc="228">
              <a:solidFill>
                <a:srgbClr val="000000"/>
              </a:solidFill>
              <a:latin typeface="Glacial Indifference"/>
            </a:endParaRPr>
          </a:p>
          <a:p>
            <a:pPr marL="623546" lvl="1" indent="-311773" algn="ctr">
              <a:lnSpc>
                <a:spcPts val="4043"/>
              </a:lnSpc>
              <a:buFont typeface="Arial"/>
              <a:buChar char="•"/>
            </a:pPr>
            <a:r>
              <a:rPr lang="en-US" sz="2888" spc="228">
                <a:solidFill>
                  <a:srgbClr val="000000"/>
                </a:solidFill>
                <a:latin typeface="Glacial Indifference"/>
              </a:rPr>
              <a:t>Malls and restaurants can effectively reduce chaos during peak hours, ensuring a seamless experience for their customers by pre-booking parking spaces</a:t>
            </a:r>
          </a:p>
          <a:p>
            <a:pPr algn="ctr">
              <a:lnSpc>
                <a:spcPts val="4043"/>
              </a:lnSpc>
            </a:pPr>
            <a:r>
              <a:rPr lang="en-US" sz="2888" spc="228">
                <a:solidFill>
                  <a:srgbClr val="000000"/>
                </a:solidFill>
                <a:latin typeface="Glacial Indifference"/>
              </a:rPr>
              <a:t> </a:t>
            </a:r>
          </a:p>
          <a:p>
            <a:pPr marL="623546" lvl="1" indent="-311773" algn="ctr">
              <a:lnSpc>
                <a:spcPts val="4043"/>
              </a:lnSpc>
              <a:buFont typeface="Arial"/>
              <a:buChar char="•"/>
            </a:pPr>
            <a:r>
              <a:rPr lang="en-US" sz="2888" spc="228">
                <a:solidFill>
                  <a:srgbClr val="000000"/>
                </a:solidFill>
                <a:latin typeface="Glacial Indifference"/>
              </a:rPr>
              <a:t>By leasing out the parking spaces through the app, the establishments with their own parking facilities can efficiently manage their resources while reducing manual labour costs associated with traditional parking management systems.</a:t>
            </a:r>
          </a:p>
          <a:p>
            <a:pPr algn="ctr">
              <a:lnSpc>
                <a:spcPts val="4043"/>
              </a:lnSpc>
            </a:pPr>
            <a:endParaRPr lang="en-US" sz="2888" spc="228">
              <a:solidFill>
                <a:srgbClr val="000000"/>
              </a:solidFill>
              <a:latin typeface="Glacial Indifference"/>
            </a:endParaRPr>
          </a:p>
          <a:p>
            <a:pPr marL="623546" lvl="1" indent="-311773" algn="ctr">
              <a:lnSpc>
                <a:spcPts val="4043"/>
              </a:lnSpc>
              <a:buFont typeface="Arial"/>
              <a:buChar char="•"/>
            </a:pPr>
            <a:r>
              <a:rPr lang="en-US" sz="2888" spc="228">
                <a:solidFill>
                  <a:srgbClr val="000000"/>
                </a:solidFill>
                <a:latin typeface="Glacial Indifference"/>
              </a:rPr>
              <a:t>In cases where users exceed their booked time slots, the system may implement automated mechanisms to charge penalties. Users may have the option to extend their parking duration, provided there is availability.</a:t>
            </a:r>
          </a:p>
        </p:txBody>
      </p:sp>
      <p:sp>
        <p:nvSpPr>
          <p:cNvPr id="3" name="Freeform 3"/>
          <p:cNvSpPr/>
          <p:nvPr/>
        </p:nvSpPr>
        <p:spPr>
          <a:xfrm rot="5400000">
            <a:off x="-4114800" y="3867150"/>
            <a:ext cx="10287000" cy="2552700"/>
          </a:xfrm>
          <a:custGeom>
            <a:avLst/>
            <a:gdLst/>
            <a:ahLst/>
            <a:cxnLst/>
            <a:rect l="l" t="t" r="r" b="b"/>
            <a:pathLst>
              <a:path w="10287000" h="2552700">
                <a:moveTo>
                  <a:pt x="0" y="0"/>
                </a:moveTo>
                <a:lnTo>
                  <a:pt x="10287000" y="0"/>
                </a:lnTo>
                <a:lnTo>
                  <a:pt x="10287000" y="2552700"/>
                </a:lnTo>
                <a:lnTo>
                  <a:pt x="0" y="25527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rot="-5400000">
            <a:off x="-1904640" y="4657186"/>
            <a:ext cx="5108615" cy="1260592"/>
          </a:xfrm>
          <a:prstGeom prst="rect">
            <a:avLst/>
          </a:prstGeom>
        </p:spPr>
        <p:txBody>
          <a:bodyPr lIns="0" tIns="0" rIns="0" bIns="0" rtlCol="0" anchor="t">
            <a:spAutoFit/>
          </a:bodyPr>
          <a:lstStyle/>
          <a:p>
            <a:pPr algn="ctr">
              <a:lnSpc>
                <a:spcPts val="10318"/>
              </a:lnSpc>
              <a:spcBef>
                <a:spcPct val="0"/>
              </a:spcBef>
            </a:pPr>
            <a:r>
              <a:rPr lang="en-US" sz="7370" spc="582">
                <a:solidFill>
                  <a:srgbClr val="000000"/>
                </a:solidFill>
                <a:latin typeface="Glacial Indifference Bold"/>
              </a:rPr>
              <a:t>WORKING</a:t>
            </a:r>
            <a:r>
              <a:rPr lang="en-US" sz="7370" spc="582">
                <a:solidFill>
                  <a:srgbClr val="000000"/>
                </a:solidFill>
                <a:latin typeface="Glacial Indifference"/>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708057" y="1445000"/>
            <a:ext cx="4463041" cy="3519515"/>
          </a:xfrm>
          <a:custGeom>
            <a:avLst/>
            <a:gdLst/>
            <a:ahLst/>
            <a:cxnLst/>
            <a:rect l="l" t="t" r="r" b="b"/>
            <a:pathLst>
              <a:path w="5364024" h="4230022">
                <a:moveTo>
                  <a:pt x="0" y="0"/>
                </a:moveTo>
                <a:lnTo>
                  <a:pt x="5364024" y="0"/>
                </a:lnTo>
                <a:lnTo>
                  <a:pt x="5364024" y="4230022"/>
                </a:lnTo>
                <a:lnTo>
                  <a:pt x="0" y="4230022"/>
                </a:lnTo>
                <a:lnTo>
                  <a:pt x="0" y="0"/>
                </a:lnTo>
                <a:close/>
              </a:path>
            </a:pathLst>
          </a:custGeom>
          <a:blipFill>
            <a:blip r:embed="rId2"/>
            <a:stretch>
              <a:fillRect b="-9661"/>
            </a:stretch>
          </a:blipFill>
        </p:spPr>
      </p:sp>
      <p:sp>
        <p:nvSpPr>
          <p:cNvPr id="3" name="Freeform 3"/>
          <p:cNvSpPr/>
          <p:nvPr/>
        </p:nvSpPr>
        <p:spPr>
          <a:xfrm>
            <a:off x="1371600" y="1445001"/>
            <a:ext cx="4191000" cy="3519515"/>
          </a:xfrm>
          <a:custGeom>
            <a:avLst/>
            <a:gdLst/>
            <a:ahLst/>
            <a:cxnLst/>
            <a:rect l="l" t="t" r="r" b="b"/>
            <a:pathLst>
              <a:path w="4722736" h="3966056">
                <a:moveTo>
                  <a:pt x="0" y="0"/>
                </a:moveTo>
                <a:lnTo>
                  <a:pt x="4722735" y="0"/>
                </a:lnTo>
                <a:lnTo>
                  <a:pt x="4722735" y="3966056"/>
                </a:lnTo>
                <a:lnTo>
                  <a:pt x="0" y="3966056"/>
                </a:lnTo>
                <a:lnTo>
                  <a:pt x="0" y="0"/>
                </a:lnTo>
                <a:close/>
              </a:path>
            </a:pathLst>
          </a:custGeom>
          <a:blipFill>
            <a:blip r:embed="rId3"/>
            <a:stretch>
              <a:fillRect l="-676" t="-17390" r="-676" b="-7234"/>
            </a:stretch>
          </a:blipFill>
        </p:spPr>
      </p:sp>
      <p:sp>
        <p:nvSpPr>
          <p:cNvPr id="4" name="Freeform 4"/>
          <p:cNvSpPr/>
          <p:nvPr/>
        </p:nvSpPr>
        <p:spPr>
          <a:xfrm>
            <a:off x="3348423" y="5181600"/>
            <a:ext cx="11591155" cy="5105400"/>
          </a:xfrm>
          <a:custGeom>
            <a:avLst/>
            <a:gdLst/>
            <a:ahLst/>
            <a:cxnLst/>
            <a:rect l="l" t="t" r="r" b="b"/>
            <a:pathLst>
              <a:path w="7452390" h="3282454">
                <a:moveTo>
                  <a:pt x="0" y="0"/>
                </a:moveTo>
                <a:lnTo>
                  <a:pt x="7452390" y="0"/>
                </a:lnTo>
                <a:lnTo>
                  <a:pt x="7452390" y="3282454"/>
                </a:lnTo>
                <a:lnTo>
                  <a:pt x="0" y="3282454"/>
                </a:lnTo>
                <a:lnTo>
                  <a:pt x="0" y="0"/>
                </a:lnTo>
                <a:close/>
              </a:path>
            </a:pathLst>
          </a:custGeom>
          <a:blipFill>
            <a:blip r:embed="rId4"/>
            <a:stretch>
              <a:fillRect b="-4958"/>
            </a:stretch>
          </a:blipFill>
        </p:spPr>
      </p:sp>
      <p:sp>
        <p:nvSpPr>
          <p:cNvPr id="5" name="TextBox 5"/>
          <p:cNvSpPr txBox="1"/>
          <p:nvPr/>
        </p:nvSpPr>
        <p:spPr>
          <a:xfrm>
            <a:off x="3794945" y="498100"/>
            <a:ext cx="10698111" cy="946901"/>
          </a:xfrm>
          <a:prstGeom prst="rect">
            <a:avLst/>
          </a:prstGeom>
        </p:spPr>
        <p:txBody>
          <a:bodyPr lIns="0" tIns="0" rIns="0" bIns="0" rtlCol="0" anchor="t">
            <a:spAutoFit/>
          </a:bodyPr>
          <a:lstStyle/>
          <a:p>
            <a:pPr algn="ctr">
              <a:lnSpc>
                <a:spcPts val="7658"/>
              </a:lnSpc>
              <a:spcBef>
                <a:spcPct val="0"/>
              </a:spcBef>
            </a:pPr>
            <a:r>
              <a:rPr lang="en-US" sz="5470" spc="432" dirty="0">
                <a:solidFill>
                  <a:srgbClr val="000000"/>
                </a:solidFill>
                <a:latin typeface="Glacial Indifference Bold"/>
              </a:rPr>
              <a:t>After using our platform</a:t>
            </a:r>
            <a:r>
              <a:rPr lang="en-US" sz="5470" spc="432" dirty="0">
                <a:solidFill>
                  <a:srgbClr val="000000"/>
                </a:solidFill>
                <a:latin typeface="Glacial Indifference"/>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AC2"/>
        </a:solidFill>
        <a:effectLst/>
      </p:bgPr>
    </p:bg>
    <p:spTree>
      <p:nvGrpSpPr>
        <p:cNvPr id="1" name=""/>
        <p:cNvGrpSpPr/>
        <p:nvPr/>
      </p:nvGrpSpPr>
      <p:grpSpPr>
        <a:xfrm>
          <a:off x="0" y="0"/>
          <a:ext cx="0" cy="0"/>
          <a:chOff x="0" y="0"/>
          <a:chExt cx="0" cy="0"/>
        </a:xfrm>
      </p:grpSpPr>
      <p:sp>
        <p:nvSpPr>
          <p:cNvPr id="2" name="Freeform 2"/>
          <p:cNvSpPr/>
          <p:nvPr/>
        </p:nvSpPr>
        <p:spPr>
          <a:xfrm>
            <a:off x="1823761" y="215972"/>
            <a:ext cx="8133837" cy="4927528"/>
          </a:xfrm>
          <a:custGeom>
            <a:avLst/>
            <a:gdLst/>
            <a:ahLst/>
            <a:cxnLst/>
            <a:rect l="l" t="t" r="r" b="b"/>
            <a:pathLst>
              <a:path w="8133837" h="4927528">
                <a:moveTo>
                  <a:pt x="0" y="0"/>
                </a:moveTo>
                <a:lnTo>
                  <a:pt x="8133837" y="0"/>
                </a:lnTo>
                <a:lnTo>
                  <a:pt x="8133837" y="4927528"/>
                </a:lnTo>
                <a:lnTo>
                  <a:pt x="0" y="4927528"/>
                </a:lnTo>
                <a:lnTo>
                  <a:pt x="0" y="0"/>
                </a:lnTo>
                <a:close/>
              </a:path>
            </a:pathLst>
          </a:custGeom>
          <a:blipFill>
            <a:blip r:embed="rId2"/>
            <a:stretch>
              <a:fillRect l="-9749" t="-6330" r="-60679" b="-22463"/>
            </a:stretch>
          </a:blipFill>
        </p:spPr>
      </p:sp>
      <p:sp>
        <p:nvSpPr>
          <p:cNvPr id="3" name="Freeform 3"/>
          <p:cNvSpPr/>
          <p:nvPr/>
        </p:nvSpPr>
        <p:spPr>
          <a:xfrm>
            <a:off x="8976022" y="5416025"/>
            <a:ext cx="7827338" cy="4317197"/>
          </a:xfrm>
          <a:custGeom>
            <a:avLst/>
            <a:gdLst/>
            <a:ahLst/>
            <a:cxnLst/>
            <a:rect l="l" t="t" r="r" b="b"/>
            <a:pathLst>
              <a:path w="7827338" h="4317197">
                <a:moveTo>
                  <a:pt x="0" y="0"/>
                </a:moveTo>
                <a:lnTo>
                  <a:pt x="7827338" y="0"/>
                </a:lnTo>
                <a:lnTo>
                  <a:pt x="7827338" y="4317197"/>
                </a:lnTo>
                <a:lnTo>
                  <a:pt x="0" y="4317197"/>
                </a:lnTo>
                <a:lnTo>
                  <a:pt x="0" y="0"/>
                </a:lnTo>
                <a:close/>
              </a:path>
            </a:pathLst>
          </a:custGeom>
          <a:blipFill>
            <a:blip r:embed="rId3"/>
            <a:stretch>
              <a:fillRect l="-7624" r="-7357"/>
            </a:stretch>
          </a:blipFill>
        </p:spPr>
      </p:sp>
      <p:sp>
        <p:nvSpPr>
          <p:cNvPr id="4" name="TextBox 4"/>
          <p:cNvSpPr txBox="1"/>
          <p:nvPr/>
        </p:nvSpPr>
        <p:spPr>
          <a:xfrm>
            <a:off x="9957598" y="733075"/>
            <a:ext cx="6312254" cy="4187939"/>
          </a:xfrm>
          <a:prstGeom prst="rect">
            <a:avLst/>
          </a:prstGeom>
        </p:spPr>
        <p:txBody>
          <a:bodyPr lIns="0" tIns="0" rIns="0" bIns="0" rtlCol="0" anchor="t">
            <a:spAutoFit/>
          </a:bodyPr>
          <a:lstStyle/>
          <a:p>
            <a:pPr marL="511795" lvl="1" indent="-255897" algn="ctr">
              <a:lnSpc>
                <a:spcPts val="3318"/>
              </a:lnSpc>
              <a:buFont typeface="Arial"/>
              <a:buChar char="•"/>
            </a:pPr>
            <a:r>
              <a:rPr lang="en-US" sz="2370" spc="187">
                <a:solidFill>
                  <a:srgbClr val="000000"/>
                </a:solidFill>
                <a:latin typeface="Glacial Indifference"/>
              </a:rPr>
              <a:t>This map is designed to provide users with a visual representation of their current location and nearby areas with available parking spaces. Upon opening the app, there are markers or icons representing parking areas within the vicinity. To book a parking slot, users simply select the desired area on the map where they intend to park.</a:t>
            </a:r>
          </a:p>
        </p:txBody>
      </p:sp>
      <p:sp>
        <p:nvSpPr>
          <p:cNvPr id="5" name="TextBox 5"/>
          <p:cNvSpPr txBox="1"/>
          <p:nvPr/>
        </p:nvSpPr>
        <p:spPr>
          <a:xfrm>
            <a:off x="221431" y="5321372"/>
            <a:ext cx="8325812" cy="4468403"/>
          </a:xfrm>
          <a:prstGeom prst="rect">
            <a:avLst/>
          </a:prstGeom>
        </p:spPr>
        <p:txBody>
          <a:bodyPr lIns="0" tIns="0" rIns="0" bIns="0" rtlCol="0" anchor="t">
            <a:spAutoFit/>
          </a:bodyPr>
          <a:lstStyle/>
          <a:p>
            <a:pPr marL="460675" lvl="1" indent="-230338" algn="ctr">
              <a:lnSpc>
                <a:spcPts val="2987"/>
              </a:lnSpc>
              <a:buFont typeface="Arial"/>
              <a:buChar char="•"/>
            </a:pPr>
            <a:r>
              <a:rPr lang="en-US" sz="2133" spc="168">
                <a:solidFill>
                  <a:srgbClr val="000000"/>
                </a:solidFill>
                <a:latin typeface="Glacial Indifference"/>
              </a:rPr>
              <a:t>After choosing a parking area on the map, users are directed to a page where they are prompted to identify themselves as either an administrator or a regular user. Then they have to login/sign-up. Upon successful authentication, users are granted access to their personalized dashboard or profile within the app, where they can manage their parking bookings, view transaction history, and adjust account settings as needed. Additionally, administrators have access to enhanced features and privileges, allowing them to oversee parking operations, monitor occupancy levels, and manage user accounts and permissions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094">
              <a:srgbClr val="3CD5E4"/>
            </a:gs>
            <a:gs pos="19474">
              <a:srgbClr val="4ED3D1"/>
            </a:gs>
            <a:gs pos="73375">
              <a:srgbClr val="BFD67C"/>
            </a:gs>
            <a:gs pos="62341">
              <a:srgbClr val="A4D38B"/>
            </a:gs>
            <a:gs pos="51950">
              <a:srgbClr val="8BD099"/>
            </a:gs>
            <a:gs pos="45500">
              <a:srgbClr val="7BCEA2"/>
            </a:gs>
            <a:gs pos="0">
              <a:srgbClr val="0CC0DF">
                <a:alpha val="75000"/>
                <a:lumMod val="81000"/>
                <a:lumOff val="19000"/>
              </a:srgbClr>
            </a:gs>
            <a:gs pos="100000">
              <a:srgbClr val="FFDE59">
                <a:alpha val="100000"/>
              </a:srgbClr>
            </a:gs>
          </a:gsLst>
          <a:lin ang="0" scaled="0"/>
        </a:gradFill>
        <a:effectLst/>
      </p:bgPr>
    </p:bg>
    <p:spTree>
      <p:nvGrpSpPr>
        <p:cNvPr id="1" name=""/>
        <p:cNvGrpSpPr/>
        <p:nvPr/>
      </p:nvGrpSpPr>
      <p:grpSpPr>
        <a:xfrm>
          <a:off x="0" y="0"/>
          <a:ext cx="0" cy="0"/>
          <a:chOff x="0" y="0"/>
          <a:chExt cx="0" cy="0"/>
        </a:xfrm>
      </p:grpSpPr>
      <p:sp>
        <p:nvSpPr>
          <p:cNvPr id="3" name="Rectangle 2"/>
          <p:cNvSpPr/>
          <p:nvPr/>
        </p:nvSpPr>
        <p:spPr>
          <a:xfrm>
            <a:off x="0" y="0"/>
            <a:ext cx="18288000" cy="10287000"/>
          </a:xfrm>
          <a:prstGeom prst="rect">
            <a:avLst/>
          </a:prstGeom>
          <a:solidFill>
            <a:srgbClr val="140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0"/>
            <a:ext cx="18211800" cy="10495181"/>
          </a:xfrm>
          <a:prstGeom prst="rect">
            <a:avLst/>
          </a:prstGeom>
          <a:gradFill>
            <a:gsLst>
              <a:gs pos="62341">
                <a:srgbClr val="A4D38B"/>
              </a:gs>
              <a:gs pos="51950">
                <a:srgbClr val="8BD099"/>
              </a:gs>
              <a:gs pos="45500">
                <a:srgbClr val="7BCEA2"/>
              </a:gs>
              <a:gs pos="0">
                <a:srgbClr val="0CC0DF">
                  <a:alpha val="75000"/>
                  <a:lumMod val="81000"/>
                  <a:lumOff val="19000"/>
                </a:srgbClr>
              </a:gs>
              <a:gs pos="100000">
                <a:srgbClr val="FFDE59">
                  <a:alpha val="100000"/>
                </a:srgbClr>
              </a:gs>
            </a:gsLst>
            <a:lin ang="0" scaled="0"/>
          </a:gradFill>
        </p:spPr>
        <p:txBody>
          <a:bodyPr wrap="square" rtlCol="0">
            <a:spAutoFit/>
          </a:bodyPr>
          <a:lstStyle/>
          <a:p>
            <a:r>
              <a:rPr lang="en-US" sz="3200" b="1" dirty="0"/>
              <a:t>Business Prospect:</a:t>
            </a:r>
          </a:p>
          <a:p>
            <a:endParaRPr lang="en-US" dirty="0"/>
          </a:p>
          <a:p>
            <a:r>
              <a:rPr lang="en-US" sz="2400" b="1" u="sng" dirty="0"/>
              <a:t>Revenue Generation: </a:t>
            </a:r>
          </a:p>
          <a:p>
            <a:r>
              <a:rPr lang="en-US" dirty="0"/>
              <a:t>   - Booking Fees: Charge users a fee for each parking slot reservation made through the app. The fee can vary based on factors such as location, time of day, and duration of parking.</a:t>
            </a:r>
          </a:p>
          <a:p>
            <a:r>
              <a:rPr lang="en-US" dirty="0"/>
              <a:t>   - Premium Slots: Offer premium parking slots with added conveniences such as proximity to entrances or enhanced security features at a higher price point.</a:t>
            </a:r>
          </a:p>
          <a:p>
            <a:r>
              <a:rPr lang="en-US" dirty="0"/>
              <a:t>   - Advertisements: Partner with local businesses or third-party advertisers to display targeted advertisements within the app. Ad revenue can be generated based on impressions or clicks.</a:t>
            </a:r>
          </a:p>
          <a:p>
            <a:r>
              <a:rPr lang="en-US" dirty="0"/>
              <a:t>   - Partnerships: Collaborate with parking facilities, commercial complexes, or event organizers to offer exclusive deals or discounts to app users. Revenue can be generated through revenue-sharing agreements or service fees.</a:t>
            </a:r>
          </a:p>
          <a:p>
            <a:r>
              <a:rPr lang="en-US" dirty="0"/>
              <a:t>   - Additional Services: Explore opportunities to upsell additional services such as car wash, valet parking, or electric vehicle charging. These services can provide an additional revenue stream and enhance the overall user experience.</a:t>
            </a:r>
          </a:p>
          <a:p>
            <a:r>
              <a:rPr lang="en-US" dirty="0"/>
              <a:t>   - Data Monetization: Utilize data analytics to gather insights into parking demand patterns, user behavior, and preferences. Aggregate and </a:t>
            </a:r>
            <a:r>
              <a:rPr lang="en-US" dirty="0" err="1"/>
              <a:t>anonymize</a:t>
            </a:r>
            <a:r>
              <a:rPr lang="en-US" dirty="0"/>
              <a:t> data to offer valuable insights to urban planners, businesses, or transportation authorities for a fee.</a:t>
            </a:r>
          </a:p>
          <a:p>
            <a:r>
              <a:rPr lang="en-US" sz="2000" u="sng" dirty="0" smtClean="0"/>
              <a:t>Table of charge ex: </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sz="2400" b="1" dirty="0"/>
              <a:t>Plan for space owners: </a:t>
            </a:r>
          </a:p>
          <a:p>
            <a:pPr marL="342900" indent="-342900">
              <a:buFont typeface="+mj-lt"/>
              <a:buAutoNum type="arabicPeriod"/>
            </a:pPr>
            <a:r>
              <a:rPr lang="en-US" dirty="0"/>
              <a:t>Market Analysis: Conduct thorough market research to understand the demand for parking solutions in target areas. Identify key demographics, competition, and trends in parking behavior. Urban areas with high population density and limited parking options present significant opportunities.</a:t>
            </a:r>
          </a:p>
          <a:p>
            <a:pPr marL="342900" indent="-342900">
              <a:buFont typeface="+mj-lt"/>
              <a:buAutoNum type="arabicPeriod"/>
            </a:pPr>
            <a:r>
              <a:rPr lang="en-US" dirty="0"/>
              <a:t>User Acquisition and Retention: Develop strategies to attract users to the app, such as offering incentives for first-time bookings or referral programs. Focus on user experience to encourage repeat usage and build brand loyalty. Providing seamless booking processes and reliable customer support are essential for retaining users.</a:t>
            </a:r>
          </a:p>
          <a:p>
            <a:pPr marL="342900" indent="-342900">
              <a:buFont typeface="+mj-lt"/>
              <a:buAutoNum type="arabicPeriod"/>
            </a:pPr>
            <a:r>
              <a:rPr lang="en-US" dirty="0"/>
              <a:t>Technology and Infrastructure: Invest in robust technology infrastructure to ensure the app's reliability, security, and scalability. Implement features such as real-time availability updates, navigation assistance, and secure payment gateways to enhance user satisfaction and trust.</a:t>
            </a:r>
          </a:p>
          <a:p>
            <a:pPr marL="342900" indent="-342900">
              <a:buFont typeface="+mj-lt"/>
              <a:buAutoNum type="arabicPeriod"/>
            </a:pPr>
            <a:r>
              <a:rPr lang="en-US" dirty="0"/>
              <a:t>Regulatory Compliance: Stay abreast of local regulations and compliance requirements related to parking operations, data privacy, and payment processing. Ensure that the app adheres to relevant laws and standards to avoid legal issues and maintain trust among users and partners.</a:t>
            </a:r>
          </a:p>
          <a:p>
            <a:pPr marL="342900" indent="-342900">
              <a:buFont typeface="+mj-lt"/>
              <a:buAutoNum type="arabicPeriod"/>
            </a:pPr>
            <a:r>
              <a:rPr lang="en-US" dirty="0"/>
              <a:t>Marketing and Promotion: Develop a comprehensive marketing strategy to raise awareness and drive app downloads. Utilize digital marketing channels such as social media, search engine optimization (SEO), and targeted advertising campaigns. Collaborate with local influencers or community organizations to amplify reach and credibility.</a:t>
            </a:r>
          </a:p>
          <a:p>
            <a:r>
              <a:rPr lang="en-US" dirty="0"/>
              <a:t>What Make’s us Different:</a:t>
            </a:r>
          </a:p>
          <a:p>
            <a:pPr marL="342900" indent="-342900">
              <a:buAutoNum type="arabicPeriod"/>
            </a:pPr>
            <a:r>
              <a:rPr lang="en-US" dirty="0"/>
              <a:t>Time saving</a:t>
            </a:r>
          </a:p>
          <a:p>
            <a:pPr marL="342900" indent="-342900">
              <a:buAutoNum type="arabicPeriod"/>
            </a:pPr>
            <a:r>
              <a:rPr lang="en-US" dirty="0"/>
              <a:t>Hustle free parking slot booking</a:t>
            </a:r>
          </a:p>
          <a:p>
            <a:pPr marL="342900" indent="-342900">
              <a:buAutoNum type="arabicPeriod"/>
            </a:pPr>
            <a:r>
              <a:rPr lang="en-US" dirty="0"/>
              <a:t>Maximum optimization of the parking space</a:t>
            </a:r>
          </a:p>
          <a:p>
            <a:pPr marL="342900" indent="-342900">
              <a:buAutoNum type="arabicPeriod"/>
            </a:pPr>
            <a:endParaRPr lang="en-US" b="1" dirty="0" smtClean="0"/>
          </a:p>
        </p:txBody>
      </p:sp>
      <p:graphicFrame>
        <p:nvGraphicFramePr>
          <p:cNvPr id="4" name="Table 3"/>
          <p:cNvGraphicFramePr>
            <a:graphicFrameLocks noGrp="1"/>
          </p:cNvGraphicFramePr>
          <p:nvPr>
            <p:extLst>
              <p:ext uri="{D42A27DB-BD31-4B8C-83A1-F6EECF244321}">
                <p14:modId xmlns:p14="http://schemas.microsoft.com/office/powerpoint/2010/main" val="2125743685"/>
              </p:ext>
            </p:extLst>
          </p:nvPr>
        </p:nvGraphicFramePr>
        <p:xfrm>
          <a:off x="381000" y="4152900"/>
          <a:ext cx="12192000" cy="1600200"/>
        </p:xfrm>
        <a:graphic>
          <a:graphicData uri="http://schemas.openxmlformats.org/drawingml/2006/table">
            <a:tbl>
              <a:tblPr firstRow="1" bandRow="1">
                <a:tableStyleId>{F5AB1C69-6EDB-4FF4-983F-18BD219EF322}</a:tableStyleId>
              </a:tblPr>
              <a:tblGrid>
                <a:gridCol w="3048000"/>
                <a:gridCol w="3048000"/>
                <a:gridCol w="3048000"/>
                <a:gridCol w="3048000"/>
              </a:tblGrid>
              <a:tr h="400050">
                <a:tc>
                  <a:txBody>
                    <a:bodyPr/>
                    <a:lstStyle/>
                    <a:p>
                      <a:r>
                        <a:rPr lang="en-US" dirty="0" smtClean="0"/>
                        <a:t>Hours</a:t>
                      </a:r>
                      <a:endParaRPr lang="en-US" dirty="0"/>
                    </a:p>
                  </a:txBody>
                  <a:tcPr/>
                </a:tc>
                <a:tc>
                  <a:txBody>
                    <a:bodyPr/>
                    <a:lstStyle/>
                    <a:p>
                      <a:r>
                        <a:rPr lang="en-US" dirty="0" smtClean="0"/>
                        <a:t>Interest</a:t>
                      </a:r>
                      <a:endParaRPr lang="en-US" dirty="0"/>
                    </a:p>
                  </a:txBody>
                  <a:tcPr/>
                </a:tc>
                <a:tc>
                  <a:txBody>
                    <a:bodyPr/>
                    <a:lstStyle/>
                    <a:p>
                      <a:r>
                        <a:rPr lang="en-US" dirty="0" smtClean="0"/>
                        <a:t>Hour specific</a:t>
                      </a:r>
                      <a:r>
                        <a:rPr lang="en-US" baseline="0" dirty="0" smtClean="0"/>
                        <a:t> charge</a:t>
                      </a:r>
                      <a:endParaRPr lang="en-US" dirty="0"/>
                    </a:p>
                  </a:txBody>
                  <a:tcPr/>
                </a:tc>
                <a:tc>
                  <a:txBody>
                    <a:bodyPr/>
                    <a:lstStyle/>
                    <a:p>
                      <a:r>
                        <a:rPr lang="en-US" dirty="0" smtClean="0"/>
                        <a:t>Total payable</a:t>
                      </a:r>
                      <a:endParaRPr lang="en-US" dirty="0"/>
                    </a:p>
                  </a:txBody>
                  <a:tcPr/>
                </a:tc>
              </a:tr>
              <a:tr h="40005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20.00</a:t>
                      </a:r>
                      <a:endParaRPr lang="en-US" dirty="0"/>
                    </a:p>
                  </a:txBody>
                  <a:tcPr/>
                </a:tc>
                <a:tc>
                  <a:txBody>
                    <a:bodyPr/>
                    <a:lstStyle/>
                    <a:p>
                      <a:r>
                        <a:rPr lang="en-US" dirty="0" smtClean="0"/>
                        <a:t>20.00</a:t>
                      </a:r>
                      <a:endParaRPr lang="en-US" dirty="0"/>
                    </a:p>
                  </a:txBody>
                  <a:tcPr/>
                </a:tc>
              </a:tr>
              <a:tr h="400050">
                <a:tc>
                  <a:txBody>
                    <a:bodyPr/>
                    <a:lstStyle/>
                    <a:p>
                      <a:r>
                        <a:rPr lang="en-US" dirty="0" smtClean="0"/>
                        <a:t>2</a:t>
                      </a:r>
                      <a:endParaRPr lang="en-US" dirty="0"/>
                    </a:p>
                  </a:txBody>
                  <a:tcPr/>
                </a:tc>
                <a:tc>
                  <a:txBody>
                    <a:bodyPr/>
                    <a:lstStyle/>
                    <a:p>
                      <a:r>
                        <a:rPr lang="en-US" dirty="0" smtClean="0"/>
                        <a:t>10%</a:t>
                      </a:r>
                      <a:endParaRPr lang="en-US" dirty="0"/>
                    </a:p>
                  </a:txBody>
                  <a:tcPr/>
                </a:tc>
                <a:tc>
                  <a:txBody>
                    <a:bodyPr/>
                    <a:lstStyle/>
                    <a:p>
                      <a:r>
                        <a:rPr lang="en-US" dirty="0" smtClean="0"/>
                        <a:t>22.00</a:t>
                      </a:r>
                      <a:endParaRPr lang="en-US" dirty="0"/>
                    </a:p>
                  </a:txBody>
                  <a:tcPr/>
                </a:tc>
                <a:tc>
                  <a:txBody>
                    <a:bodyPr/>
                    <a:lstStyle/>
                    <a:p>
                      <a:r>
                        <a:rPr lang="en-US" dirty="0" smtClean="0"/>
                        <a:t>42.00</a:t>
                      </a:r>
                      <a:endParaRPr lang="en-US" dirty="0"/>
                    </a:p>
                  </a:txBody>
                  <a:tcPr/>
                </a:tc>
              </a:tr>
              <a:tr h="400050">
                <a:tc>
                  <a:txBody>
                    <a:bodyPr/>
                    <a:lstStyle/>
                    <a:p>
                      <a:r>
                        <a:rPr lang="en-US" dirty="0" smtClean="0"/>
                        <a:t>3</a:t>
                      </a:r>
                      <a:endParaRPr lang="en-US" dirty="0"/>
                    </a:p>
                  </a:txBody>
                  <a:tcPr/>
                </a:tc>
                <a:tc>
                  <a:txBody>
                    <a:bodyPr/>
                    <a:lstStyle/>
                    <a:p>
                      <a:r>
                        <a:rPr lang="en-US" dirty="0" smtClean="0"/>
                        <a:t>10%</a:t>
                      </a:r>
                      <a:endParaRPr lang="en-US" dirty="0"/>
                    </a:p>
                  </a:txBody>
                  <a:tcPr/>
                </a:tc>
                <a:tc>
                  <a:txBody>
                    <a:bodyPr/>
                    <a:lstStyle/>
                    <a:p>
                      <a:r>
                        <a:rPr lang="en-US" dirty="0" smtClean="0"/>
                        <a:t>24.20</a:t>
                      </a:r>
                      <a:endParaRPr lang="en-US" dirty="0"/>
                    </a:p>
                  </a:txBody>
                  <a:tcPr/>
                </a:tc>
                <a:tc>
                  <a:txBody>
                    <a:bodyPr/>
                    <a:lstStyle/>
                    <a:p>
                      <a:r>
                        <a:rPr lang="en-US" dirty="0" smtClean="0"/>
                        <a:t>66.20</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920</Words>
  <Application>Microsoft Office PowerPoint</Application>
  <PresentationFormat>Custom</PresentationFormat>
  <Paragraphs>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Glacial Indifference Bold</vt:lpstr>
      <vt:lpstr>Calibri</vt:lpstr>
      <vt:lpstr>Glacial Indifference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SRRESHTHA DAS TANIR SAHOO MANASH DAS</dc:title>
  <cp:lastModifiedBy>Tanir Sahoo</cp:lastModifiedBy>
  <cp:revision>9</cp:revision>
  <dcterms:created xsi:type="dcterms:W3CDTF">2006-08-16T00:00:00Z</dcterms:created>
  <dcterms:modified xsi:type="dcterms:W3CDTF">2024-03-11T09:31:32Z</dcterms:modified>
  <dc:identifier>DAF_IZbL3qE</dc:identifier>
</cp:coreProperties>
</file>