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6" r:id="rId3"/>
    <p:sldId id="258" r:id="rId4"/>
    <p:sldId id="259" r:id="rId5"/>
    <p:sldId id="261" r:id="rId6"/>
    <p:sldId id="262" r:id="rId7"/>
    <p:sldId id="263" r:id="rId8"/>
    <p:sldId id="264" r:id="rId9"/>
    <p:sldId id="265"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4" d="100"/>
          <a:sy n="84" d="100"/>
        </p:scale>
        <p:origin x="624"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4884C-F00A-4138-AF35-5D5639785EA6}" type="datetimeFigureOut">
              <a:rPr lang="en-US" smtClean="0"/>
              <a:t>8/4/2023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5A27F-400A-451A-8EBD-1D3A3A881696}" type="slidenum">
              <a:rPr lang="en-US" smtClean="0"/>
              <a:t>‹#›</a:t>
            </a:fld>
            <a:endParaRPr lang="en-US"/>
          </a:p>
        </p:txBody>
      </p:sp>
    </p:spTree>
    <p:extLst>
      <p:ext uri="{BB962C8B-B14F-4D97-AF65-F5344CB8AC3E}">
        <p14:creationId xmlns:p14="http://schemas.microsoft.com/office/powerpoint/2010/main" val="1109572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5AAE7-CDCD-4D21-B2E4-436DE11D83DF}" type="slidenum">
              <a:rPr lang="en-US" smtClean="0"/>
              <a:t>4</a:t>
            </a:fld>
            <a:endParaRPr lang="en-US"/>
          </a:p>
        </p:txBody>
      </p:sp>
    </p:spTree>
    <p:extLst>
      <p:ext uri="{BB962C8B-B14F-4D97-AF65-F5344CB8AC3E}">
        <p14:creationId xmlns:p14="http://schemas.microsoft.com/office/powerpoint/2010/main" val="3131115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1A1966-1494-4D44-AA19-D3C86FA37918}"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64B6B-BEAA-4CC1-A535-F0847CCF34C1}" type="slidenum">
              <a:rPr lang="en-US" smtClean="0"/>
              <a:t>‹#›</a:t>
            </a:fld>
            <a:endParaRPr lang="en-US"/>
          </a:p>
        </p:txBody>
      </p:sp>
    </p:spTree>
    <p:extLst>
      <p:ext uri="{BB962C8B-B14F-4D97-AF65-F5344CB8AC3E}">
        <p14:creationId xmlns:p14="http://schemas.microsoft.com/office/powerpoint/2010/main" val="262766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1A1966-1494-4D44-AA19-D3C86FA37918}"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64B6B-BEAA-4CC1-A535-F0847CCF34C1}" type="slidenum">
              <a:rPr lang="en-US" smtClean="0"/>
              <a:t>‹#›</a:t>
            </a:fld>
            <a:endParaRPr lang="en-US"/>
          </a:p>
        </p:txBody>
      </p:sp>
    </p:spTree>
    <p:extLst>
      <p:ext uri="{BB962C8B-B14F-4D97-AF65-F5344CB8AC3E}">
        <p14:creationId xmlns:p14="http://schemas.microsoft.com/office/powerpoint/2010/main" val="1431603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1A1966-1494-4D44-AA19-D3C86FA37918}"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64B6B-BEAA-4CC1-A535-F0847CCF34C1}" type="slidenum">
              <a:rPr lang="en-US" smtClean="0"/>
              <a:t>‹#›</a:t>
            </a:fld>
            <a:endParaRPr lang="en-US"/>
          </a:p>
        </p:txBody>
      </p:sp>
    </p:spTree>
    <p:extLst>
      <p:ext uri="{BB962C8B-B14F-4D97-AF65-F5344CB8AC3E}">
        <p14:creationId xmlns:p14="http://schemas.microsoft.com/office/powerpoint/2010/main" val="12943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1A1966-1494-4D44-AA19-D3C86FA37918}"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64B6B-BEAA-4CC1-A535-F0847CCF34C1}" type="slidenum">
              <a:rPr lang="en-US" smtClean="0"/>
              <a:t>‹#›</a:t>
            </a:fld>
            <a:endParaRPr lang="en-US"/>
          </a:p>
        </p:txBody>
      </p:sp>
    </p:spTree>
    <p:extLst>
      <p:ext uri="{BB962C8B-B14F-4D97-AF65-F5344CB8AC3E}">
        <p14:creationId xmlns:p14="http://schemas.microsoft.com/office/powerpoint/2010/main" val="77790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1A1966-1494-4D44-AA19-D3C86FA37918}"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64B6B-BEAA-4CC1-A535-F0847CCF34C1}" type="slidenum">
              <a:rPr lang="en-US" smtClean="0"/>
              <a:t>‹#›</a:t>
            </a:fld>
            <a:endParaRPr lang="en-US"/>
          </a:p>
        </p:txBody>
      </p:sp>
    </p:spTree>
    <p:extLst>
      <p:ext uri="{BB962C8B-B14F-4D97-AF65-F5344CB8AC3E}">
        <p14:creationId xmlns:p14="http://schemas.microsoft.com/office/powerpoint/2010/main" val="1097633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1A1966-1494-4D44-AA19-D3C86FA37918}"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64B6B-BEAA-4CC1-A535-F0847CCF34C1}" type="slidenum">
              <a:rPr lang="en-US" smtClean="0"/>
              <a:t>‹#›</a:t>
            </a:fld>
            <a:endParaRPr lang="en-US"/>
          </a:p>
        </p:txBody>
      </p:sp>
    </p:spTree>
    <p:extLst>
      <p:ext uri="{BB962C8B-B14F-4D97-AF65-F5344CB8AC3E}">
        <p14:creationId xmlns:p14="http://schemas.microsoft.com/office/powerpoint/2010/main" val="40068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1A1966-1494-4D44-AA19-D3C86FA37918}" type="datetimeFigureOut">
              <a:rPr lang="en-US" smtClean="0"/>
              <a:t>8/4/2023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64B6B-BEAA-4CC1-A535-F0847CCF34C1}" type="slidenum">
              <a:rPr lang="en-US" smtClean="0"/>
              <a:t>‹#›</a:t>
            </a:fld>
            <a:endParaRPr lang="en-US"/>
          </a:p>
        </p:txBody>
      </p:sp>
    </p:spTree>
    <p:extLst>
      <p:ext uri="{BB962C8B-B14F-4D97-AF65-F5344CB8AC3E}">
        <p14:creationId xmlns:p14="http://schemas.microsoft.com/office/powerpoint/2010/main" val="3657502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1A1966-1494-4D44-AA19-D3C86FA37918}" type="datetimeFigureOut">
              <a:rPr lang="en-US" smtClean="0"/>
              <a:t>8/4/2023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64B6B-BEAA-4CC1-A535-F0847CCF34C1}" type="slidenum">
              <a:rPr lang="en-US" smtClean="0"/>
              <a:t>‹#›</a:t>
            </a:fld>
            <a:endParaRPr lang="en-US"/>
          </a:p>
        </p:txBody>
      </p:sp>
    </p:spTree>
    <p:extLst>
      <p:ext uri="{BB962C8B-B14F-4D97-AF65-F5344CB8AC3E}">
        <p14:creationId xmlns:p14="http://schemas.microsoft.com/office/powerpoint/2010/main" val="357302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1A1966-1494-4D44-AA19-D3C86FA37918}" type="datetimeFigureOut">
              <a:rPr lang="en-US" smtClean="0"/>
              <a:t>8/4/2023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B64B6B-BEAA-4CC1-A535-F0847CCF34C1}" type="slidenum">
              <a:rPr lang="en-US" smtClean="0"/>
              <a:t>‹#›</a:t>
            </a:fld>
            <a:endParaRPr lang="en-US"/>
          </a:p>
        </p:txBody>
      </p:sp>
    </p:spTree>
    <p:extLst>
      <p:ext uri="{BB962C8B-B14F-4D97-AF65-F5344CB8AC3E}">
        <p14:creationId xmlns:p14="http://schemas.microsoft.com/office/powerpoint/2010/main" val="2072613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A1966-1494-4D44-AA19-D3C86FA37918}"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64B6B-BEAA-4CC1-A535-F0847CCF34C1}" type="slidenum">
              <a:rPr lang="en-US" smtClean="0"/>
              <a:t>‹#›</a:t>
            </a:fld>
            <a:endParaRPr lang="en-US"/>
          </a:p>
        </p:txBody>
      </p:sp>
    </p:spTree>
    <p:extLst>
      <p:ext uri="{BB962C8B-B14F-4D97-AF65-F5344CB8AC3E}">
        <p14:creationId xmlns:p14="http://schemas.microsoft.com/office/powerpoint/2010/main" val="378845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A1966-1494-4D44-AA19-D3C86FA37918}"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64B6B-BEAA-4CC1-A535-F0847CCF34C1}" type="slidenum">
              <a:rPr lang="en-US" smtClean="0"/>
              <a:t>‹#›</a:t>
            </a:fld>
            <a:endParaRPr lang="en-US"/>
          </a:p>
        </p:txBody>
      </p:sp>
    </p:spTree>
    <p:extLst>
      <p:ext uri="{BB962C8B-B14F-4D97-AF65-F5344CB8AC3E}">
        <p14:creationId xmlns:p14="http://schemas.microsoft.com/office/powerpoint/2010/main" val="102921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A1966-1494-4D44-AA19-D3C86FA37918}" type="datetimeFigureOut">
              <a:rPr lang="en-US" smtClean="0"/>
              <a:t>8/4/2023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64B6B-BEAA-4CC1-A535-F0847CCF34C1}" type="slidenum">
              <a:rPr lang="en-US" smtClean="0"/>
              <a:t>‹#›</a:t>
            </a:fld>
            <a:endParaRPr lang="en-US"/>
          </a:p>
        </p:txBody>
      </p:sp>
    </p:spTree>
    <p:extLst>
      <p:ext uri="{BB962C8B-B14F-4D97-AF65-F5344CB8AC3E}">
        <p14:creationId xmlns:p14="http://schemas.microsoft.com/office/powerpoint/2010/main" val="201779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937791" y="1438869"/>
            <a:ext cx="8315057" cy="4613662"/>
          </a:xfrm>
          <a:prstGeom prst="roundRect">
            <a:avLst>
              <a:gd name="adj"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04359" y="488400"/>
            <a:ext cx="9383283" cy="584775"/>
          </a:xfrm>
          <a:prstGeom prst="rect">
            <a:avLst/>
          </a:prstGeom>
          <a:noFill/>
        </p:spPr>
        <p:txBody>
          <a:bodyPr wrap="square" rtlCol="0">
            <a:sp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CRITICAL PATH METHOD</a:t>
            </a:r>
            <a:endParaRPr lang="en-US" sz="3000" dirty="0">
              <a:solidFill>
                <a:schemeClr val="bg1"/>
              </a:solidFill>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680" y="1840070"/>
            <a:ext cx="12192680" cy="3960360"/>
            <a:chOff x="-680" y="1840070"/>
            <a:chExt cx="12192680" cy="3960360"/>
          </a:xfrm>
        </p:grpSpPr>
        <p:sp>
          <p:nvSpPr>
            <p:cNvPr id="8" name="TextBox 7"/>
            <p:cNvSpPr txBox="1"/>
            <p:nvPr/>
          </p:nvSpPr>
          <p:spPr>
            <a:xfrm>
              <a:off x="-680" y="4679575"/>
              <a:ext cx="12192680" cy="477054"/>
            </a:xfrm>
            <a:prstGeom prst="rect">
              <a:avLst/>
            </a:prstGeom>
            <a:noFill/>
          </p:spPr>
          <p:txBody>
            <a:bodyPr wrap="square" rtlCol="0">
              <a:spAutoFit/>
            </a:bodyPr>
            <a:lstStyle/>
            <a:p>
              <a:pPr algn="ctr"/>
              <a:r>
                <a:rPr lang="en-US" sz="2500" dirty="0" smtClean="0">
                  <a:solidFill>
                    <a:schemeClr val="bg1"/>
                  </a:solidFill>
                  <a:latin typeface="Times New Roman" panose="02020603050405020304" pitchFamily="18" charset="0"/>
                  <a:cs typeface="Times New Roman" panose="02020603050405020304" pitchFamily="18" charset="0"/>
                </a:rPr>
                <a:t>St. Thomas College of Engineering and Technology</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018692" y="1840070"/>
              <a:ext cx="4153256" cy="400110"/>
            </a:xfrm>
            <a:prstGeom prst="rect">
              <a:avLst/>
            </a:prstGeom>
            <a:noFill/>
          </p:spPr>
          <p:txBody>
            <a:bodyPr wrap="square" rtlCol="0">
              <a:spAutoFit/>
            </a:bodyPr>
            <a:lstStyle/>
            <a:p>
              <a:pPr algn="ctr"/>
              <a:r>
                <a:rPr lang="en-US" sz="2000" dirty="0" smtClean="0">
                  <a:solidFill>
                    <a:schemeClr val="bg1"/>
                  </a:solidFill>
                  <a:latin typeface="Times New Roman" panose="02020603050405020304" pitchFamily="18" charset="0"/>
                  <a:cs typeface="Times New Roman" panose="02020603050405020304" pitchFamily="18" charset="0"/>
                </a:rPr>
                <a:t>Name: Tanir Sahoo</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3761605" y="2978788"/>
              <a:ext cx="5047717" cy="400110"/>
            </a:xfrm>
            <a:prstGeom prst="rect">
              <a:avLst/>
            </a:prstGeom>
            <a:noFill/>
          </p:spPr>
          <p:txBody>
            <a:bodyPr wrap="square" rtlCol="0">
              <a:spAutoFit/>
            </a:bodyPr>
            <a:lstStyle/>
            <a:p>
              <a:pPr algn="ctr"/>
              <a:r>
                <a:rPr lang="en-US" sz="2000" dirty="0" smtClean="0">
                  <a:solidFill>
                    <a:schemeClr val="bg1"/>
                  </a:solidFill>
                  <a:latin typeface="Times New Roman" panose="02020603050405020304" pitchFamily="18" charset="0"/>
                  <a:cs typeface="Times New Roman" panose="02020603050405020304" pitchFamily="18" charset="0"/>
                </a:rPr>
                <a:t>University Roll No.: 12200121057</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3381315" y="3545645"/>
              <a:ext cx="5428007" cy="400110"/>
            </a:xfrm>
            <a:prstGeom prst="rect">
              <a:avLst/>
            </a:prstGeom>
            <a:noFill/>
          </p:spPr>
          <p:txBody>
            <a:bodyPr wrap="square" rtlCol="0">
              <a:spAutoFit/>
            </a:bodyPr>
            <a:lstStyle/>
            <a:p>
              <a:pPr algn="ctr"/>
              <a:r>
                <a:rPr lang="en-US" sz="2000" dirty="0" smtClean="0">
                  <a:solidFill>
                    <a:schemeClr val="bg1"/>
                  </a:solidFill>
                  <a:latin typeface="Times New Roman" panose="02020603050405020304" pitchFamily="18" charset="0"/>
                  <a:cs typeface="Times New Roman" panose="02020603050405020304" pitchFamily="18" charset="0"/>
                </a:rPr>
                <a:t>COMPUTER SCIENCE AND ENGINEERING</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2380819" y="4112718"/>
              <a:ext cx="7429001" cy="400110"/>
            </a:xfrm>
            <a:prstGeom prst="rect">
              <a:avLst/>
            </a:prstGeom>
            <a:noFill/>
          </p:spPr>
          <p:txBody>
            <a:bodyPr wrap="square" rtlCol="0">
              <a:spAutoFit/>
            </a:bodyPr>
            <a:lstStyle/>
            <a:p>
              <a:pPr algn="ctr"/>
              <a:r>
                <a:rPr lang="en-US" sz="2000" dirty="0" smtClean="0">
                  <a:solidFill>
                    <a:schemeClr val="bg1"/>
                  </a:solidFill>
                  <a:latin typeface="Times New Roman" panose="02020603050405020304" pitchFamily="18" charset="0"/>
                  <a:cs typeface="Times New Roman" panose="02020603050405020304" pitchFamily="18" charset="0"/>
                </a:rPr>
                <a:t>Subject : </a:t>
              </a:r>
              <a:r>
                <a:rPr lang="en-US" sz="2000" dirty="0" smtClean="0">
                  <a:solidFill>
                    <a:schemeClr val="bg1"/>
                  </a:solidFill>
                  <a:latin typeface="Times New Roman" panose="02020603050405020304" pitchFamily="18" charset="0"/>
                  <a:cs typeface="Times New Roman" panose="02020603050405020304" pitchFamily="18" charset="0"/>
                </a:rPr>
                <a:t>Software Engineering ESC-591</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4451213" y="5400320"/>
              <a:ext cx="3144852" cy="400110"/>
            </a:xfrm>
            <a:prstGeom prst="rect">
              <a:avLst/>
            </a:prstGeom>
            <a:noFill/>
          </p:spPr>
          <p:txBody>
            <a:bodyPr wrap="square" rtlCol="0">
              <a:spAutoFit/>
            </a:bodyPr>
            <a:lstStyle/>
            <a:p>
              <a:pPr algn="ctr"/>
              <a:r>
                <a:rPr lang="en-US" sz="2000" dirty="0" smtClean="0">
                  <a:solidFill>
                    <a:schemeClr val="bg1"/>
                  </a:solidFill>
                  <a:latin typeface="Times New Roman" panose="02020603050405020304" pitchFamily="18" charset="0"/>
                  <a:cs typeface="Times New Roman" panose="02020603050405020304" pitchFamily="18" charset="0"/>
                </a:rPr>
                <a:t>Date: </a:t>
              </a:r>
              <a:r>
                <a:rPr lang="en-US" sz="2000" dirty="0" smtClean="0">
                  <a:solidFill>
                    <a:schemeClr val="bg1"/>
                  </a:solidFill>
                  <a:latin typeface="Times New Roman" panose="02020603050405020304" pitchFamily="18" charset="0"/>
                  <a:cs typeface="Times New Roman" panose="02020603050405020304" pitchFamily="18" charset="0"/>
                </a:rPr>
                <a:t>04.08.23</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018352" y="2411931"/>
              <a:ext cx="4153256" cy="400110"/>
            </a:xfrm>
            <a:prstGeom prst="rect">
              <a:avLst/>
            </a:prstGeom>
            <a:noFill/>
          </p:spPr>
          <p:txBody>
            <a:bodyPr wrap="square" rtlCol="0">
              <a:spAutoFit/>
            </a:bodyPr>
            <a:lstStyle/>
            <a:p>
              <a:pPr algn="ctr"/>
              <a:r>
                <a:rPr lang="en-US" sz="2000" dirty="0" smtClean="0">
                  <a:solidFill>
                    <a:schemeClr val="bg1"/>
                  </a:solidFill>
                  <a:latin typeface="Times New Roman" panose="02020603050405020304" pitchFamily="18" charset="0"/>
                  <a:cs typeface="Times New Roman" panose="02020603050405020304" pitchFamily="18" charset="0"/>
                </a:rPr>
                <a:t>Class Roll No.: 61</a:t>
              </a:r>
              <a:endParaRPr lang="en-US" sz="20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39093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0" y="2497976"/>
            <a:ext cx="12192000" cy="1862048"/>
          </a:xfrm>
          <a:prstGeom prst="rect">
            <a:avLst/>
          </a:prstGeom>
          <a:noFill/>
        </p:spPr>
        <p:txBody>
          <a:bodyPr wrap="square" rtlCol="0">
            <a:spAutoFit/>
          </a:bodyPr>
          <a:lstStyle/>
          <a:p>
            <a:pPr algn="ctr"/>
            <a:r>
              <a:rPr lang="en-US" sz="11500" dirty="0" smtClean="0">
                <a:solidFill>
                  <a:schemeClr val="bg1"/>
                </a:solidFill>
                <a:latin typeface="Times New Roman" panose="02020603050405020304" pitchFamily="18" charset="0"/>
                <a:cs typeface="Times New Roman" panose="02020603050405020304" pitchFamily="18" charset="0"/>
              </a:rPr>
              <a:t>THANK YOU</a:t>
            </a:r>
            <a:endParaRPr lang="en-US" sz="11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11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0019" y="1768979"/>
            <a:ext cx="11251963" cy="47856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21293" y="1880075"/>
            <a:ext cx="11149414" cy="4524315"/>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 Critical Path Method (CPM) is a powerful project management technique used to effectively plan, schedule, and manage complex projects. It provides a systematic approach to identify the most crucial tasks and their dependencies, allowing project managers to optimize the project timeline and allocate resources </a:t>
            </a:r>
            <a:r>
              <a:rPr lang="en-US" dirty="0" smtClean="0">
                <a:solidFill>
                  <a:schemeClr val="bg1"/>
                </a:solidFill>
                <a:latin typeface="Times New Roman" panose="02020603050405020304" pitchFamily="18" charset="0"/>
                <a:cs typeface="Times New Roman" panose="02020603050405020304" pitchFamily="18" charset="0"/>
              </a:rPr>
              <a:t>efficiently. At </a:t>
            </a:r>
            <a:r>
              <a:rPr lang="en-US" dirty="0">
                <a:solidFill>
                  <a:schemeClr val="bg1"/>
                </a:solidFill>
                <a:latin typeface="Times New Roman" panose="02020603050405020304" pitchFamily="18" charset="0"/>
                <a:cs typeface="Times New Roman" panose="02020603050405020304" pitchFamily="18" charset="0"/>
              </a:rPr>
              <a:t>its core, CPM focuses on determining the critical path, which is the longest sequence of dependent activities in the project. The critical path represents the minimum time needed to complete the entire project, and any delays in activities along this path will directly impact the project's overall completion </a:t>
            </a:r>
            <a:r>
              <a:rPr lang="en-US" dirty="0" smtClean="0">
                <a:solidFill>
                  <a:schemeClr val="bg1"/>
                </a:solidFill>
                <a:latin typeface="Times New Roman" panose="02020603050405020304" pitchFamily="18" charset="0"/>
                <a:cs typeface="Times New Roman" panose="02020603050405020304" pitchFamily="18" charset="0"/>
              </a:rPr>
              <a:t>date. To </a:t>
            </a:r>
            <a:r>
              <a:rPr lang="en-US" dirty="0">
                <a:solidFill>
                  <a:schemeClr val="bg1"/>
                </a:solidFill>
                <a:latin typeface="Times New Roman" panose="02020603050405020304" pitchFamily="18" charset="0"/>
                <a:cs typeface="Times New Roman" panose="02020603050405020304" pitchFamily="18" charset="0"/>
              </a:rPr>
              <a:t>implement CPM, project managers start by breaking down the project into individual activities, each with specific durations and dependencies. These activities are represented as nodes in a network diagram. The relationships between activities are defined, indicating which tasks must be completed before others can </a:t>
            </a:r>
            <a:r>
              <a:rPr lang="en-US" dirty="0" smtClean="0">
                <a:solidFill>
                  <a:schemeClr val="bg1"/>
                </a:solidFill>
                <a:latin typeface="Times New Roman" panose="02020603050405020304" pitchFamily="18" charset="0"/>
                <a:cs typeface="Times New Roman" panose="02020603050405020304" pitchFamily="18" charset="0"/>
              </a:rPr>
              <a:t>start. Through </a:t>
            </a:r>
            <a:r>
              <a:rPr lang="en-US" dirty="0">
                <a:solidFill>
                  <a:schemeClr val="bg1"/>
                </a:solidFill>
                <a:latin typeface="Times New Roman" panose="02020603050405020304" pitchFamily="18" charset="0"/>
                <a:cs typeface="Times New Roman" panose="02020603050405020304" pitchFamily="18" charset="0"/>
              </a:rPr>
              <a:t>forward and backward pass calculations, CPM calculates the earliest and latest start and finish times for each activity. This allows project managers to identify the critical path and activities with slack or float time (activities that can be delayed without delaying the entire project</a:t>
            </a:r>
            <a:r>
              <a:rPr lang="en-US" dirty="0" smtClean="0">
                <a:solidFill>
                  <a:schemeClr val="bg1"/>
                </a:solidFill>
                <a:latin typeface="Times New Roman" panose="02020603050405020304" pitchFamily="18" charset="0"/>
                <a:cs typeface="Times New Roman" panose="02020603050405020304" pitchFamily="18" charset="0"/>
              </a:rPr>
              <a:t>). CPM's </a:t>
            </a:r>
            <a:r>
              <a:rPr lang="en-US" dirty="0">
                <a:solidFill>
                  <a:schemeClr val="bg1"/>
                </a:solidFill>
                <a:latin typeface="Times New Roman" panose="02020603050405020304" pitchFamily="18" charset="0"/>
                <a:cs typeface="Times New Roman" panose="02020603050405020304" pitchFamily="18" charset="0"/>
              </a:rPr>
              <a:t>benefits are numerous. It helps identify potential bottlenecks and allows managers to focus their efforts on critical tasks, reducing the risk of project delays and cost overruns. It also aids in resource allocation, ensuring that resources are appropriately distributed to meet project </a:t>
            </a:r>
            <a:r>
              <a:rPr lang="en-US" dirty="0" smtClean="0">
                <a:solidFill>
                  <a:schemeClr val="bg1"/>
                </a:solidFill>
                <a:latin typeface="Times New Roman" panose="02020603050405020304" pitchFamily="18" charset="0"/>
                <a:cs typeface="Times New Roman" panose="02020603050405020304" pitchFamily="18" charset="0"/>
              </a:rPr>
              <a:t>deadlines. Moreover</a:t>
            </a:r>
            <a:r>
              <a:rPr lang="en-US" dirty="0">
                <a:solidFill>
                  <a:schemeClr val="bg1"/>
                </a:solidFill>
                <a:latin typeface="Times New Roman" panose="02020603050405020304" pitchFamily="18" charset="0"/>
                <a:cs typeface="Times New Roman" panose="02020603050405020304" pitchFamily="18" charset="0"/>
              </a:rPr>
              <a:t>, CPM facilitates effective communication among team members and stakeholders, as it provides a clear roadmap of the project's timeline and priorities. If circumstances change during the project execution, managers can reevaluate the schedule and adjust accordingly to keep the project on track</a:t>
            </a:r>
            <a:r>
              <a:rPr lang="en-US"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600628" y="614542"/>
            <a:ext cx="4990744" cy="477054"/>
          </a:xfrm>
          <a:prstGeom prst="rect">
            <a:avLst/>
          </a:prstGeom>
          <a:noFill/>
        </p:spPr>
        <p:txBody>
          <a:bodyPr wrap="square" rtlCol="0">
            <a:spAutoFit/>
          </a:bodyPr>
          <a:lstStyle/>
          <a:p>
            <a:pPr algn="ctr"/>
            <a:r>
              <a:rPr lang="en-US" sz="2500" dirty="0" smtClean="0">
                <a:solidFill>
                  <a:schemeClr val="bg1"/>
                </a:solidFill>
                <a:latin typeface="Times New Roman" panose="02020603050405020304" pitchFamily="18" charset="0"/>
                <a:cs typeface="Times New Roman" panose="02020603050405020304" pitchFamily="18" charset="0"/>
              </a:rPr>
              <a:t>INTRODUCTION</a:t>
            </a:r>
            <a:endParaRPr lang="en-US" sz="2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620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324456" y="614542"/>
            <a:ext cx="7543088" cy="523220"/>
          </a:xfrm>
          <a:prstGeom prst="rect">
            <a:avLst/>
          </a:prstGeom>
          <a:noFill/>
        </p:spPr>
        <p:txBody>
          <a:bodyPr wrap="square" rtlCol="0">
            <a:spAutoFit/>
          </a:bodyPr>
          <a:lstStyle/>
          <a:p>
            <a:pPr algn="ctr"/>
            <a:r>
              <a:rPr lang="en-US" sz="2800" dirty="0" smtClean="0">
                <a:solidFill>
                  <a:schemeClr val="bg1"/>
                </a:solidFill>
                <a:latin typeface="Times New Roman" panose="02020603050405020304" pitchFamily="18" charset="0"/>
                <a:cs typeface="Times New Roman" panose="02020603050405020304" pitchFamily="18" charset="0"/>
              </a:rPr>
              <a:t>IDENTIFIER RESOLUTION</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00229" y="1870375"/>
            <a:ext cx="6299169" cy="397031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Symbol tables are used for identifier resolution by acting as a centralized repository of information about symbols (identifiers) encountered in the program source code. When the compiler or interpreter processes the code, it checks the symbol table to determine the properties and scope of each identifier, ensuring correct </a:t>
            </a:r>
            <a:r>
              <a:rPr lang="en-US" dirty="0" smtClean="0">
                <a:solidFill>
                  <a:schemeClr val="bg1"/>
                </a:solidFill>
                <a:latin typeface="Times New Roman" panose="02020603050405020304" pitchFamily="18" charset="0"/>
                <a:cs typeface="Times New Roman" panose="02020603050405020304" pitchFamily="18" charset="0"/>
              </a:rPr>
              <a:t>resolution. During </a:t>
            </a:r>
            <a:r>
              <a:rPr lang="en-US" dirty="0">
                <a:solidFill>
                  <a:schemeClr val="bg1"/>
                </a:solidFill>
                <a:latin typeface="Times New Roman" panose="02020603050405020304" pitchFamily="18" charset="0"/>
                <a:cs typeface="Times New Roman" panose="02020603050405020304" pitchFamily="18" charset="0"/>
              </a:rPr>
              <a:t>compilation, as identifiers are encountered, the compiler looks them up in the symbol table. If the identifier is present, the compiler retrieves its attributes such as data type, memory location, and scope. This information is crucial for type checking, memory allocation, and scoping </a:t>
            </a:r>
            <a:r>
              <a:rPr lang="en-US" dirty="0" smtClean="0">
                <a:solidFill>
                  <a:schemeClr val="bg1"/>
                </a:solidFill>
                <a:latin typeface="Times New Roman" panose="02020603050405020304" pitchFamily="18" charset="0"/>
                <a:cs typeface="Times New Roman" panose="02020603050405020304" pitchFamily="18" charset="0"/>
              </a:rPr>
              <a:t>rules. If </a:t>
            </a:r>
            <a:r>
              <a:rPr lang="en-US" dirty="0">
                <a:solidFill>
                  <a:schemeClr val="bg1"/>
                </a:solidFill>
                <a:latin typeface="Times New Roman" panose="02020603050405020304" pitchFamily="18" charset="0"/>
                <a:cs typeface="Times New Roman" panose="02020603050405020304" pitchFamily="18" charset="0"/>
              </a:rPr>
              <a:t>the identifier is not found in the symbol table, the compiler generates an error, indicating an undeclared symbol or a potential typo. Additionally, symbol tables prevent conflicts between identifiers with the same name but defined in different scopes.</a:t>
            </a:r>
          </a:p>
        </p:txBody>
      </p:sp>
      <p:pic>
        <p:nvPicPr>
          <p:cNvPr id="10" name="Picture 9" descr="Software Engineer Wallpapers - Wallpaper Cave"/>
          <p:cNvPicPr>
            <a:picLocks noChangeAspect="1" noChangeArrowheads="1"/>
          </p:cNvPicPr>
          <p:nvPr/>
        </p:nvPicPr>
        <p:blipFill>
          <a:blip r:embed="rId2" cstate="print">
            <a:extLst>
              <a:ext uri="{28A0092B-C50C-407E-A947-70E740481C1C}">
                <a14:useLocalDpi xmlns:a14="http://schemas.microsoft.com/office/drawing/2010/main" val="0"/>
              </a:ext>
            </a:extLst>
          </a:blip>
          <a:srcRect l="12583" t="1240" r="15900" b="2394"/>
          <a:stretch>
            <a:fillRect/>
          </a:stretch>
        </p:blipFill>
        <p:spPr bwMode="auto">
          <a:xfrm>
            <a:off x="6776436" y="1832398"/>
            <a:ext cx="5338526" cy="4046272"/>
          </a:xfrm>
          <a:custGeom>
            <a:avLst/>
            <a:gdLst>
              <a:gd name="connsiteX0" fmla="*/ 3972551 w 5338526"/>
              <a:gd name="connsiteY0" fmla="*/ 2541978 h 4046272"/>
              <a:gd name="connsiteX1" fmla="*/ 4538527 w 5338526"/>
              <a:gd name="connsiteY1" fmla="*/ 2965340 h 4046272"/>
              <a:gd name="connsiteX2" fmla="*/ 4539421 w 5338526"/>
              <a:gd name="connsiteY2" fmla="*/ 3672138 h 4046272"/>
              <a:gd name="connsiteX3" fmla="*/ 3793516 w 5338526"/>
              <a:gd name="connsiteY3" fmla="*/ 4046272 h 4046272"/>
              <a:gd name="connsiteX4" fmla="*/ 3227540 w 5338526"/>
              <a:gd name="connsiteY4" fmla="*/ 3622910 h 4046272"/>
              <a:gd name="connsiteX5" fmla="*/ 3226645 w 5338526"/>
              <a:gd name="connsiteY5" fmla="*/ 2916112 h 4046272"/>
              <a:gd name="connsiteX6" fmla="*/ 2628620 w 5338526"/>
              <a:gd name="connsiteY6" fmla="*/ 2402788 h 4046272"/>
              <a:gd name="connsiteX7" fmla="*/ 3194596 w 5338526"/>
              <a:gd name="connsiteY7" fmla="*/ 2826150 h 4046272"/>
              <a:gd name="connsiteX8" fmla="*/ 3195490 w 5338526"/>
              <a:gd name="connsiteY8" fmla="*/ 3532948 h 4046272"/>
              <a:gd name="connsiteX9" fmla="*/ 2449585 w 5338526"/>
              <a:gd name="connsiteY9" fmla="*/ 3907082 h 4046272"/>
              <a:gd name="connsiteX10" fmla="*/ 1883609 w 5338526"/>
              <a:gd name="connsiteY10" fmla="*/ 3483720 h 4046272"/>
              <a:gd name="connsiteX11" fmla="*/ 1882714 w 5338526"/>
              <a:gd name="connsiteY11" fmla="*/ 2776922 h 4046272"/>
              <a:gd name="connsiteX12" fmla="*/ 1284689 w 5338526"/>
              <a:gd name="connsiteY12" fmla="*/ 2263597 h 4046272"/>
              <a:gd name="connsiteX13" fmla="*/ 1850665 w 5338526"/>
              <a:gd name="connsiteY13" fmla="*/ 2686960 h 4046272"/>
              <a:gd name="connsiteX14" fmla="*/ 1851559 w 5338526"/>
              <a:gd name="connsiteY14" fmla="*/ 3393757 h 4046272"/>
              <a:gd name="connsiteX15" fmla="*/ 1105654 w 5338526"/>
              <a:gd name="connsiteY15" fmla="*/ 3767891 h 4046272"/>
              <a:gd name="connsiteX16" fmla="*/ 539679 w 5338526"/>
              <a:gd name="connsiteY16" fmla="*/ 3344529 h 4046272"/>
              <a:gd name="connsiteX17" fmla="*/ 538784 w 5338526"/>
              <a:gd name="connsiteY17" fmla="*/ 2637731 h 4046272"/>
              <a:gd name="connsiteX18" fmla="*/ 4771656 w 5338526"/>
              <a:gd name="connsiteY18" fmla="*/ 1469816 h 4046272"/>
              <a:gd name="connsiteX19" fmla="*/ 5337632 w 5338526"/>
              <a:gd name="connsiteY19" fmla="*/ 1893179 h 4046272"/>
              <a:gd name="connsiteX20" fmla="*/ 5338526 w 5338526"/>
              <a:gd name="connsiteY20" fmla="*/ 2599976 h 4046272"/>
              <a:gd name="connsiteX21" fmla="*/ 4592621 w 5338526"/>
              <a:gd name="connsiteY21" fmla="*/ 2974111 h 4046272"/>
              <a:gd name="connsiteX22" fmla="*/ 4026646 w 5338526"/>
              <a:gd name="connsiteY22" fmla="*/ 2550748 h 4046272"/>
              <a:gd name="connsiteX23" fmla="*/ 4025751 w 5338526"/>
              <a:gd name="connsiteY23" fmla="*/ 1843950 h 4046272"/>
              <a:gd name="connsiteX24" fmla="*/ 3431292 w 5338526"/>
              <a:gd name="connsiteY24" fmla="*/ 1335776 h 4046272"/>
              <a:gd name="connsiteX25" fmla="*/ 3997267 w 5338526"/>
              <a:gd name="connsiteY25" fmla="*/ 1759138 h 4046272"/>
              <a:gd name="connsiteX26" fmla="*/ 3998162 w 5338526"/>
              <a:gd name="connsiteY26" fmla="*/ 2465936 h 4046272"/>
              <a:gd name="connsiteX27" fmla="*/ 3252256 w 5338526"/>
              <a:gd name="connsiteY27" fmla="*/ 2840071 h 4046272"/>
              <a:gd name="connsiteX28" fmla="*/ 2686281 w 5338526"/>
              <a:gd name="connsiteY28" fmla="*/ 2416708 h 4046272"/>
              <a:gd name="connsiteX29" fmla="*/ 2685386 w 5338526"/>
              <a:gd name="connsiteY29" fmla="*/ 1709909 h 4046272"/>
              <a:gd name="connsiteX30" fmla="*/ 2090926 w 5338526"/>
              <a:gd name="connsiteY30" fmla="*/ 1201735 h 4046272"/>
              <a:gd name="connsiteX31" fmla="*/ 2656902 w 5338526"/>
              <a:gd name="connsiteY31" fmla="*/ 1625098 h 4046272"/>
              <a:gd name="connsiteX32" fmla="*/ 2657796 w 5338526"/>
              <a:gd name="connsiteY32" fmla="*/ 2331895 h 4046272"/>
              <a:gd name="connsiteX33" fmla="*/ 1911891 w 5338526"/>
              <a:gd name="connsiteY33" fmla="*/ 2706029 h 4046272"/>
              <a:gd name="connsiteX34" fmla="*/ 1345916 w 5338526"/>
              <a:gd name="connsiteY34" fmla="*/ 2282667 h 4046272"/>
              <a:gd name="connsiteX35" fmla="*/ 1345021 w 5338526"/>
              <a:gd name="connsiteY35" fmla="*/ 1575869 h 4046272"/>
              <a:gd name="connsiteX36" fmla="*/ 745906 w 5338526"/>
              <a:gd name="connsiteY36" fmla="*/ 1075431 h 4046272"/>
              <a:gd name="connsiteX37" fmla="*/ 1311881 w 5338526"/>
              <a:gd name="connsiteY37" fmla="*/ 1498793 h 4046272"/>
              <a:gd name="connsiteX38" fmla="*/ 1312776 w 5338526"/>
              <a:gd name="connsiteY38" fmla="*/ 2205591 h 4046272"/>
              <a:gd name="connsiteX39" fmla="*/ 566870 w 5338526"/>
              <a:gd name="connsiteY39" fmla="*/ 2579725 h 4046272"/>
              <a:gd name="connsiteX40" fmla="*/ 895 w 5338526"/>
              <a:gd name="connsiteY40" fmla="*/ 2156363 h 4046272"/>
              <a:gd name="connsiteX41" fmla="*/ 0 w 5338526"/>
              <a:gd name="connsiteY41" fmla="*/ 1449564 h 4046272"/>
              <a:gd name="connsiteX42" fmla="*/ 4270557 w 5338526"/>
              <a:gd name="connsiteY42" fmla="*/ 268764 h 4046272"/>
              <a:gd name="connsiteX43" fmla="*/ 4836534 w 5338526"/>
              <a:gd name="connsiteY43" fmla="*/ 692127 h 4046272"/>
              <a:gd name="connsiteX44" fmla="*/ 4837427 w 5338526"/>
              <a:gd name="connsiteY44" fmla="*/ 1398924 h 4046272"/>
              <a:gd name="connsiteX45" fmla="*/ 4091522 w 5338526"/>
              <a:gd name="connsiteY45" fmla="*/ 1773058 h 4046272"/>
              <a:gd name="connsiteX46" fmla="*/ 3525547 w 5338526"/>
              <a:gd name="connsiteY46" fmla="*/ 1349696 h 4046272"/>
              <a:gd name="connsiteX47" fmla="*/ 3524651 w 5338526"/>
              <a:gd name="connsiteY47" fmla="*/ 642898 h 4046272"/>
              <a:gd name="connsiteX48" fmla="*/ 2925536 w 5338526"/>
              <a:gd name="connsiteY48" fmla="*/ 134383 h 4046272"/>
              <a:gd name="connsiteX49" fmla="*/ 3491512 w 5338526"/>
              <a:gd name="connsiteY49" fmla="*/ 557745 h 4046272"/>
              <a:gd name="connsiteX50" fmla="*/ 3492407 w 5338526"/>
              <a:gd name="connsiteY50" fmla="*/ 1264542 h 4046272"/>
              <a:gd name="connsiteX51" fmla="*/ 2746501 w 5338526"/>
              <a:gd name="connsiteY51" fmla="*/ 1638676 h 4046272"/>
              <a:gd name="connsiteX52" fmla="*/ 2180526 w 5338526"/>
              <a:gd name="connsiteY52" fmla="*/ 1215314 h 4046272"/>
              <a:gd name="connsiteX53" fmla="*/ 2179630 w 5338526"/>
              <a:gd name="connsiteY53" fmla="*/ 508516 h 4046272"/>
              <a:gd name="connsiteX54" fmla="*/ 1580516 w 5338526"/>
              <a:gd name="connsiteY54" fmla="*/ 0 h 4046272"/>
              <a:gd name="connsiteX55" fmla="*/ 2146492 w 5338526"/>
              <a:gd name="connsiteY55" fmla="*/ 423364 h 4046272"/>
              <a:gd name="connsiteX56" fmla="*/ 2147386 w 5338526"/>
              <a:gd name="connsiteY56" fmla="*/ 1130160 h 4046272"/>
              <a:gd name="connsiteX57" fmla="*/ 1401481 w 5338526"/>
              <a:gd name="connsiteY57" fmla="*/ 1504295 h 4046272"/>
              <a:gd name="connsiteX58" fmla="*/ 835506 w 5338526"/>
              <a:gd name="connsiteY58" fmla="*/ 1080933 h 4046272"/>
              <a:gd name="connsiteX59" fmla="*/ 834610 w 5338526"/>
              <a:gd name="connsiteY59" fmla="*/ 374134 h 404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338526" h="4046272">
                <a:moveTo>
                  <a:pt x="3972551" y="2541978"/>
                </a:moveTo>
                <a:lnTo>
                  <a:pt x="4538527" y="2965340"/>
                </a:lnTo>
                <a:lnTo>
                  <a:pt x="4539421" y="3672138"/>
                </a:lnTo>
                <a:lnTo>
                  <a:pt x="3793516" y="4046272"/>
                </a:lnTo>
                <a:lnTo>
                  <a:pt x="3227540" y="3622910"/>
                </a:lnTo>
                <a:lnTo>
                  <a:pt x="3226645" y="2916112"/>
                </a:lnTo>
                <a:close/>
                <a:moveTo>
                  <a:pt x="2628620" y="2402788"/>
                </a:moveTo>
                <a:lnTo>
                  <a:pt x="3194596" y="2826150"/>
                </a:lnTo>
                <a:lnTo>
                  <a:pt x="3195490" y="3532948"/>
                </a:lnTo>
                <a:lnTo>
                  <a:pt x="2449585" y="3907082"/>
                </a:lnTo>
                <a:lnTo>
                  <a:pt x="1883609" y="3483720"/>
                </a:lnTo>
                <a:lnTo>
                  <a:pt x="1882714" y="2776922"/>
                </a:lnTo>
                <a:close/>
                <a:moveTo>
                  <a:pt x="1284689" y="2263597"/>
                </a:moveTo>
                <a:lnTo>
                  <a:pt x="1850665" y="2686960"/>
                </a:lnTo>
                <a:lnTo>
                  <a:pt x="1851559" y="3393757"/>
                </a:lnTo>
                <a:lnTo>
                  <a:pt x="1105654" y="3767891"/>
                </a:lnTo>
                <a:lnTo>
                  <a:pt x="539679" y="3344529"/>
                </a:lnTo>
                <a:lnTo>
                  <a:pt x="538784" y="2637731"/>
                </a:lnTo>
                <a:close/>
                <a:moveTo>
                  <a:pt x="4771656" y="1469816"/>
                </a:moveTo>
                <a:lnTo>
                  <a:pt x="5337632" y="1893179"/>
                </a:lnTo>
                <a:lnTo>
                  <a:pt x="5338526" y="2599976"/>
                </a:lnTo>
                <a:lnTo>
                  <a:pt x="4592621" y="2974111"/>
                </a:lnTo>
                <a:lnTo>
                  <a:pt x="4026646" y="2550748"/>
                </a:lnTo>
                <a:lnTo>
                  <a:pt x="4025751" y="1843950"/>
                </a:lnTo>
                <a:close/>
                <a:moveTo>
                  <a:pt x="3431292" y="1335776"/>
                </a:moveTo>
                <a:lnTo>
                  <a:pt x="3997267" y="1759138"/>
                </a:lnTo>
                <a:lnTo>
                  <a:pt x="3998162" y="2465936"/>
                </a:lnTo>
                <a:lnTo>
                  <a:pt x="3252256" y="2840071"/>
                </a:lnTo>
                <a:lnTo>
                  <a:pt x="2686281" y="2416708"/>
                </a:lnTo>
                <a:lnTo>
                  <a:pt x="2685386" y="1709909"/>
                </a:lnTo>
                <a:close/>
                <a:moveTo>
                  <a:pt x="2090926" y="1201735"/>
                </a:moveTo>
                <a:lnTo>
                  <a:pt x="2656902" y="1625098"/>
                </a:lnTo>
                <a:lnTo>
                  <a:pt x="2657796" y="2331895"/>
                </a:lnTo>
                <a:lnTo>
                  <a:pt x="1911891" y="2706029"/>
                </a:lnTo>
                <a:lnTo>
                  <a:pt x="1345916" y="2282667"/>
                </a:lnTo>
                <a:lnTo>
                  <a:pt x="1345021" y="1575869"/>
                </a:lnTo>
                <a:close/>
                <a:moveTo>
                  <a:pt x="745906" y="1075431"/>
                </a:moveTo>
                <a:lnTo>
                  <a:pt x="1311881" y="1498793"/>
                </a:lnTo>
                <a:lnTo>
                  <a:pt x="1312776" y="2205591"/>
                </a:lnTo>
                <a:lnTo>
                  <a:pt x="566870" y="2579725"/>
                </a:lnTo>
                <a:lnTo>
                  <a:pt x="895" y="2156363"/>
                </a:lnTo>
                <a:lnTo>
                  <a:pt x="0" y="1449564"/>
                </a:lnTo>
                <a:close/>
                <a:moveTo>
                  <a:pt x="4270557" y="268764"/>
                </a:moveTo>
                <a:lnTo>
                  <a:pt x="4836534" y="692127"/>
                </a:lnTo>
                <a:lnTo>
                  <a:pt x="4837427" y="1398924"/>
                </a:lnTo>
                <a:lnTo>
                  <a:pt x="4091522" y="1773058"/>
                </a:lnTo>
                <a:lnTo>
                  <a:pt x="3525547" y="1349696"/>
                </a:lnTo>
                <a:lnTo>
                  <a:pt x="3524651" y="642898"/>
                </a:lnTo>
                <a:close/>
                <a:moveTo>
                  <a:pt x="2925536" y="134383"/>
                </a:moveTo>
                <a:lnTo>
                  <a:pt x="3491512" y="557745"/>
                </a:lnTo>
                <a:lnTo>
                  <a:pt x="3492407" y="1264542"/>
                </a:lnTo>
                <a:lnTo>
                  <a:pt x="2746501" y="1638676"/>
                </a:lnTo>
                <a:lnTo>
                  <a:pt x="2180526" y="1215314"/>
                </a:lnTo>
                <a:lnTo>
                  <a:pt x="2179630" y="508516"/>
                </a:lnTo>
                <a:close/>
                <a:moveTo>
                  <a:pt x="1580516" y="0"/>
                </a:moveTo>
                <a:lnTo>
                  <a:pt x="2146492" y="423364"/>
                </a:lnTo>
                <a:lnTo>
                  <a:pt x="2147386" y="1130160"/>
                </a:lnTo>
                <a:lnTo>
                  <a:pt x="1401481" y="1504295"/>
                </a:lnTo>
                <a:lnTo>
                  <a:pt x="835506" y="1080933"/>
                </a:lnTo>
                <a:lnTo>
                  <a:pt x="834610" y="37413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83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3600628" y="614542"/>
            <a:ext cx="4990744" cy="523220"/>
          </a:xfrm>
          <a:prstGeom prst="rect">
            <a:avLst/>
          </a:prstGeom>
          <a:noFill/>
        </p:spPr>
        <p:txBody>
          <a:bodyPr wrap="square" rtlCol="0">
            <a:spAutoFit/>
          </a:bodyPr>
          <a:lstStyle/>
          <a:p>
            <a:pPr algn="ctr"/>
            <a:r>
              <a:rPr lang="en-US" sz="2800" dirty="0" smtClean="0">
                <a:solidFill>
                  <a:schemeClr val="bg1"/>
                </a:solidFill>
                <a:latin typeface="Times New Roman" panose="02020603050405020304" pitchFamily="18" charset="0"/>
                <a:cs typeface="Times New Roman" panose="02020603050405020304" pitchFamily="18" charset="0"/>
              </a:rPr>
              <a:t>DEPENDENCIES</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848740" y="1410056"/>
            <a:ext cx="8494520" cy="1200329"/>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In the Critical Path Method (CPM), dependencies refer to the logical relationships between different project activities that determine their order of execution. Understanding these dependencies is crucial for constructing the project network diagram and identifying the critical path.</a:t>
            </a:r>
            <a:endParaRPr lang="en-US" dirty="0">
              <a:solidFill>
                <a:schemeClr val="bg1"/>
              </a:solidFill>
              <a:latin typeface="Times New Roman" panose="02020603050405020304" pitchFamily="18" charset="0"/>
              <a:cs typeface="Times New Roman" panose="02020603050405020304" pitchFamily="18" charset="0"/>
            </a:endParaRPr>
          </a:p>
        </p:txBody>
      </p:sp>
      <p:grpSp>
        <p:nvGrpSpPr>
          <p:cNvPr id="36" name="Group 35"/>
          <p:cNvGrpSpPr/>
          <p:nvPr/>
        </p:nvGrpSpPr>
        <p:grpSpPr>
          <a:xfrm>
            <a:off x="3662362" y="2928845"/>
            <a:ext cx="5910263" cy="1812483"/>
            <a:chOff x="3662362" y="2712934"/>
            <a:chExt cx="5910263" cy="1812483"/>
          </a:xfrm>
        </p:grpSpPr>
        <p:cxnSp>
          <p:nvCxnSpPr>
            <p:cNvPr id="12" name="Straight Connector 11"/>
            <p:cNvCxnSpPr/>
            <p:nvPr/>
          </p:nvCxnSpPr>
          <p:spPr>
            <a:xfrm>
              <a:off x="6096000" y="2712934"/>
              <a:ext cx="0" cy="1646359"/>
            </a:xfrm>
            <a:prstGeom prst="line">
              <a:avLst/>
            </a:prstGeom>
            <a:ln w="15875" cap="rnd">
              <a:solidFill>
                <a:srgbClr val="2E0FE7"/>
              </a:solidFill>
              <a:prstDash val="dash"/>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419902" y="3000464"/>
              <a:ext cx="676098" cy="190322"/>
              <a:chOff x="5419902" y="3000464"/>
              <a:chExt cx="676098" cy="190322"/>
            </a:xfrm>
          </p:grpSpPr>
          <p:cxnSp>
            <p:nvCxnSpPr>
              <p:cNvPr id="15" name="Straight Connector 14"/>
              <p:cNvCxnSpPr/>
              <p:nvPr/>
            </p:nvCxnSpPr>
            <p:spPr>
              <a:xfrm flipH="1">
                <a:off x="5610225" y="3095625"/>
                <a:ext cx="485775" cy="0"/>
              </a:xfrm>
              <a:prstGeom prst="line">
                <a:avLst/>
              </a:prstGeom>
              <a:ln>
                <a:solidFill>
                  <a:srgbClr val="2E0FE7"/>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419902" y="3000464"/>
                <a:ext cx="190322" cy="190322"/>
              </a:xfrm>
              <a:prstGeom prst="ellipse">
                <a:avLst/>
              </a:prstGeom>
              <a:solidFill>
                <a:srgbClr val="2E0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5419902" y="3830119"/>
              <a:ext cx="676098" cy="190322"/>
              <a:chOff x="5419902" y="3000464"/>
              <a:chExt cx="676098" cy="190322"/>
            </a:xfrm>
          </p:grpSpPr>
          <p:cxnSp>
            <p:nvCxnSpPr>
              <p:cNvPr id="19" name="Straight Connector 18"/>
              <p:cNvCxnSpPr/>
              <p:nvPr/>
            </p:nvCxnSpPr>
            <p:spPr>
              <a:xfrm flipH="1">
                <a:off x="5610225" y="3095625"/>
                <a:ext cx="485775" cy="0"/>
              </a:xfrm>
              <a:prstGeom prst="line">
                <a:avLst/>
              </a:prstGeom>
              <a:ln>
                <a:solidFill>
                  <a:srgbClr val="2E0FE7"/>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419902" y="3000464"/>
                <a:ext cx="190322" cy="190322"/>
              </a:xfrm>
              <a:prstGeom prst="ellipse">
                <a:avLst/>
              </a:prstGeom>
              <a:solidFill>
                <a:srgbClr val="2E0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rot="10800000">
              <a:off x="6096000" y="3393372"/>
              <a:ext cx="676098" cy="190322"/>
              <a:chOff x="5419902" y="3000464"/>
              <a:chExt cx="676098" cy="190322"/>
            </a:xfrm>
          </p:grpSpPr>
          <p:cxnSp>
            <p:nvCxnSpPr>
              <p:cNvPr id="22" name="Straight Connector 21"/>
              <p:cNvCxnSpPr/>
              <p:nvPr/>
            </p:nvCxnSpPr>
            <p:spPr>
              <a:xfrm flipH="1">
                <a:off x="5610225" y="3095625"/>
                <a:ext cx="485775" cy="0"/>
              </a:xfrm>
              <a:prstGeom prst="line">
                <a:avLst/>
              </a:prstGeom>
              <a:ln>
                <a:solidFill>
                  <a:srgbClr val="2E0FE7"/>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419902" y="3000464"/>
                <a:ext cx="190322" cy="190322"/>
              </a:xfrm>
              <a:prstGeom prst="ellipse">
                <a:avLst/>
              </a:prstGeom>
              <a:solidFill>
                <a:srgbClr val="2E0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rot="10800000">
              <a:off x="6096000" y="4264132"/>
              <a:ext cx="676098" cy="190322"/>
              <a:chOff x="5419902" y="3000464"/>
              <a:chExt cx="676098" cy="190322"/>
            </a:xfrm>
          </p:grpSpPr>
          <p:cxnSp>
            <p:nvCxnSpPr>
              <p:cNvPr id="28" name="Straight Connector 27"/>
              <p:cNvCxnSpPr/>
              <p:nvPr/>
            </p:nvCxnSpPr>
            <p:spPr>
              <a:xfrm flipH="1">
                <a:off x="5610225" y="3095625"/>
                <a:ext cx="485775" cy="0"/>
              </a:xfrm>
              <a:prstGeom prst="line">
                <a:avLst/>
              </a:prstGeom>
              <a:ln>
                <a:solidFill>
                  <a:srgbClr val="2E0FE7"/>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419902" y="3000464"/>
                <a:ext cx="190322" cy="190322"/>
              </a:xfrm>
              <a:prstGeom prst="ellipse">
                <a:avLst/>
              </a:prstGeom>
              <a:solidFill>
                <a:srgbClr val="2E0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662362" y="2883260"/>
              <a:ext cx="1704975" cy="369332"/>
            </a:xfrm>
            <a:prstGeom prst="rect">
              <a:avLst/>
            </a:prstGeom>
            <a:noFill/>
          </p:spPr>
          <p:txBody>
            <a:bodyPr wrap="square" rtlCol="0">
              <a:spAutoFit/>
            </a:bodyPr>
            <a:lstStyle/>
            <a:p>
              <a:pPr algn="r"/>
              <a:r>
                <a:rPr lang="en-US" dirty="0">
                  <a:solidFill>
                    <a:schemeClr val="bg1"/>
                  </a:solidFill>
                  <a:latin typeface="Times New Roman" panose="02020603050405020304" pitchFamily="18" charset="0"/>
                  <a:cs typeface="Times New Roman" panose="02020603050405020304" pitchFamily="18" charset="0"/>
                </a:rPr>
                <a:t>Finish-to-Star</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3662362" y="3740614"/>
              <a:ext cx="1704975" cy="369332"/>
            </a:xfrm>
            <a:prstGeom prst="rect">
              <a:avLst/>
            </a:prstGeom>
            <a:noFill/>
          </p:spPr>
          <p:txBody>
            <a:bodyPr wrap="square" rtlCol="0">
              <a:spAutoFit/>
            </a:bodyPr>
            <a:lstStyle/>
            <a:p>
              <a:pPr algn="r"/>
              <a:r>
                <a:rPr lang="en-US" dirty="0">
                  <a:solidFill>
                    <a:schemeClr val="bg1"/>
                  </a:solidFill>
                  <a:latin typeface="Times New Roman" panose="02020603050405020304" pitchFamily="18" charset="0"/>
                  <a:cs typeface="Times New Roman" panose="02020603050405020304" pitchFamily="18" charset="0"/>
                </a:rPr>
                <a:t>Finish-to-Finish</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6824664" y="3309873"/>
              <a:ext cx="2181225"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Start-to-Start</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6824664" y="4156085"/>
              <a:ext cx="2747961"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Start-to-Finish</a:t>
              </a:r>
              <a:endParaRPr lang="en-US" dirty="0">
                <a:solidFill>
                  <a:schemeClr val="bg1"/>
                </a:solidFill>
                <a:latin typeface="Times New Roman" panose="02020603050405020304" pitchFamily="18" charset="0"/>
                <a:cs typeface="Times New Roman" panose="02020603050405020304" pitchFamily="18" charset="0"/>
              </a:endParaRPr>
            </a:p>
          </p:txBody>
        </p:sp>
      </p:grpSp>
      <p:sp>
        <p:nvSpPr>
          <p:cNvPr id="35" name="TextBox 34"/>
          <p:cNvSpPr txBox="1"/>
          <p:nvPr/>
        </p:nvSpPr>
        <p:spPr>
          <a:xfrm>
            <a:off x="1848740" y="5025640"/>
            <a:ext cx="8494520" cy="1754326"/>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By defining these dependencies in the project network diagram, project managers can determine the sequence in which activities should be executed. Analyzing these relationships helps identify the critical path, allowing project teams to focus on the activities that directly impact the project's overall duration. Additionally, understanding dependencies enables effective scheduling, resource allocation, and risk management throughout the project lifecycle.</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99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600628" y="614542"/>
            <a:ext cx="4990744" cy="523220"/>
          </a:xfrm>
          <a:prstGeom prst="rect">
            <a:avLst/>
          </a:prstGeom>
          <a:noFill/>
        </p:spPr>
        <p:txBody>
          <a:bodyPr wrap="square" rtlCol="0">
            <a:spAutoFit/>
          </a:bodyPr>
          <a:lstStyle/>
          <a:p>
            <a:pPr algn="ctr"/>
            <a:r>
              <a:rPr lang="en-US" sz="2800" dirty="0" smtClean="0">
                <a:solidFill>
                  <a:schemeClr val="bg1"/>
                </a:solidFill>
                <a:latin typeface="Times New Roman" panose="02020603050405020304" pitchFamily="18" charset="0"/>
                <a:cs typeface="Times New Roman" panose="02020603050405020304" pitchFamily="18" charset="0"/>
              </a:rPr>
              <a:t>NETWORK DIAGRAM</a:t>
            </a:r>
            <a:endParaRPr lang="en-US" sz="2500" dirty="0">
              <a:solidFill>
                <a:schemeClr val="bg1"/>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1053703" y="1752304"/>
            <a:ext cx="10084594" cy="4524315"/>
            <a:chOff x="945356" y="1752304"/>
            <a:chExt cx="10084594" cy="4524315"/>
          </a:xfrm>
        </p:grpSpPr>
        <p:sp>
          <p:nvSpPr>
            <p:cNvPr id="5" name="TextBox 4"/>
            <p:cNvSpPr txBox="1"/>
            <p:nvPr/>
          </p:nvSpPr>
          <p:spPr>
            <a:xfrm>
              <a:off x="945356" y="1752304"/>
              <a:ext cx="4933950" cy="4524315"/>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 Network Diagram is a graphical representation of the project's activities and their dependencies in the Critical Path Method (CPM). It provides a visual way to understand the sequence of activities and the relationships between them. The Network Diagram helps project managers and teams to identify the critical path, which is the longest path of dependent activities that determines the project's overall </a:t>
              </a:r>
              <a:r>
                <a:rPr lang="en-US" dirty="0" smtClean="0">
                  <a:solidFill>
                    <a:schemeClr val="bg1"/>
                  </a:solidFill>
                  <a:latin typeface="Times New Roman" panose="02020603050405020304" pitchFamily="18" charset="0"/>
                  <a:cs typeface="Times New Roman" panose="02020603050405020304" pitchFamily="18" charset="0"/>
                </a:rPr>
                <a:t>duration. In </a:t>
              </a:r>
              <a:r>
                <a:rPr lang="en-US" dirty="0">
                  <a:solidFill>
                    <a:schemeClr val="bg1"/>
                  </a:solidFill>
                  <a:latin typeface="Times New Roman" panose="02020603050405020304" pitchFamily="18" charset="0"/>
                  <a:cs typeface="Times New Roman" panose="02020603050405020304" pitchFamily="18" charset="0"/>
                </a:rPr>
                <a:t>the Network Diagram, activities are represented as nodes or boxes, and the dependencies between them are depicted as arrows. The nodes represent the start and end points of each activity, while the arrows illustrate the logical relationships between activities, indicating which activity must be completed before the next one can start</a:t>
              </a:r>
              <a:r>
                <a:rPr lang="en-US"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096000" y="1752304"/>
              <a:ext cx="4933950" cy="397031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By analyzing the Network Diagram, project managers can identify the critical path, where activities have zero slack or float, meaning any delay in them will directly impact the project's completion time. Additionally, the diagram helps in visualizing the flow of work, highlighting potential bottlenecks, and assisting in resource allocation and schedule optimization.</a:t>
              </a:r>
            </a:p>
            <a:p>
              <a:r>
                <a:rPr lang="en-US" dirty="0">
                  <a:solidFill>
                    <a:schemeClr val="bg1"/>
                  </a:solidFill>
                  <a:latin typeface="Times New Roman" panose="02020603050405020304" pitchFamily="18" charset="0"/>
                  <a:cs typeface="Times New Roman" panose="02020603050405020304" pitchFamily="18" charset="0"/>
                </a:rPr>
                <a:t>Through the Network Diagram, project teams gain valuable insights into the project's structure, dependencies, and critical activities, allowing for better planning, coordination, and control of the project to ensure its successful and timely completion.</a:t>
              </a:r>
            </a:p>
          </p:txBody>
        </p:sp>
      </p:grpSp>
    </p:spTree>
    <p:extLst>
      <p:ext uri="{BB962C8B-B14F-4D97-AF65-F5344CB8AC3E}">
        <p14:creationId xmlns:p14="http://schemas.microsoft.com/office/powerpoint/2010/main" val="1563186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00628" y="614542"/>
            <a:ext cx="4990744" cy="523220"/>
          </a:xfrm>
          <a:prstGeom prst="rect">
            <a:avLst/>
          </a:prstGeom>
          <a:noFill/>
        </p:spPr>
        <p:txBody>
          <a:bodyPr wrap="square" rtlCol="0">
            <a:spAutoFit/>
          </a:bodyPr>
          <a:lstStyle/>
          <a:p>
            <a:pPr algn="ctr"/>
            <a:r>
              <a:rPr lang="en-US" sz="2800" dirty="0" smtClean="0">
                <a:solidFill>
                  <a:schemeClr val="bg1"/>
                </a:solidFill>
                <a:latin typeface="Times New Roman" panose="02020603050405020304" pitchFamily="18" charset="0"/>
                <a:cs typeface="Times New Roman" panose="02020603050405020304" pitchFamily="18" charset="0"/>
              </a:rPr>
              <a:t>FORWARD PASS</a:t>
            </a:r>
            <a:endParaRPr lang="en-US" sz="2500" dirty="0">
              <a:solidFill>
                <a:schemeClr val="bg1"/>
              </a:solidFill>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6091387" y="2183191"/>
            <a:ext cx="9921" cy="3924300"/>
          </a:xfrm>
          <a:prstGeom prst="line">
            <a:avLst/>
          </a:prstGeom>
          <a:ln w="19050" cap="rnd">
            <a:solidFill>
              <a:srgbClr val="0612FE"/>
            </a:solidFill>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64061" y="2515910"/>
            <a:ext cx="5362575" cy="830997"/>
          </a:xfrm>
          <a:prstGeom prst="rect">
            <a:avLst/>
          </a:prstGeom>
        </p:spPr>
        <p:txBody>
          <a:bodyPr wrap="square">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Forward Pass is the initial step in the Critical Path Method (CPM) used for project scheduling and determining the critical path.</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466273" y="2639020"/>
            <a:ext cx="5362575" cy="584775"/>
          </a:xfrm>
          <a:prstGeom prst="rect">
            <a:avLst/>
          </a:prstGeom>
        </p:spPr>
        <p:txBody>
          <a:bodyPr wrap="square">
            <a:spAutoFit/>
          </a:bodyPr>
          <a:lstStyle/>
          <a:p>
            <a:pPr algn="ctr"/>
            <a:r>
              <a:rPr lang="en-US" sz="1600" dirty="0" smtClean="0">
                <a:solidFill>
                  <a:schemeClr val="bg1"/>
                </a:solidFill>
                <a:latin typeface="Times New Roman" panose="02020603050405020304" pitchFamily="18" charset="0"/>
                <a:cs typeface="Times New Roman" panose="02020603050405020304" pitchFamily="18" charset="0"/>
              </a:rPr>
              <a:t>It </a:t>
            </a:r>
            <a:r>
              <a:rPr lang="en-US" sz="1600" dirty="0">
                <a:solidFill>
                  <a:schemeClr val="bg1"/>
                </a:solidFill>
                <a:latin typeface="Times New Roman" panose="02020603050405020304" pitchFamily="18" charset="0"/>
                <a:cs typeface="Times New Roman" panose="02020603050405020304" pitchFamily="18" charset="0"/>
              </a:rPr>
              <a:t>involves calculating the earliest possible start and finish times for each activity in the project network diagram.</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6466273" y="4582688"/>
            <a:ext cx="5362575" cy="1569660"/>
          </a:xfrm>
          <a:prstGeom prst="rect">
            <a:avLst/>
          </a:prstGeom>
        </p:spPr>
        <p:txBody>
          <a:bodyPr wrap="square">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The Forward Pass helps identify the critical path, which comprises activities with zero slack or float, indicating that any delay in these activities will directly impact the project's overall duration. Project managers use this information to prioritize critical activities and ensure the project's timely completion.</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6466273" y="4443592"/>
            <a:ext cx="5362575" cy="1794245"/>
          </a:xfrm>
          <a:prstGeom prst="rect">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4060" y="4828909"/>
            <a:ext cx="5362575" cy="1077218"/>
          </a:xfrm>
          <a:prstGeom prst="rect">
            <a:avLst/>
          </a:prstGeom>
        </p:spPr>
        <p:txBody>
          <a:bodyPr wrap="square">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T</a:t>
            </a:r>
            <a:r>
              <a:rPr lang="en-US" sz="1600" dirty="0" smtClean="0">
                <a:solidFill>
                  <a:schemeClr val="bg1"/>
                </a:solidFill>
                <a:latin typeface="Times New Roman" panose="02020603050405020304" pitchFamily="18" charset="0"/>
                <a:cs typeface="Times New Roman" panose="02020603050405020304" pitchFamily="18" charset="0"/>
              </a:rPr>
              <a:t>he </a:t>
            </a:r>
            <a:r>
              <a:rPr lang="en-US" sz="1600" dirty="0">
                <a:solidFill>
                  <a:schemeClr val="bg1"/>
                </a:solidFill>
                <a:latin typeface="Times New Roman" panose="02020603050405020304" pitchFamily="18" charset="0"/>
                <a:cs typeface="Times New Roman" panose="02020603050405020304" pitchFamily="18" charset="0"/>
              </a:rPr>
              <a:t>process begins at the project's starting point with an early start time of zero and then progresses sequentially through the network, updating early start and early finish times for each activity based on its predecessors' information.</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6466273" y="2029184"/>
            <a:ext cx="5362575" cy="1794245"/>
          </a:xfrm>
          <a:prstGeom prst="rect">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4060" y="2007229"/>
            <a:ext cx="5362575" cy="1794245"/>
          </a:xfrm>
          <a:prstGeom prst="rect">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63847" y="4443591"/>
            <a:ext cx="5362575" cy="1794245"/>
          </a:xfrm>
          <a:prstGeom prst="rect">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764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00628" y="614542"/>
            <a:ext cx="4990744" cy="523220"/>
          </a:xfrm>
          <a:prstGeom prst="rect">
            <a:avLst/>
          </a:prstGeom>
          <a:noFill/>
        </p:spPr>
        <p:txBody>
          <a:bodyPr wrap="square" rtlCol="0">
            <a:spAutoFit/>
          </a:bodyPr>
          <a:lstStyle/>
          <a:p>
            <a:pPr algn="ctr"/>
            <a:r>
              <a:rPr lang="en-US" sz="2800" dirty="0" smtClean="0">
                <a:solidFill>
                  <a:schemeClr val="bg1"/>
                </a:solidFill>
                <a:latin typeface="Times New Roman" panose="02020603050405020304" pitchFamily="18" charset="0"/>
                <a:cs typeface="Times New Roman" panose="02020603050405020304" pitchFamily="18" charset="0"/>
              </a:rPr>
              <a:t>BACKWARD PASS</a:t>
            </a:r>
            <a:endParaRPr lang="en-US" sz="2500" dirty="0">
              <a:solidFill>
                <a:schemeClr val="bg1"/>
              </a:solidFill>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6091387" y="2183191"/>
            <a:ext cx="9921" cy="3924300"/>
          </a:xfrm>
          <a:prstGeom prst="line">
            <a:avLst/>
          </a:prstGeom>
          <a:ln w="19050" cap="rnd">
            <a:solidFill>
              <a:srgbClr val="0612FE"/>
            </a:solidFill>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64061" y="2515910"/>
            <a:ext cx="5362575" cy="830997"/>
          </a:xfrm>
          <a:prstGeom prst="rect">
            <a:avLst/>
          </a:prstGeom>
        </p:spPr>
        <p:txBody>
          <a:bodyPr wrap="square">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Backward Pass is the second step in the Critical Path Method (CPM) used for project scheduling and determining the critical path.</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466273" y="2639020"/>
            <a:ext cx="5362575" cy="584775"/>
          </a:xfrm>
          <a:prstGeom prst="rect">
            <a:avLst/>
          </a:prstGeom>
        </p:spPr>
        <p:txBody>
          <a:bodyPr wrap="square">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It involves calculating the latest possible start and finish times for each activity in the project network diagram.</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6466273" y="4459576"/>
            <a:ext cx="5362575" cy="1815882"/>
          </a:xfrm>
          <a:prstGeom prst="rect">
            <a:avLst/>
          </a:prstGeom>
        </p:spPr>
        <p:txBody>
          <a:bodyPr wrap="square">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The Backward Pass helps identify the critical path by highlighting activities with zero slack or float. These are the activities that have the same early and late start times, indicating that any delay in them will directly impact the project's overall duration. Project managers use this information to focus on critical activities and manage resources effectively to ensure timely project completion.</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6466273" y="4443592"/>
            <a:ext cx="5362575" cy="1794245"/>
          </a:xfrm>
          <a:prstGeom prst="rect">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4060" y="4705798"/>
            <a:ext cx="5362575" cy="1323439"/>
          </a:xfrm>
          <a:prstGeom prst="rect">
            <a:avLst/>
          </a:prstGeom>
        </p:spPr>
        <p:txBody>
          <a:bodyPr wrap="square">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The process begins at the project's ending point with a late finish time equal to the early finish time of the last activity. Then, it progresses backward through the network, updating late start and late finish times for each activity based on its successors' information.</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6466273" y="2029184"/>
            <a:ext cx="5362575" cy="1794245"/>
          </a:xfrm>
          <a:prstGeom prst="rect">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4060" y="2007229"/>
            <a:ext cx="5362575" cy="1794245"/>
          </a:xfrm>
          <a:prstGeom prst="rect">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63847" y="4443591"/>
            <a:ext cx="5362575" cy="1794245"/>
          </a:xfrm>
          <a:prstGeom prst="rect">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981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071"/>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00628" y="614542"/>
            <a:ext cx="4990744" cy="523220"/>
          </a:xfrm>
          <a:prstGeom prst="rect">
            <a:avLst/>
          </a:prstGeom>
          <a:noFill/>
        </p:spPr>
        <p:txBody>
          <a:bodyPr wrap="square" rtlCol="0">
            <a:spAutoFit/>
          </a:bodyPr>
          <a:lstStyle/>
          <a:p>
            <a:pPr algn="ctr"/>
            <a:r>
              <a:rPr lang="en-US" sz="2800" dirty="0" smtClean="0">
                <a:solidFill>
                  <a:schemeClr val="bg1"/>
                </a:solidFill>
                <a:latin typeface="Times New Roman" panose="02020603050405020304" pitchFamily="18" charset="0"/>
                <a:cs typeface="Times New Roman" panose="02020603050405020304" pitchFamily="18" charset="0"/>
              </a:rPr>
              <a:t>RESOURCE ALLOCATION</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865974" y="1797503"/>
            <a:ext cx="10460052" cy="923330"/>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Resource allocation in the Critical Path Method (CPM) is the process of assigning the necessary resources, such as manpower, equipment, materials, and budget, to each activity within the project to ensure its successful completion while considering the critical path and project constraints.</a:t>
            </a:r>
            <a:endParaRPr lang="en-US" dirty="0">
              <a:solidFill>
                <a:schemeClr val="bg1"/>
              </a:solidFill>
              <a:latin typeface="Times New Roman" panose="02020603050405020304" pitchFamily="18" charset="0"/>
              <a:cs typeface="Times New Roman" panose="02020603050405020304" pitchFamily="18" charset="0"/>
            </a:endParaRPr>
          </a:p>
        </p:txBody>
      </p:sp>
      <p:grpSp>
        <p:nvGrpSpPr>
          <p:cNvPr id="9" name="Group 8"/>
          <p:cNvGrpSpPr/>
          <p:nvPr/>
        </p:nvGrpSpPr>
        <p:grpSpPr>
          <a:xfrm>
            <a:off x="454731" y="3581640"/>
            <a:ext cx="11282538" cy="2643845"/>
            <a:chOff x="365706" y="3581640"/>
            <a:chExt cx="11282538" cy="2643845"/>
          </a:xfrm>
        </p:grpSpPr>
        <p:sp>
          <p:nvSpPr>
            <p:cNvPr id="5" name="TextBox 4"/>
            <p:cNvSpPr txBox="1"/>
            <p:nvPr/>
          </p:nvSpPr>
          <p:spPr>
            <a:xfrm>
              <a:off x="365706" y="3581640"/>
              <a:ext cx="444381" cy="338554"/>
            </a:xfrm>
            <a:prstGeom prst="rect">
              <a:avLst/>
            </a:prstGeom>
            <a:noFill/>
          </p:spPr>
          <p:txBody>
            <a:bodyPr wrap="square" rtlCol="0">
              <a:spAutoFit/>
            </a:bodyPr>
            <a:lstStyle/>
            <a:p>
              <a:r>
                <a:rPr lang="en-US" sz="1600" dirty="0" smtClean="0">
                  <a:solidFill>
                    <a:srgbClr val="0612FE"/>
                  </a:solidFill>
                </a:rPr>
                <a:t>1</a:t>
              </a:r>
              <a:endParaRPr lang="en-US" sz="1600" dirty="0">
                <a:solidFill>
                  <a:srgbClr val="0612FE"/>
                </a:solidFill>
              </a:endParaRPr>
            </a:p>
          </p:txBody>
        </p:sp>
        <p:sp>
          <p:nvSpPr>
            <p:cNvPr id="6" name="Rectangle 5"/>
            <p:cNvSpPr/>
            <p:nvPr/>
          </p:nvSpPr>
          <p:spPr>
            <a:xfrm>
              <a:off x="810087" y="3581640"/>
              <a:ext cx="1721946" cy="338554"/>
            </a:xfrm>
            <a:prstGeom prst="rect">
              <a:avLst/>
            </a:prstGeom>
          </p:spPr>
          <p:txBody>
            <a:bodyPr wrap="none">
              <a:spAutoFit/>
            </a:bodyPr>
            <a:lstStyle/>
            <a:p>
              <a:r>
                <a:rPr lang="en-US" sz="1600" dirty="0">
                  <a:solidFill>
                    <a:schemeClr val="bg1"/>
                  </a:solidFill>
                  <a:latin typeface="Times New Roman" panose="02020603050405020304" pitchFamily="18" charset="0"/>
                  <a:cs typeface="Times New Roman" panose="02020603050405020304" pitchFamily="18" charset="0"/>
                </a:rPr>
                <a:t>Activity Durations</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734302" y="3581640"/>
              <a:ext cx="0" cy="369332"/>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5706" y="4303904"/>
              <a:ext cx="444381" cy="338554"/>
            </a:xfrm>
            <a:prstGeom prst="rect">
              <a:avLst/>
            </a:prstGeom>
            <a:noFill/>
          </p:spPr>
          <p:txBody>
            <a:bodyPr wrap="square" rtlCol="0">
              <a:spAutoFit/>
            </a:bodyPr>
            <a:lstStyle/>
            <a:p>
              <a:r>
                <a:rPr lang="en-US" sz="1600" dirty="0">
                  <a:solidFill>
                    <a:srgbClr val="0612FE"/>
                  </a:solidFill>
                </a:rPr>
                <a:t>2</a:t>
              </a:r>
            </a:p>
          </p:txBody>
        </p:sp>
        <p:sp>
          <p:nvSpPr>
            <p:cNvPr id="14" name="Rectangle 13"/>
            <p:cNvSpPr/>
            <p:nvPr/>
          </p:nvSpPr>
          <p:spPr>
            <a:xfrm>
              <a:off x="810087" y="4303904"/>
              <a:ext cx="2100896" cy="338554"/>
            </a:xfrm>
            <a:prstGeom prst="rect">
              <a:avLst/>
            </a:prstGeom>
          </p:spPr>
          <p:txBody>
            <a:bodyPr wrap="none">
              <a:spAutoFit/>
            </a:bodyPr>
            <a:lstStyle/>
            <a:p>
              <a:r>
                <a:rPr lang="en-US" sz="1600" dirty="0">
                  <a:solidFill>
                    <a:schemeClr val="bg1"/>
                  </a:solidFill>
                  <a:latin typeface="Times New Roman" panose="02020603050405020304" pitchFamily="18" charset="0"/>
                  <a:cs typeface="Times New Roman" panose="02020603050405020304" pitchFamily="18" charset="0"/>
                </a:rPr>
                <a:t>Resource Identification</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15" name="Straight Connector 14"/>
            <p:cNvCxnSpPr/>
            <p:nvPr/>
          </p:nvCxnSpPr>
          <p:spPr>
            <a:xfrm>
              <a:off x="734302" y="4303904"/>
              <a:ext cx="0" cy="369332"/>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5706" y="5026168"/>
              <a:ext cx="444381" cy="338554"/>
            </a:xfrm>
            <a:prstGeom prst="rect">
              <a:avLst/>
            </a:prstGeom>
            <a:noFill/>
          </p:spPr>
          <p:txBody>
            <a:bodyPr wrap="square" rtlCol="0">
              <a:spAutoFit/>
            </a:bodyPr>
            <a:lstStyle/>
            <a:p>
              <a:r>
                <a:rPr lang="en-US" sz="1600" dirty="0">
                  <a:solidFill>
                    <a:srgbClr val="0612FE"/>
                  </a:solidFill>
                </a:rPr>
                <a:t>3</a:t>
              </a:r>
            </a:p>
          </p:txBody>
        </p:sp>
        <p:sp>
          <p:nvSpPr>
            <p:cNvPr id="18" name="Rectangle 17"/>
            <p:cNvSpPr/>
            <p:nvPr/>
          </p:nvSpPr>
          <p:spPr>
            <a:xfrm>
              <a:off x="810087" y="5026168"/>
              <a:ext cx="1958228" cy="338554"/>
            </a:xfrm>
            <a:prstGeom prst="rect">
              <a:avLst/>
            </a:prstGeom>
          </p:spPr>
          <p:txBody>
            <a:bodyPr wrap="none">
              <a:spAutoFit/>
            </a:bodyPr>
            <a:lstStyle/>
            <a:p>
              <a:r>
                <a:rPr lang="en-US" sz="1600" dirty="0">
                  <a:solidFill>
                    <a:schemeClr val="bg1"/>
                  </a:solidFill>
                  <a:latin typeface="Times New Roman" panose="02020603050405020304" pitchFamily="18" charset="0"/>
                  <a:cs typeface="Times New Roman" panose="02020603050405020304" pitchFamily="18" charset="0"/>
                </a:rPr>
                <a:t>Resource Availability</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19" name="Straight Connector 18"/>
            <p:cNvCxnSpPr/>
            <p:nvPr/>
          </p:nvCxnSpPr>
          <p:spPr>
            <a:xfrm>
              <a:off x="734302" y="5026168"/>
              <a:ext cx="0" cy="369332"/>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5706" y="5748432"/>
              <a:ext cx="444381" cy="338554"/>
            </a:xfrm>
            <a:prstGeom prst="rect">
              <a:avLst/>
            </a:prstGeom>
            <a:noFill/>
          </p:spPr>
          <p:txBody>
            <a:bodyPr wrap="square" rtlCol="0">
              <a:spAutoFit/>
            </a:bodyPr>
            <a:lstStyle/>
            <a:p>
              <a:r>
                <a:rPr lang="en-US" sz="1600" dirty="0">
                  <a:solidFill>
                    <a:srgbClr val="0612FE"/>
                  </a:solidFill>
                </a:rPr>
                <a:t>4</a:t>
              </a:r>
            </a:p>
          </p:txBody>
        </p:sp>
        <p:sp>
          <p:nvSpPr>
            <p:cNvPr id="22" name="Rectangle 21"/>
            <p:cNvSpPr/>
            <p:nvPr/>
          </p:nvSpPr>
          <p:spPr>
            <a:xfrm>
              <a:off x="810087" y="5748432"/>
              <a:ext cx="1936107" cy="338554"/>
            </a:xfrm>
            <a:prstGeom prst="rect">
              <a:avLst/>
            </a:prstGeom>
          </p:spPr>
          <p:txBody>
            <a:bodyPr wrap="none">
              <a:spAutoFit/>
            </a:bodyPr>
            <a:lstStyle/>
            <a:p>
              <a:r>
                <a:rPr lang="en-US" sz="1600" dirty="0">
                  <a:solidFill>
                    <a:schemeClr val="bg1"/>
                  </a:solidFill>
                  <a:latin typeface="Times New Roman" panose="02020603050405020304" pitchFamily="18" charset="0"/>
                  <a:cs typeface="Times New Roman" panose="02020603050405020304" pitchFamily="18" charset="0"/>
                </a:rPr>
                <a:t>Resource Constraints</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23" name="Straight Connector 22"/>
            <p:cNvCxnSpPr/>
            <p:nvPr/>
          </p:nvCxnSpPr>
          <p:spPr>
            <a:xfrm>
              <a:off x="734302" y="5748432"/>
              <a:ext cx="0" cy="369332"/>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116675" y="3581640"/>
              <a:ext cx="444381" cy="338554"/>
            </a:xfrm>
            <a:prstGeom prst="rect">
              <a:avLst/>
            </a:prstGeom>
            <a:noFill/>
          </p:spPr>
          <p:txBody>
            <a:bodyPr wrap="square" rtlCol="0">
              <a:spAutoFit/>
            </a:bodyPr>
            <a:lstStyle/>
            <a:p>
              <a:r>
                <a:rPr lang="en-US" sz="1600" dirty="0">
                  <a:solidFill>
                    <a:srgbClr val="0612FE"/>
                  </a:solidFill>
                </a:rPr>
                <a:t>5</a:t>
              </a:r>
            </a:p>
          </p:txBody>
        </p:sp>
        <p:sp>
          <p:nvSpPr>
            <p:cNvPr id="40" name="Rectangle 39"/>
            <p:cNvSpPr/>
            <p:nvPr/>
          </p:nvSpPr>
          <p:spPr>
            <a:xfrm>
              <a:off x="3561056" y="3581640"/>
              <a:ext cx="1979901" cy="338554"/>
            </a:xfrm>
            <a:prstGeom prst="rect">
              <a:avLst/>
            </a:prstGeom>
          </p:spPr>
          <p:txBody>
            <a:bodyPr wrap="none">
              <a:spAutoFit/>
            </a:bodyPr>
            <a:lstStyle/>
            <a:p>
              <a:r>
                <a:rPr lang="en-US" sz="1600" dirty="0">
                  <a:solidFill>
                    <a:schemeClr val="bg1"/>
                  </a:solidFill>
                  <a:latin typeface="Times New Roman" panose="02020603050405020304" pitchFamily="18" charset="0"/>
                  <a:cs typeface="Times New Roman" panose="02020603050405020304" pitchFamily="18" charset="0"/>
                </a:rPr>
                <a:t>Critical Path Analysis</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41" name="Straight Connector 40"/>
            <p:cNvCxnSpPr/>
            <p:nvPr/>
          </p:nvCxnSpPr>
          <p:spPr>
            <a:xfrm>
              <a:off x="3485271" y="3581640"/>
              <a:ext cx="0" cy="369332"/>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116675" y="4303904"/>
              <a:ext cx="444381" cy="338554"/>
            </a:xfrm>
            <a:prstGeom prst="rect">
              <a:avLst/>
            </a:prstGeom>
            <a:noFill/>
          </p:spPr>
          <p:txBody>
            <a:bodyPr wrap="square" rtlCol="0">
              <a:spAutoFit/>
            </a:bodyPr>
            <a:lstStyle/>
            <a:p>
              <a:r>
                <a:rPr lang="en-US" sz="1600" dirty="0" smtClean="0">
                  <a:solidFill>
                    <a:srgbClr val="0612FE"/>
                  </a:solidFill>
                </a:rPr>
                <a:t>6</a:t>
              </a:r>
              <a:endParaRPr lang="en-US" sz="1600" dirty="0">
                <a:solidFill>
                  <a:srgbClr val="0612FE"/>
                </a:solidFill>
              </a:endParaRPr>
            </a:p>
          </p:txBody>
        </p:sp>
        <p:sp>
          <p:nvSpPr>
            <p:cNvPr id="37" name="Rectangle 36"/>
            <p:cNvSpPr/>
            <p:nvPr/>
          </p:nvSpPr>
          <p:spPr>
            <a:xfrm>
              <a:off x="3561056" y="4303904"/>
              <a:ext cx="1731564" cy="338554"/>
            </a:xfrm>
            <a:prstGeom prst="rect">
              <a:avLst/>
            </a:prstGeom>
          </p:spPr>
          <p:txBody>
            <a:bodyPr wrap="none">
              <a:spAutoFit/>
            </a:bodyPr>
            <a:lstStyle/>
            <a:p>
              <a:r>
                <a:rPr lang="en-US" sz="1600" dirty="0">
                  <a:solidFill>
                    <a:schemeClr val="bg1"/>
                  </a:solidFill>
                  <a:latin typeface="Times New Roman" panose="02020603050405020304" pitchFamily="18" charset="0"/>
                  <a:cs typeface="Times New Roman" panose="02020603050405020304" pitchFamily="18" charset="0"/>
                </a:rPr>
                <a:t>Resource </a:t>
              </a:r>
              <a:r>
                <a:rPr lang="en-US" sz="1600" dirty="0" smtClean="0">
                  <a:solidFill>
                    <a:schemeClr val="bg1"/>
                  </a:solidFill>
                  <a:latin typeface="Times New Roman" panose="02020603050405020304" pitchFamily="18" charset="0"/>
                  <a:cs typeface="Times New Roman" panose="02020603050405020304" pitchFamily="18" charset="0"/>
                </a:rPr>
                <a:t>Leveling</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38" name="Straight Connector 37"/>
            <p:cNvCxnSpPr/>
            <p:nvPr/>
          </p:nvCxnSpPr>
          <p:spPr>
            <a:xfrm>
              <a:off x="3485271" y="4303904"/>
              <a:ext cx="0" cy="369332"/>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16675" y="5026168"/>
              <a:ext cx="444381" cy="338554"/>
            </a:xfrm>
            <a:prstGeom prst="rect">
              <a:avLst/>
            </a:prstGeom>
            <a:noFill/>
          </p:spPr>
          <p:txBody>
            <a:bodyPr wrap="square" rtlCol="0">
              <a:spAutoFit/>
            </a:bodyPr>
            <a:lstStyle/>
            <a:p>
              <a:r>
                <a:rPr lang="en-US" sz="1600" dirty="0" smtClean="0">
                  <a:solidFill>
                    <a:srgbClr val="0612FE"/>
                  </a:solidFill>
                </a:rPr>
                <a:t>7</a:t>
              </a:r>
              <a:endParaRPr lang="en-US" sz="1600" dirty="0">
                <a:solidFill>
                  <a:srgbClr val="0612FE"/>
                </a:solidFill>
              </a:endParaRPr>
            </a:p>
          </p:txBody>
        </p:sp>
        <p:sp>
          <p:nvSpPr>
            <p:cNvPr id="34" name="Rectangle 33"/>
            <p:cNvSpPr/>
            <p:nvPr/>
          </p:nvSpPr>
          <p:spPr>
            <a:xfrm>
              <a:off x="3561056" y="4956961"/>
              <a:ext cx="1909369" cy="584775"/>
            </a:xfrm>
            <a:prstGeom prst="rect">
              <a:avLst/>
            </a:prstGeom>
          </p:spPr>
          <p:txBody>
            <a:bodyPr wrap="none">
              <a:spAutoFit/>
            </a:bodyPr>
            <a:lstStyle/>
            <a:p>
              <a:r>
                <a:rPr lang="en-US" sz="1600" dirty="0">
                  <a:solidFill>
                    <a:schemeClr val="bg1"/>
                  </a:solidFill>
                  <a:latin typeface="Times New Roman" panose="02020603050405020304" pitchFamily="18" charset="0"/>
                  <a:cs typeface="Times New Roman" panose="02020603050405020304" pitchFamily="18" charset="0"/>
                </a:rPr>
                <a:t>Resource Allocation </a:t>
              </a:r>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sz="1600" dirty="0" smtClean="0">
                  <a:solidFill>
                    <a:schemeClr val="bg1"/>
                  </a:solidFill>
                  <a:latin typeface="Times New Roman" panose="02020603050405020304" pitchFamily="18" charset="0"/>
                  <a:cs typeface="Times New Roman" panose="02020603050405020304" pitchFamily="18" charset="0"/>
                </a:rPr>
                <a:t>Techniques</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35" name="Straight Connector 34"/>
            <p:cNvCxnSpPr/>
            <p:nvPr/>
          </p:nvCxnSpPr>
          <p:spPr>
            <a:xfrm>
              <a:off x="3485271" y="5026168"/>
              <a:ext cx="0" cy="369332"/>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16675" y="5748432"/>
              <a:ext cx="444381" cy="338554"/>
            </a:xfrm>
            <a:prstGeom prst="rect">
              <a:avLst/>
            </a:prstGeom>
            <a:noFill/>
          </p:spPr>
          <p:txBody>
            <a:bodyPr wrap="square" rtlCol="0">
              <a:spAutoFit/>
            </a:bodyPr>
            <a:lstStyle/>
            <a:p>
              <a:r>
                <a:rPr lang="en-US" sz="1600" dirty="0" smtClean="0">
                  <a:solidFill>
                    <a:srgbClr val="0612FE"/>
                  </a:solidFill>
                </a:rPr>
                <a:t>8</a:t>
              </a:r>
              <a:endParaRPr lang="en-US" sz="1600" dirty="0">
                <a:solidFill>
                  <a:srgbClr val="0612FE"/>
                </a:solidFill>
              </a:endParaRPr>
            </a:p>
          </p:txBody>
        </p:sp>
        <p:sp>
          <p:nvSpPr>
            <p:cNvPr id="31" name="Rectangle 30"/>
            <p:cNvSpPr/>
            <p:nvPr/>
          </p:nvSpPr>
          <p:spPr>
            <a:xfrm>
              <a:off x="3561056" y="5748432"/>
              <a:ext cx="1899687" cy="338554"/>
            </a:xfrm>
            <a:prstGeom prst="rect">
              <a:avLst/>
            </a:prstGeom>
          </p:spPr>
          <p:txBody>
            <a:bodyPr wrap="none">
              <a:spAutoFit/>
            </a:bodyPr>
            <a:lstStyle/>
            <a:p>
              <a:r>
                <a:rPr lang="en-US" sz="1600" dirty="0">
                  <a:solidFill>
                    <a:schemeClr val="bg1"/>
                  </a:solidFill>
                  <a:latin typeface="Times New Roman" panose="02020603050405020304" pitchFamily="18" charset="0"/>
                  <a:cs typeface="Times New Roman" panose="02020603050405020304" pitchFamily="18" charset="0"/>
                </a:rPr>
                <a:t>Resource Smoothing</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32" name="Straight Connector 31"/>
            <p:cNvCxnSpPr/>
            <p:nvPr/>
          </p:nvCxnSpPr>
          <p:spPr>
            <a:xfrm>
              <a:off x="3485271" y="5748432"/>
              <a:ext cx="0" cy="369332"/>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993730" y="3581640"/>
              <a:ext cx="444381" cy="338554"/>
            </a:xfrm>
            <a:prstGeom prst="rect">
              <a:avLst/>
            </a:prstGeom>
            <a:noFill/>
          </p:spPr>
          <p:txBody>
            <a:bodyPr wrap="square" rtlCol="0">
              <a:spAutoFit/>
            </a:bodyPr>
            <a:lstStyle/>
            <a:p>
              <a:r>
                <a:rPr lang="en-US" sz="1600" dirty="0" smtClean="0">
                  <a:solidFill>
                    <a:srgbClr val="0612FE"/>
                  </a:solidFill>
                </a:rPr>
                <a:t>9</a:t>
              </a:r>
              <a:endParaRPr lang="en-US" sz="1600" dirty="0">
                <a:solidFill>
                  <a:srgbClr val="0612FE"/>
                </a:solidFill>
              </a:endParaRPr>
            </a:p>
          </p:txBody>
        </p:sp>
        <p:sp>
          <p:nvSpPr>
            <p:cNvPr id="57" name="Rectangle 56"/>
            <p:cNvSpPr/>
            <p:nvPr/>
          </p:nvSpPr>
          <p:spPr>
            <a:xfrm>
              <a:off x="6438111" y="3581640"/>
              <a:ext cx="1685077" cy="338554"/>
            </a:xfrm>
            <a:prstGeom prst="rect">
              <a:avLst/>
            </a:prstGeom>
          </p:spPr>
          <p:txBody>
            <a:bodyPr wrap="none">
              <a:spAutoFit/>
            </a:bodyPr>
            <a:lstStyle/>
            <a:p>
              <a:r>
                <a:rPr lang="en-US" sz="1600" dirty="0">
                  <a:solidFill>
                    <a:schemeClr val="bg1"/>
                  </a:solidFill>
                  <a:latin typeface="Times New Roman" panose="02020603050405020304" pitchFamily="18" charset="0"/>
                  <a:cs typeface="Times New Roman" panose="02020603050405020304" pitchFamily="18" charset="0"/>
                </a:rPr>
                <a:t>Resource Loading</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58" name="Straight Connector 57"/>
            <p:cNvCxnSpPr/>
            <p:nvPr/>
          </p:nvCxnSpPr>
          <p:spPr>
            <a:xfrm>
              <a:off x="6362326" y="3581640"/>
              <a:ext cx="0" cy="369332"/>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917945" y="4303904"/>
              <a:ext cx="444381" cy="338554"/>
            </a:xfrm>
            <a:prstGeom prst="rect">
              <a:avLst/>
            </a:prstGeom>
            <a:noFill/>
          </p:spPr>
          <p:txBody>
            <a:bodyPr wrap="square" rtlCol="0">
              <a:spAutoFit/>
            </a:bodyPr>
            <a:lstStyle/>
            <a:p>
              <a:r>
                <a:rPr lang="en-US" sz="1600" dirty="0" smtClean="0">
                  <a:solidFill>
                    <a:srgbClr val="0612FE"/>
                  </a:solidFill>
                </a:rPr>
                <a:t>10</a:t>
              </a:r>
              <a:endParaRPr lang="en-US" sz="1600" dirty="0">
                <a:solidFill>
                  <a:srgbClr val="0612FE"/>
                </a:solidFill>
              </a:endParaRPr>
            </a:p>
          </p:txBody>
        </p:sp>
        <p:sp>
          <p:nvSpPr>
            <p:cNvPr id="54" name="Rectangle 53"/>
            <p:cNvSpPr/>
            <p:nvPr/>
          </p:nvSpPr>
          <p:spPr>
            <a:xfrm>
              <a:off x="6438111" y="4303904"/>
              <a:ext cx="1833707" cy="338554"/>
            </a:xfrm>
            <a:prstGeom prst="rect">
              <a:avLst/>
            </a:prstGeom>
          </p:spPr>
          <p:txBody>
            <a:bodyPr wrap="none">
              <a:spAutoFit/>
            </a:bodyPr>
            <a:lstStyle/>
            <a:p>
              <a:r>
                <a:rPr lang="en-US" sz="1600" dirty="0">
                  <a:solidFill>
                    <a:schemeClr val="bg1"/>
                  </a:solidFill>
                  <a:latin typeface="Times New Roman" panose="02020603050405020304" pitchFamily="18" charset="0"/>
                  <a:cs typeface="Times New Roman" panose="02020603050405020304" pitchFamily="18" charset="0"/>
                </a:rPr>
                <a:t>Cost Considerations</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55" name="Straight Connector 54"/>
            <p:cNvCxnSpPr/>
            <p:nvPr/>
          </p:nvCxnSpPr>
          <p:spPr>
            <a:xfrm>
              <a:off x="6362326" y="4303904"/>
              <a:ext cx="0" cy="369332"/>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917944" y="5026168"/>
              <a:ext cx="444381" cy="338554"/>
            </a:xfrm>
            <a:prstGeom prst="rect">
              <a:avLst/>
            </a:prstGeom>
            <a:noFill/>
          </p:spPr>
          <p:txBody>
            <a:bodyPr wrap="square" rtlCol="0">
              <a:spAutoFit/>
            </a:bodyPr>
            <a:lstStyle/>
            <a:p>
              <a:r>
                <a:rPr lang="en-US" sz="1600" dirty="0" smtClean="0">
                  <a:solidFill>
                    <a:srgbClr val="0612FE"/>
                  </a:solidFill>
                </a:rPr>
                <a:t>11</a:t>
              </a:r>
              <a:endParaRPr lang="en-US" sz="1600" dirty="0">
                <a:solidFill>
                  <a:srgbClr val="0612FE"/>
                </a:solidFill>
              </a:endParaRPr>
            </a:p>
          </p:txBody>
        </p:sp>
        <p:sp>
          <p:nvSpPr>
            <p:cNvPr id="51" name="Rectangle 50"/>
            <p:cNvSpPr/>
            <p:nvPr/>
          </p:nvSpPr>
          <p:spPr>
            <a:xfrm>
              <a:off x="6438111" y="5026168"/>
              <a:ext cx="2470420" cy="338554"/>
            </a:xfrm>
            <a:prstGeom prst="rect">
              <a:avLst/>
            </a:prstGeom>
          </p:spPr>
          <p:txBody>
            <a:bodyPr wrap="none">
              <a:spAutoFit/>
            </a:bodyPr>
            <a:lstStyle/>
            <a:p>
              <a:r>
                <a:rPr lang="en-US" sz="1600" dirty="0">
                  <a:solidFill>
                    <a:schemeClr val="bg1"/>
                  </a:solidFill>
                  <a:latin typeface="Times New Roman" panose="02020603050405020304" pitchFamily="18" charset="0"/>
                  <a:cs typeface="Times New Roman" panose="02020603050405020304" pitchFamily="18" charset="0"/>
                </a:rPr>
                <a:t>Resource Allocation Matrix</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52" name="Straight Connector 51"/>
            <p:cNvCxnSpPr/>
            <p:nvPr/>
          </p:nvCxnSpPr>
          <p:spPr>
            <a:xfrm>
              <a:off x="6362326" y="5026168"/>
              <a:ext cx="0" cy="369332"/>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917943" y="5748432"/>
              <a:ext cx="444381" cy="338554"/>
            </a:xfrm>
            <a:prstGeom prst="rect">
              <a:avLst/>
            </a:prstGeom>
            <a:noFill/>
          </p:spPr>
          <p:txBody>
            <a:bodyPr wrap="square" rtlCol="0">
              <a:spAutoFit/>
            </a:bodyPr>
            <a:lstStyle/>
            <a:p>
              <a:r>
                <a:rPr lang="en-US" sz="1600" dirty="0" smtClean="0">
                  <a:solidFill>
                    <a:srgbClr val="0612FE"/>
                  </a:solidFill>
                </a:rPr>
                <a:t>12</a:t>
              </a:r>
              <a:endParaRPr lang="en-US" sz="1600" dirty="0">
                <a:solidFill>
                  <a:srgbClr val="0612FE"/>
                </a:solidFill>
              </a:endParaRPr>
            </a:p>
          </p:txBody>
        </p:sp>
        <p:sp>
          <p:nvSpPr>
            <p:cNvPr id="48" name="Rectangle 47"/>
            <p:cNvSpPr/>
            <p:nvPr/>
          </p:nvSpPr>
          <p:spPr>
            <a:xfrm>
              <a:off x="6438111" y="5640710"/>
              <a:ext cx="1909049" cy="584775"/>
            </a:xfrm>
            <a:prstGeom prst="rect">
              <a:avLst/>
            </a:prstGeom>
          </p:spPr>
          <p:txBody>
            <a:bodyPr wrap="none">
              <a:spAutoFit/>
            </a:bodyPr>
            <a:lstStyle/>
            <a:p>
              <a:r>
                <a:rPr lang="en-US" sz="1600" dirty="0">
                  <a:solidFill>
                    <a:schemeClr val="bg1"/>
                  </a:solidFill>
                  <a:latin typeface="Times New Roman" panose="02020603050405020304" pitchFamily="18" charset="0"/>
                  <a:cs typeface="Times New Roman" panose="02020603050405020304" pitchFamily="18" charset="0"/>
                </a:rPr>
                <a:t>Communication and </a:t>
              </a:r>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sz="1600" dirty="0" smtClean="0">
                  <a:solidFill>
                    <a:schemeClr val="bg1"/>
                  </a:solidFill>
                  <a:latin typeface="Times New Roman" panose="02020603050405020304" pitchFamily="18" charset="0"/>
                  <a:cs typeface="Times New Roman" panose="02020603050405020304" pitchFamily="18" charset="0"/>
                </a:rPr>
                <a:t>Collaboration</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49" name="Straight Connector 48"/>
            <p:cNvCxnSpPr/>
            <p:nvPr/>
          </p:nvCxnSpPr>
          <p:spPr>
            <a:xfrm>
              <a:off x="6362326" y="5748432"/>
              <a:ext cx="0" cy="369332"/>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010895" y="4303904"/>
              <a:ext cx="444381" cy="338554"/>
            </a:xfrm>
            <a:prstGeom prst="rect">
              <a:avLst/>
            </a:prstGeom>
            <a:noFill/>
          </p:spPr>
          <p:txBody>
            <a:bodyPr wrap="square" rtlCol="0">
              <a:spAutoFit/>
            </a:bodyPr>
            <a:lstStyle/>
            <a:p>
              <a:r>
                <a:rPr lang="en-US" sz="1600" dirty="0" smtClean="0">
                  <a:solidFill>
                    <a:srgbClr val="0612FE"/>
                  </a:solidFill>
                </a:rPr>
                <a:t>10</a:t>
              </a:r>
              <a:endParaRPr lang="en-US" sz="1600" dirty="0">
                <a:solidFill>
                  <a:srgbClr val="0612FE"/>
                </a:solidFill>
              </a:endParaRPr>
            </a:p>
          </p:txBody>
        </p:sp>
        <p:sp>
          <p:nvSpPr>
            <p:cNvPr id="62" name="Rectangle 61"/>
            <p:cNvSpPr/>
            <p:nvPr/>
          </p:nvSpPr>
          <p:spPr>
            <a:xfrm>
              <a:off x="9531061" y="4303904"/>
              <a:ext cx="1043876" cy="338554"/>
            </a:xfrm>
            <a:prstGeom prst="rect">
              <a:avLst/>
            </a:prstGeom>
          </p:spPr>
          <p:txBody>
            <a:bodyPr wrap="none">
              <a:spAutoFit/>
            </a:bodyPr>
            <a:lstStyle/>
            <a:p>
              <a:r>
                <a:rPr lang="en-US" sz="1600" dirty="0">
                  <a:solidFill>
                    <a:schemeClr val="bg1"/>
                  </a:solidFill>
                  <a:latin typeface="Times New Roman" panose="02020603050405020304" pitchFamily="18" charset="0"/>
                  <a:cs typeface="Times New Roman" panose="02020603050405020304" pitchFamily="18" charset="0"/>
                </a:rPr>
                <a:t>Flexibility</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63" name="Straight Connector 62"/>
            <p:cNvCxnSpPr/>
            <p:nvPr/>
          </p:nvCxnSpPr>
          <p:spPr>
            <a:xfrm>
              <a:off x="9455276" y="4303904"/>
              <a:ext cx="0" cy="369332"/>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9010894" y="5026168"/>
              <a:ext cx="444381" cy="338554"/>
            </a:xfrm>
            <a:prstGeom prst="rect">
              <a:avLst/>
            </a:prstGeom>
            <a:noFill/>
          </p:spPr>
          <p:txBody>
            <a:bodyPr wrap="square" rtlCol="0">
              <a:spAutoFit/>
            </a:bodyPr>
            <a:lstStyle/>
            <a:p>
              <a:r>
                <a:rPr lang="en-US" sz="1600" dirty="0" smtClean="0">
                  <a:solidFill>
                    <a:srgbClr val="0612FE"/>
                  </a:solidFill>
                </a:rPr>
                <a:t>11</a:t>
              </a:r>
              <a:endParaRPr lang="en-US" sz="1600" dirty="0">
                <a:solidFill>
                  <a:srgbClr val="0612FE"/>
                </a:solidFill>
              </a:endParaRPr>
            </a:p>
          </p:txBody>
        </p:sp>
        <p:sp>
          <p:nvSpPr>
            <p:cNvPr id="65" name="Rectangle 64"/>
            <p:cNvSpPr/>
            <p:nvPr/>
          </p:nvSpPr>
          <p:spPr>
            <a:xfrm>
              <a:off x="9531061" y="5026168"/>
              <a:ext cx="1042529" cy="338554"/>
            </a:xfrm>
            <a:prstGeom prst="rect">
              <a:avLst/>
            </a:prstGeom>
          </p:spPr>
          <p:txBody>
            <a:bodyPr wrap="none">
              <a:spAutoFit/>
            </a:bodyPr>
            <a:lstStyle/>
            <a:p>
              <a:r>
                <a:rPr lang="en-US" sz="1600" dirty="0">
                  <a:solidFill>
                    <a:schemeClr val="bg1"/>
                  </a:solidFill>
                  <a:latin typeface="Times New Roman" panose="02020603050405020304" pitchFamily="18" charset="0"/>
                  <a:cs typeface="Times New Roman" panose="02020603050405020304" pitchFamily="18" charset="0"/>
                </a:rPr>
                <a:t>Trade-offs</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66" name="Straight Connector 65"/>
            <p:cNvCxnSpPr/>
            <p:nvPr/>
          </p:nvCxnSpPr>
          <p:spPr>
            <a:xfrm>
              <a:off x="9455276" y="5026168"/>
              <a:ext cx="0" cy="369332"/>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9010893" y="5748432"/>
              <a:ext cx="444381" cy="338554"/>
            </a:xfrm>
            <a:prstGeom prst="rect">
              <a:avLst/>
            </a:prstGeom>
            <a:noFill/>
          </p:spPr>
          <p:txBody>
            <a:bodyPr wrap="square" rtlCol="0">
              <a:spAutoFit/>
            </a:bodyPr>
            <a:lstStyle/>
            <a:p>
              <a:r>
                <a:rPr lang="en-US" sz="1600" dirty="0" smtClean="0">
                  <a:solidFill>
                    <a:srgbClr val="0612FE"/>
                  </a:solidFill>
                </a:rPr>
                <a:t>12</a:t>
              </a:r>
              <a:endParaRPr lang="en-US" sz="1600" dirty="0">
                <a:solidFill>
                  <a:srgbClr val="0612FE"/>
                </a:solidFill>
              </a:endParaRPr>
            </a:p>
          </p:txBody>
        </p:sp>
        <p:sp>
          <p:nvSpPr>
            <p:cNvPr id="68" name="Rectangle 67"/>
            <p:cNvSpPr/>
            <p:nvPr/>
          </p:nvSpPr>
          <p:spPr>
            <a:xfrm>
              <a:off x="9531061" y="5748432"/>
              <a:ext cx="2117183" cy="338554"/>
            </a:xfrm>
            <a:prstGeom prst="rect">
              <a:avLst/>
            </a:prstGeom>
          </p:spPr>
          <p:txBody>
            <a:bodyPr wrap="none">
              <a:spAutoFit/>
            </a:bodyPr>
            <a:lstStyle/>
            <a:p>
              <a:r>
                <a:rPr lang="en-US" sz="1600" dirty="0">
                  <a:solidFill>
                    <a:schemeClr val="bg1"/>
                  </a:solidFill>
                  <a:latin typeface="Times New Roman" panose="02020603050405020304" pitchFamily="18" charset="0"/>
                  <a:cs typeface="Times New Roman" panose="02020603050405020304" pitchFamily="18" charset="0"/>
                </a:rPr>
                <a:t>Continuous Monitoring</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69" name="Straight Connector 68"/>
            <p:cNvCxnSpPr/>
            <p:nvPr/>
          </p:nvCxnSpPr>
          <p:spPr>
            <a:xfrm>
              <a:off x="9455276" y="5748432"/>
              <a:ext cx="0" cy="369332"/>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9531061" y="3581640"/>
              <a:ext cx="1678216" cy="338554"/>
            </a:xfrm>
            <a:prstGeom prst="rect">
              <a:avLst/>
            </a:prstGeom>
          </p:spPr>
          <p:txBody>
            <a:bodyPr wrap="none">
              <a:spAutoFit/>
            </a:bodyPr>
            <a:lstStyle/>
            <a:p>
              <a:r>
                <a:rPr lang="en-US" sz="1600" dirty="0">
                  <a:solidFill>
                    <a:schemeClr val="bg1"/>
                  </a:solidFill>
                  <a:latin typeface="Times New Roman" panose="02020603050405020304" pitchFamily="18" charset="0"/>
                  <a:cs typeface="Times New Roman" panose="02020603050405020304" pitchFamily="18" charset="0"/>
                </a:rPr>
                <a:t>Risk Management</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72" name="Straight Connector 71"/>
            <p:cNvCxnSpPr/>
            <p:nvPr/>
          </p:nvCxnSpPr>
          <p:spPr>
            <a:xfrm>
              <a:off x="9455276" y="3581640"/>
              <a:ext cx="0" cy="369332"/>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9010892" y="3597029"/>
              <a:ext cx="444381" cy="338554"/>
            </a:xfrm>
            <a:prstGeom prst="rect">
              <a:avLst/>
            </a:prstGeom>
            <a:noFill/>
          </p:spPr>
          <p:txBody>
            <a:bodyPr wrap="square" rtlCol="0">
              <a:spAutoFit/>
            </a:bodyPr>
            <a:lstStyle/>
            <a:p>
              <a:r>
                <a:rPr lang="en-US" sz="1600" dirty="0" smtClean="0">
                  <a:solidFill>
                    <a:srgbClr val="0612FE"/>
                  </a:solidFill>
                </a:rPr>
                <a:t>10</a:t>
              </a:r>
              <a:endParaRPr lang="en-US" sz="1600" dirty="0">
                <a:solidFill>
                  <a:srgbClr val="0612FE"/>
                </a:solidFill>
              </a:endParaRPr>
            </a:p>
          </p:txBody>
        </p:sp>
      </p:grpSp>
    </p:spTree>
    <p:extLst>
      <p:ext uri="{BB962C8B-B14F-4D97-AF65-F5344CB8AC3E}">
        <p14:creationId xmlns:p14="http://schemas.microsoft.com/office/powerpoint/2010/main" val="412280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600628" y="614542"/>
            <a:ext cx="4990744" cy="523220"/>
          </a:xfrm>
          <a:prstGeom prst="rect">
            <a:avLst/>
          </a:prstGeom>
          <a:noFill/>
        </p:spPr>
        <p:txBody>
          <a:bodyPr wrap="square" rtlCol="0">
            <a:spAutoFit/>
          </a:bodyPr>
          <a:lstStyle/>
          <a:p>
            <a:pPr algn="ctr"/>
            <a:r>
              <a:rPr lang="en-US" sz="2800" dirty="0" smtClean="0">
                <a:solidFill>
                  <a:schemeClr val="bg1"/>
                </a:solidFill>
                <a:latin typeface="Times New Roman" panose="02020603050405020304" pitchFamily="18" charset="0"/>
                <a:cs typeface="Times New Roman" panose="02020603050405020304" pitchFamily="18" charset="0"/>
              </a:rPr>
              <a:t>CONCLUSION</a:t>
            </a:r>
            <a:endParaRPr lang="en-US" sz="2500" dirty="0">
              <a:solidFill>
                <a:schemeClr val="bg1"/>
              </a:solidFill>
              <a:latin typeface="Times New Roman" panose="02020603050405020304" pitchFamily="18" charset="0"/>
              <a:cs typeface="Times New Roman" panose="02020603050405020304" pitchFamily="18" charset="0"/>
            </a:endParaRPr>
          </a:p>
        </p:txBody>
      </p:sp>
      <p:pic>
        <p:nvPicPr>
          <p:cNvPr id="5122" name="Picture 2" descr="visio png transparent backgrou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8203" y="2237588"/>
            <a:ext cx="5019497" cy="29489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1924" y="2012722"/>
            <a:ext cx="6896279" cy="3970318"/>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The </a:t>
            </a:r>
            <a:r>
              <a:rPr lang="en-US" dirty="0">
                <a:solidFill>
                  <a:schemeClr val="bg1"/>
                </a:solidFill>
                <a:latin typeface="Times New Roman" panose="02020603050405020304" pitchFamily="18" charset="0"/>
                <a:cs typeface="Times New Roman" panose="02020603050405020304" pitchFamily="18" charset="0"/>
              </a:rPr>
              <a:t>Critical Path Method (CPM) is an invaluable project management tool that empowers project managers to plan, schedule, and execute complex projects with precision and efficiency. By breaking down the project into individual activities and analyzing their interdependencies, CPM identifies the critical path—the sequence of tasks that determine the shortest possible project duration. Understanding the critical path allows managers to focus their attention and resources on the most crucial activities, ensuring timely project </a:t>
            </a:r>
            <a:r>
              <a:rPr lang="en-US" dirty="0" smtClean="0">
                <a:solidFill>
                  <a:schemeClr val="bg1"/>
                </a:solidFill>
                <a:latin typeface="Times New Roman" panose="02020603050405020304" pitchFamily="18" charset="0"/>
                <a:cs typeface="Times New Roman" panose="02020603050405020304" pitchFamily="18" charset="0"/>
              </a:rPr>
              <a:t>completion. CPM </a:t>
            </a:r>
            <a:r>
              <a:rPr lang="en-US" dirty="0">
                <a:solidFill>
                  <a:schemeClr val="bg1"/>
                </a:solidFill>
                <a:latin typeface="Times New Roman" panose="02020603050405020304" pitchFamily="18" charset="0"/>
                <a:cs typeface="Times New Roman" panose="02020603050405020304" pitchFamily="18" charset="0"/>
              </a:rPr>
              <a:t>provides numerous benefits, including improved project scheduling, resource allocation, and risk management. It enables project managers to identify potential bottlenecks and mitigate delays, leading to more successful project outcomes. The method also facilitates effective communication among team members and stakeholders, fostering collaboration and coordination</a:t>
            </a:r>
            <a:r>
              <a:rPr lang="en-US"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116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1379</Words>
  <Application>Microsoft Office PowerPoint</Application>
  <PresentationFormat>Widescreen</PresentationFormat>
  <Paragraphs>73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Tanir Sahoo</dc:creator>
  <cp:lastModifiedBy>Tanir Sahoo</cp:lastModifiedBy>
  <cp:revision>21</cp:revision>
  <dcterms:created xsi:type="dcterms:W3CDTF">2023-08-04T14:46:34Z</dcterms:created>
  <dcterms:modified xsi:type="dcterms:W3CDTF">2023-08-04T17:39:39Z</dcterms:modified>
</cp:coreProperties>
</file>