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4" r:id="rId2"/>
  </p:sldMasterIdLst>
  <p:notesMasterIdLst>
    <p:notesMasterId r:id="rId15"/>
  </p:notesMasterIdLst>
  <p:sldIdLst>
    <p:sldId id="256" r:id="rId3"/>
    <p:sldId id="263" r:id="rId4"/>
    <p:sldId id="264" r:id="rId5"/>
    <p:sldId id="265" r:id="rId6"/>
    <p:sldId id="266" r:id="rId7"/>
    <p:sldId id="257" r:id="rId8"/>
    <p:sldId id="258" r:id="rId9"/>
    <p:sldId id="259" r:id="rId10"/>
    <p:sldId id="260" r:id="rId11"/>
    <p:sldId id="261" r:id="rId12"/>
    <p:sldId id="26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86410" autoAdjust="0"/>
  </p:normalViewPr>
  <p:slideViewPr>
    <p:cSldViewPr snapToGrid="0" snapToObjects="1">
      <p:cViewPr varScale="1">
        <p:scale>
          <a:sx n="74" d="100"/>
          <a:sy n="74" d="100"/>
        </p:scale>
        <p:origin x="72"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E9609-6E0D-4B58-95F8-C5B01963F579}" type="datetimeFigureOut">
              <a:rPr lang="en-IN" smtClean="0"/>
              <a:t>28-06-2023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6138B-5FFF-43CC-998F-D57140AC0589}" type="slidenum">
              <a:rPr lang="en-IN" smtClean="0"/>
              <a:t>‹#›</a:t>
            </a:fld>
            <a:endParaRPr lang="en-IN"/>
          </a:p>
        </p:txBody>
      </p:sp>
    </p:spTree>
    <p:extLst>
      <p:ext uri="{BB962C8B-B14F-4D97-AF65-F5344CB8AC3E}">
        <p14:creationId xmlns:p14="http://schemas.microsoft.com/office/powerpoint/2010/main" val="329016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26138B-5FFF-43CC-998F-D57140AC0589}" type="slidenum">
              <a:rPr lang="en-IN" smtClean="0"/>
              <a:t>5</a:t>
            </a:fld>
            <a:endParaRPr lang="en-IN"/>
          </a:p>
        </p:txBody>
      </p:sp>
    </p:spTree>
    <p:extLst>
      <p:ext uri="{BB962C8B-B14F-4D97-AF65-F5344CB8AC3E}">
        <p14:creationId xmlns:p14="http://schemas.microsoft.com/office/powerpoint/2010/main" val="272026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Batting Average</a:t>
            </a:r>
            <a:endParaRPr dirty="0"/>
          </a:p>
          <a:p>
            <a:r>
              <a:rPr b="0" dirty="0"/>
              <a:t>No alt text provided</a:t>
            </a:r>
            <a:endParaRPr dirty="0"/>
          </a:p>
          <a:p>
            <a:endParaRPr dirty="0"/>
          </a:p>
          <a:p>
            <a:r>
              <a:rPr b="1" dirty="0"/>
              <a:t>Batting Strike Rate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Batting Avg and Strike Rate </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Batting Average</a:t>
            </a:r>
            <a:endParaRPr dirty="0"/>
          </a:p>
          <a:p>
            <a:r>
              <a:rPr b="0" dirty="0"/>
              <a:t>No alt text provided</a:t>
            </a:r>
            <a:endParaRPr dirty="0"/>
          </a:p>
          <a:p>
            <a:endParaRPr dirty="0"/>
          </a:p>
          <a:p>
            <a:r>
              <a:rPr b="1" dirty="0"/>
              <a:t>Batting Strike Rate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Batting Strike Rate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Economy and Bowling Strike Rate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Bowling  Average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Economy and Bowling Strike Rate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27ED9C8-F09A-4D9E-BEC0-4725162E21FF}" type="datetimeFigureOut">
              <a:rPr lang="en-US" smtClean="0"/>
              <a:t>6/28/2023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165378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82559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7963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24323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4811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9983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14028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59812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27ED9C8-F09A-4D9E-BEC0-4725162E21FF}" type="datetimeFigureOut">
              <a:rPr lang="en-US" smtClean="0"/>
              <a:t>6/28/2023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39856543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81480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465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27ED9C8-F09A-4D9E-BEC0-4725162E21FF}" type="datetimeFigureOut">
              <a:rPr lang="en-US" smtClean="0"/>
              <a:t>6/28/2023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86894355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1"/><Relationship Id="rId3" Type="http://schemas.openxmlformats.org/officeDocument/2006/relationships/image" Target="../media/image1.png"/><Relationship Id="rId7" Type="http://schemas.openxmlformats.org/officeDocument/2006/relationships/hyperlink" Target="https://creativecommons.org/licenses/by/3.0/" TargetMode="External"/><Relationship Id="rId2" Type="http://schemas.openxmlformats.org/officeDocument/2006/relationships/hyperlink" Target="https://app.powerbi.com/groups/me/reports/6a8ee68b-e4ff-4853-93e0-50095caed270?pbi_source=PowerPoint" TargetMode="External"/><Relationship Id="rId1" Type="http://schemas.openxmlformats.org/officeDocument/2006/relationships/slideLayout" Target="../slideLayouts/slideLayout18.xml"/><Relationship Id="rId6" Type="http://schemas.openxmlformats.org/officeDocument/2006/relationships/hyperlink" Target="https://www.freeimageslive.co.uk/free_stock_image/red-cricket-ball-jpg" TargetMode="External"/><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hyperlink" Target="https://www.rawpixel.com/search/champ?illustration=1"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ReportSection?ctid=8d46a076-d093-416d-a57b-8692cde13bf8&amp;experience=power-bi&amp;bookmarkGuid=a4fa4c60-902b-4d36-9791-c8f4938981a9"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2355271" y="1121483"/>
            <a:ext cx="7481455" cy="1730454"/>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sz="7200" b="1" spc="0" dirty="0">
                <a:solidFill>
                  <a:schemeClr val="bg1"/>
                </a:solidFill>
                <a:latin typeface="AIGDT" panose="00000400000000000000" pitchFamily="2" charset="2"/>
                <a:ea typeface="Segoe UI Black" panose="020B0A02040204020203" pitchFamily="34" charset="0"/>
              </a:rPr>
              <a:t>GALAXY </a:t>
            </a:r>
            <a:r>
              <a:rPr kumimoji="0" lang="en-US" sz="7200" b="1" i="0" u="none" strike="noStrike" kern="1200" cap="none" spc="0" normalizeH="0" baseline="0" noProof="0" dirty="0">
                <a:ln>
                  <a:noFill/>
                </a:ln>
                <a:solidFill>
                  <a:schemeClr val="bg1"/>
                </a:solidFill>
                <a:effectLst/>
                <a:uLnTx/>
                <a:uFillTx/>
                <a:latin typeface="AIGDT" panose="00000400000000000000" pitchFamily="2" charset="2"/>
                <a:ea typeface="Segoe UI Black" panose="020B0A02040204020203" pitchFamily="34" charset="0"/>
              </a:rPr>
              <a:t>CUP</a:t>
            </a:r>
          </a:p>
        </p:txBody>
      </p:sp>
      <p:sp>
        <p:nvSpPr>
          <p:cNvPr id="13" name="Text Placeholder 2"/>
          <p:cNvSpPr txBox="1">
            <a:spLocks/>
          </p:cNvSpPr>
          <p:nvPr/>
        </p:nvSpPr>
        <p:spPr>
          <a:xfrm>
            <a:off x="4329545" y="2991370"/>
            <a:ext cx="3532909" cy="415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US" sz="2400" dirty="0">
                <a:solidFill>
                  <a:schemeClr val="bg1"/>
                </a:solidFill>
                <a:hlinkClick r:id="rId2"/>
              </a:rPr>
              <a:t>View in Power BI</a:t>
            </a:r>
            <a:endParaRPr lang="en-US" sz="2400" dirty="0">
              <a:solidFill>
                <a:schemeClr val="bg1"/>
              </a:solidFill>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981770" flipH="1">
            <a:off x="7268577" y="3074129"/>
            <a:ext cx="264832" cy="250118"/>
          </a:xfrm>
          <a:prstGeom prst="rect">
            <a:avLst/>
          </a:prstGeom>
        </p:spPr>
      </p:pic>
      <p:sp>
        <p:nvSpPr>
          <p:cNvPr id="2" name="TextBox 1">
            <a:extLst>
              <a:ext uri="{FF2B5EF4-FFF2-40B4-BE49-F238E27FC236}">
                <a16:creationId xmlns:a16="http://schemas.microsoft.com/office/drawing/2014/main" id="{D958B988-ED22-9265-2D99-7CEBE0A8FD84}"/>
              </a:ext>
            </a:extLst>
          </p:cNvPr>
          <p:cNvSpPr txBox="1"/>
          <p:nvPr/>
        </p:nvSpPr>
        <p:spPr>
          <a:xfrm>
            <a:off x="9310255" y="5185064"/>
            <a:ext cx="2597728" cy="1200329"/>
          </a:xfrm>
          <a:prstGeom prst="rect">
            <a:avLst/>
          </a:prstGeom>
          <a:noFill/>
        </p:spPr>
        <p:txBody>
          <a:bodyPr wrap="square" rtlCol="0">
            <a:spAutoFit/>
          </a:bodyPr>
          <a:lstStyle/>
          <a:p>
            <a:r>
              <a:rPr lang="en-IN" sz="2400" b="1" dirty="0">
                <a:solidFill>
                  <a:schemeClr val="bg1"/>
                </a:solidFill>
              </a:rPr>
              <a:t>BY:-</a:t>
            </a:r>
          </a:p>
          <a:p>
            <a:endParaRPr lang="en-IN" sz="2400" b="1" dirty="0">
              <a:solidFill>
                <a:schemeClr val="bg1"/>
              </a:solidFill>
            </a:endParaRPr>
          </a:p>
          <a:p>
            <a:r>
              <a:rPr lang="en-IN" sz="2400" b="1" dirty="0">
                <a:solidFill>
                  <a:schemeClr val="bg1"/>
                </a:solidFill>
              </a:rPr>
              <a:t>TANISH KOHLI</a:t>
            </a:r>
          </a:p>
        </p:txBody>
      </p:sp>
      <p:pic>
        <p:nvPicPr>
          <p:cNvPr id="4" name="Picture 3">
            <a:extLst>
              <a:ext uri="{FF2B5EF4-FFF2-40B4-BE49-F238E27FC236}">
                <a16:creationId xmlns:a16="http://schemas.microsoft.com/office/drawing/2014/main" id="{F0B95922-A434-3FE4-B247-0806AA0C8D9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88816" y="4493393"/>
            <a:ext cx="3532910" cy="2079803"/>
          </a:xfrm>
          <a:prstGeom prst="rect">
            <a:avLst/>
          </a:prstGeom>
        </p:spPr>
      </p:pic>
      <p:sp>
        <p:nvSpPr>
          <p:cNvPr id="5" name="TextBox 4">
            <a:extLst>
              <a:ext uri="{FF2B5EF4-FFF2-40B4-BE49-F238E27FC236}">
                <a16:creationId xmlns:a16="http://schemas.microsoft.com/office/drawing/2014/main" id="{BACD31F4-2F2F-DC7C-5916-574AD26A3635}"/>
              </a:ext>
            </a:extLst>
          </p:cNvPr>
          <p:cNvSpPr txBox="1"/>
          <p:nvPr/>
        </p:nvSpPr>
        <p:spPr>
          <a:xfrm>
            <a:off x="588816" y="6985767"/>
            <a:ext cx="3532910" cy="230832"/>
          </a:xfrm>
          <a:prstGeom prst="rect">
            <a:avLst/>
          </a:prstGeom>
          <a:noFill/>
        </p:spPr>
        <p:txBody>
          <a:bodyPr wrap="square" rtlCol="0">
            <a:spAutoFit/>
          </a:bodyPr>
          <a:lstStyle/>
          <a:p>
            <a:r>
              <a:rPr lang="en-IN" sz="900">
                <a:hlinkClick r:id="rId6" tooltip="https://www.freeimageslive.co.uk/free_stock_image/red-cricket-ball-jpg"/>
              </a:rPr>
              <a:t>This Photo</a:t>
            </a:r>
            <a:r>
              <a:rPr lang="en-IN" sz="900"/>
              <a:t> by Unknown Author is licensed under </a:t>
            </a:r>
            <a:r>
              <a:rPr lang="en-IN" sz="900">
                <a:hlinkClick r:id="rId7" tooltip="https://creativecommons.org/licenses/by/3.0/"/>
              </a:rPr>
              <a:t>CC BY</a:t>
            </a:r>
            <a:endParaRPr lang="en-IN" sz="900"/>
          </a:p>
        </p:txBody>
      </p:sp>
      <p:pic>
        <p:nvPicPr>
          <p:cNvPr id="7" name="Picture 6">
            <a:extLst>
              <a:ext uri="{FF2B5EF4-FFF2-40B4-BE49-F238E27FC236}">
                <a16:creationId xmlns:a16="http://schemas.microsoft.com/office/drawing/2014/main" id="{4CD3396D-D5B9-0CF4-DA28-FCCEB5F4463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121726" y="4479865"/>
            <a:ext cx="2896931" cy="2106858"/>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owling  Average  ,card ,card ,textbox ,card ,card ,Economy and Bowling Strike Rate  ,slicer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FAST BOWLERS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ableEx ,slicer ,card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FINAL 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60F5-7854-AF1A-78A9-E694A5EADF14}"/>
              </a:ext>
            </a:extLst>
          </p:cNvPr>
          <p:cNvSpPr>
            <a:spLocks noGrp="1"/>
          </p:cNvSpPr>
          <p:nvPr>
            <p:ph type="title"/>
          </p:nvPr>
        </p:nvSpPr>
        <p:spPr>
          <a:xfrm>
            <a:off x="8261404" y="542282"/>
            <a:ext cx="3383280" cy="676918"/>
          </a:xfrm>
        </p:spPr>
        <p:txBody>
          <a:bodyPr/>
          <a:lstStyle/>
          <a:p>
            <a:pPr algn="ctr"/>
            <a:r>
              <a:rPr lang="en-IN" sz="2800" b="1" dirty="0"/>
              <a:t>BACK UP PLAYERS</a:t>
            </a:r>
          </a:p>
        </p:txBody>
      </p:sp>
      <p:sp>
        <p:nvSpPr>
          <p:cNvPr id="4" name="Text Placeholder 3">
            <a:extLst>
              <a:ext uri="{FF2B5EF4-FFF2-40B4-BE49-F238E27FC236}">
                <a16:creationId xmlns:a16="http://schemas.microsoft.com/office/drawing/2014/main" id="{4872F6AD-6FE9-D92E-1573-A92D694E8278}"/>
              </a:ext>
            </a:extLst>
          </p:cNvPr>
          <p:cNvSpPr>
            <a:spLocks noGrp="1"/>
          </p:cNvSpPr>
          <p:nvPr>
            <p:ph type="body" sz="half" idx="2"/>
          </p:nvPr>
        </p:nvSpPr>
        <p:spPr>
          <a:xfrm>
            <a:off x="8275982" y="1392383"/>
            <a:ext cx="3398520" cy="4246418"/>
          </a:xfrm>
        </p:spPr>
        <p:txBody>
          <a:bodyPr/>
          <a:lstStyle/>
          <a:p>
            <a:pPr marL="285750" indent="-285750">
              <a:buFont typeface="Arial" panose="020B0604020202020204" pitchFamily="34" charset="0"/>
              <a:buChar char="•"/>
            </a:pPr>
            <a:r>
              <a:rPr lang="en-IN" b="1" dirty="0"/>
              <a:t>ALEX HALES</a:t>
            </a:r>
          </a:p>
          <a:p>
            <a:pPr marL="285750" indent="-285750">
              <a:buFont typeface="Arial" panose="020B0604020202020204" pitchFamily="34" charset="0"/>
              <a:buChar char="•"/>
            </a:pPr>
            <a:r>
              <a:rPr lang="en-IN" b="1" dirty="0"/>
              <a:t>KUSAL MENDIS</a:t>
            </a:r>
          </a:p>
          <a:p>
            <a:pPr marL="285750" indent="-285750">
              <a:buFont typeface="Arial" panose="020B0604020202020204" pitchFamily="34" charset="0"/>
              <a:buChar char="•"/>
            </a:pPr>
            <a:r>
              <a:rPr lang="en-IN" b="1" dirty="0"/>
              <a:t>DARYL MITCHELL</a:t>
            </a:r>
          </a:p>
          <a:p>
            <a:pPr marL="285750" indent="-285750">
              <a:buFont typeface="Arial" panose="020B0604020202020204" pitchFamily="34" charset="0"/>
              <a:buChar char="•"/>
            </a:pPr>
            <a:r>
              <a:rPr lang="en-IN" b="1" dirty="0"/>
              <a:t>LORCAN TUCKER</a:t>
            </a:r>
          </a:p>
          <a:p>
            <a:pPr marL="285750" indent="-285750">
              <a:buFont typeface="Arial" panose="020B0604020202020204" pitchFamily="34" charset="0"/>
              <a:buChar char="•"/>
            </a:pPr>
            <a:r>
              <a:rPr lang="en-IN" b="1" dirty="0"/>
              <a:t>GLENN MAXWELL</a:t>
            </a:r>
          </a:p>
          <a:p>
            <a:pPr marL="285750" indent="-285750">
              <a:buFont typeface="Arial" panose="020B0604020202020204" pitchFamily="34" charset="0"/>
              <a:buChar char="•"/>
            </a:pPr>
            <a:r>
              <a:rPr lang="en-IN" b="1" dirty="0"/>
              <a:t>HARDIK PANDYA</a:t>
            </a:r>
          </a:p>
          <a:p>
            <a:pPr marL="285750" indent="-285750">
              <a:buFont typeface="Arial" panose="020B0604020202020204" pitchFamily="34" charset="0"/>
              <a:buChar char="•"/>
            </a:pPr>
            <a:r>
              <a:rPr lang="en-IN" b="1" dirty="0"/>
              <a:t>RASHID KHAN</a:t>
            </a:r>
          </a:p>
          <a:p>
            <a:pPr marL="285750" indent="-285750">
              <a:buFont typeface="Arial" panose="020B0604020202020204" pitchFamily="34" charset="0"/>
              <a:buChar char="•"/>
            </a:pPr>
            <a:r>
              <a:rPr lang="en-IN" b="1" dirty="0"/>
              <a:t>SIKANDAR RAZA</a:t>
            </a:r>
          </a:p>
          <a:p>
            <a:pPr marL="285750" indent="-285750">
              <a:buFont typeface="Arial" panose="020B0604020202020204" pitchFamily="34" charset="0"/>
              <a:buChar char="•"/>
            </a:pPr>
            <a:r>
              <a:rPr lang="en-IN" b="1" dirty="0"/>
              <a:t>TIM SOUTHEE</a:t>
            </a:r>
          </a:p>
          <a:p>
            <a:endParaRPr lang="en-IN" dirty="0"/>
          </a:p>
        </p:txBody>
      </p:sp>
      <p:graphicFrame>
        <p:nvGraphicFramePr>
          <p:cNvPr id="5" name="Table 5">
            <a:extLst>
              <a:ext uri="{FF2B5EF4-FFF2-40B4-BE49-F238E27FC236}">
                <a16:creationId xmlns:a16="http://schemas.microsoft.com/office/drawing/2014/main" id="{67BD54E4-3A42-8AE4-F784-5584BF825091}"/>
              </a:ext>
            </a:extLst>
          </p:cNvPr>
          <p:cNvGraphicFramePr>
            <a:graphicFrameLocks noGrp="1"/>
          </p:cNvGraphicFramePr>
          <p:nvPr>
            <p:extLst>
              <p:ext uri="{D42A27DB-BD31-4B8C-83A1-F6EECF244321}">
                <p14:modId xmlns:p14="http://schemas.microsoft.com/office/powerpoint/2010/main" val="3913586824"/>
              </p:ext>
            </p:extLst>
          </p:nvPr>
        </p:nvGraphicFramePr>
        <p:xfrm>
          <a:off x="878608" y="1018308"/>
          <a:ext cx="5217392" cy="5579914"/>
        </p:xfrm>
        <a:graphic>
          <a:graphicData uri="http://schemas.openxmlformats.org/drawingml/2006/table">
            <a:tbl>
              <a:tblPr firstRow="1" bandRow="1">
                <a:tableStyleId>{5C22544A-7EE6-4342-B048-85BDC9FD1C3A}</a:tableStyleId>
              </a:tblPr>
              <a:tblGrid>
                <a:gridCol w="2602347">
                  <a:extLst>
                    <a:ext uri="{9D8B030D-6E8A-4147-A177-3AD203B41FA5}">
                      <a16:colId xmlns:a16="http://schemas.microsoft.com/office/drawing/2014/main" val="3429973802"/>
                    </a:ext>
                  </a:extLst>
                </a:gridCol>
                <a:gridCol w="2615045">
                  <a:extLst>
                    <a:ext uri="{9D8B030D-6E8A-4147-A177-3AD203B41FA5}">
                      <a16:colId xmlns:a16="http://schemas.microsoft.com/office/drawing/2014/main" val="2477581249"/>
                    </a:ext>
                  </a:extLst>
                </a:gridCol>
              </a:tblGrid>
              <a:tr h="431386">
                <a:tc>
                  <a:txBody>
                    <a:bodyPr/>
                    <a:lstStyle/>
                    <a:p>
                      <a:r>
                        <a:rPr lang="en-IN" dirty="0"/>
                        <a:t>PLAYER NAME</a:t>
                      </a:r>
                    </a:p>
                  </a:txBody>
                  <a:tcPr/>
                </a:tc>
                <a:tc>
                  <a:txBody>
                    <a:bodyPr/>
                    <a:lstStyle/>
                    <a:p>
                      <a:r>
                        <a:rPr lang="en-IN" dirty="0"/>
                        <a:t>BATTING POSITION</a:t>
                      </a:r>
                    </a:p>
                  </a:txBody>
                  <a:tcPr/>
                </a:tc>
                <a:extLst>
                  <a:ext uri="{0D108BD9-81ED-4DB2-BD59-A6C34878D82A}">
                    <a16:rowId xmlns:a16="http://schemas.microsoft.com/office/drawing/2014/main" val="4245920474"/>
                  </a:ext>
                </a:extLst>
              </a:tr>
              <a:tr h="468048">
                <a:tc>
                  <a:txBody>
                    <a:bodyPr/>
                    <a:lstStyle/>
                    <a:p>
                      <a:r>
                        <a:rPr lang="en-IN" dirty="0"/>
                        <a:t>JOS BUTTLER (WK)</a:t>
                      </a:r>
                    </a:p>
                  </a:txBody>
                  <a:tcPr/>
                </a:tc>
                <a:tc>
                  <a:txBody>
                    <a:bodyPr/>
                    <a:lstStyle/>
                    <a:p>
                      <a:r>
                        <a:rPr lang="en-IN" dirty="0"/>
                        <a:t>1</a:t>
                      </a:r>
                    </a:p>
                  </a:txBody>
                  <a:tcPr/>
                </a:tc>
                <a:extLst>
                  <a:ext uri="{0D108BD9-81ED-4DB2-BD59-A6C34878D82A}">
                    <a16:rowId xmlns:a16="http://schemas.microsoft.com/office/drawing/2014/main" val="2242777383"/>
                  </a:ext>
                </a:extLst>
              </a:tr>
              <a:tr h="468048">
                <a:tc>
                  <a:txBody>
                    <a:bodyPr/>
                    <a:lstStyle/>
                    <a:p>
                      <a:r>
                        <a:rPr lang="en-IN" dirty="0"/>
                        <a:t>QUINTON DE COCK</a:t>
                      </a:r>
                    </a:p>
                  </a:txBody>
                  <a:tcPr/>
                </a:tc>
                <a:tc>
                  <a:txBody>
                    <a:bodyPr/>
                    <a:lstStyle/>
                    <a:p>
                      <a:r>
                        <a:rPr lang="en-IN" dirty="0"/>
                        <a:t>2</a:t>
                      </a:r>
                    </a:p>
                  </a:txBody>
                  <a:tcPr/>
                </a:tc>
                <a:extLst>
                  <a:ext uri="{0D108BD9-81ED-4DB2-BD59-A6C34878D82A}">
                    <a16:rowId xmlns:a16="http://schemas.microsoft.com/office/drawing/2014/main" val="2962112356"/>
                  </a:ext>
                </a:extLst>
              </a:tr>
              <a:tr h="468048">
                <a:tc>
                  <a:txBody>
                    <a:bodyPr/>
                    <a:lstStyle/>
                    <a:p>
                      <a:r>
                        <a:rPr lang="en-IN" dirty="0"/>
                        <a:t>VIRAT KOHLI ©</a:t>
                      </a:r>
                    </a:p>
                  </a:txBody>
                  <a:tcPr/>
                </a:tc>
                <a:tc>
                  <a:txBody>
                    <a:bodyPr/>
                    <a:lstStyle/>
                    <a:p>
                      <a:r>
                        <a:rPr lang="en-IN" dirty="0"/>
                        <a:t>3</a:t>
                      </a:r>
                    </a:p>
                  </a:txBody>
                  <a:tcPr/>
                </a:tc>
                <a:extLst>
                  <a:ext uri="{0D108BD9-81ED-4DB2-BD59-A6C34878D82A}">
                    <a16:rowId xmlns:a16="http://schemas.microsoft.com/office/drawing/2014/main" val="3688260201"/>
                  </a:ext>
                </a:extLst>
              </a:tr>
              <a:tr h="468048">
                <a:tc>
                  <a:txBody>
                    <a:bodyPr/>
                    <a:lstStyle/>
                    <a:p>
                      <a:r>
                        <a:rPr lang="en-IN" dirty="0"/>
                        <a:t>SURYA KUMAR YADAV</a:t>
                      </a:r>
                    </a:p>
                  </a:txBody>
                  <a:tcPr/>
                </a:tc>
                <a:tc>
                  <a:txBody>
                    <a:bodyPr/>
                    <a:lstStyle/>
                    <a:p>
                      <a:r>
                        <a:rPr lang="en-IN" dirty="0"/>
                        <a:t>4</a:t>
                      </a:r>
                    </a:p>
                  </a:txBody>
                  <a:tcPr/>
                </a:tc>
                <a:extLst>
                  <a:ext uri="{0D108BD9-81ED-4DB2-BD59-A6C34878D82A}">
                    <a16:rowId xmlns:a16="http://schemas.microsoft.com/office/drawing/2014/main" val="3946622049"/>
                  </a:ext>
                </a:extLst>
              </a:tr>
              <a:tr h="468048">
                <a:tc>
                  <a:txBody>
                    <a:bodyPr/>
                    <a:lstStyle/>
                    <a:p>
                      <a:r>
                        <a:rPr lang="en-IN" dirty="0"/>
                        <a:t>GLENN PHILIPS </a:t>
                      </a:r>
                    </a:p>
                  </a:txBody>
                  <a:tcPr/>
                </a:tc>
                <a:tc>
                  <a:txBody>
                    <a:bodyPr/>
                    <a:lstStyle/>
                    <a:p>
                      <a:r>
                        <a:rPr lang="en-IN" dirty="0"/>
                        <a:t>5</a:t>
                      </a:r>
                    </a:p>
                  </a:txBody>
                  <a:tcPr/>
                </a:tc>
                <a:extLst>
                  <a:ext uri="{0D108BD9-81ED-4DB2-BD59-A6C34878D82A}">
                    <a16:rowId xmlns:a16="http://schemas.microsoft.com/office/drawing/2014/main" val="469407307"/>
                  </a:ext>
                </a:extLst>
              </a:tr>
              <a:tr h="468048">
                <a:tc>
                  <a:txBody>
                    <a:bodyPr/>
                    <a:lstStyle/>
                    <a:p>
                      <a:r>
                        <a:rPr lang="en-IN" dirty="0"/>
                        <a:t>MARCUS STOINIS</a:t>
                      </a:r>
                    </a:p>
                  </a:txBody>
                  <a:tcPr/>
                </a:tc>
                <a:tc>
                  <a:txBody>
                    <a:bodyPr/>
                    <a:lstStyle/>
                    <a:p>
                      <a:r>
                        <a:rPr lang="en-IN" dirty="0"/>
                        <a:t>6</a:t>
                      </a:r>
                    </a:p>
                  </a:txBody>
                  <a:tcPr/>
                </a:tc>
                <a:extLst>
                  <a:ext uri="{0D108BD9-81ED-4DB2-BD59-A6C34878D82A}">
                    <a16:rowId xmlns:a16="http://schemas.microsoft.com/office/drawing/2014/main" val="1453020061"/>
                  </a:ext>
                </a:extLst>
              </a:tr>
              <a:tr h="468048">
                <a:tc>
                  <a:txBody>
                    <a:bodyPr/>
                    <a:lstStyle/>
                    <a:p>
                      <a:r>
                        <a:rPr lang="en-IN" dirty="0"/>
                        <a:t>MITCHEL SANTNER</a:t>
                      </a:r>
                    </a:p>
                  </a:txBody>
                  <a:tcPr/>
                </a:tc>
                <a:tc>
                  <a:txBody>
                    <a:bodyPr/>
                    <a:lstStyle/>
                    <a:p>
                      <a:r>
                        <a:rPr lang="en-IN" dirty="0"/>
                        <a:t>7</a:t>
                      </a:r>
                    </a:p>
                  </a:txBody>
                  <a:tcPr/>
                </a:tc>
                <a:extLst>
                  <a:ext uri="{0D108BD9-81ED-4DB2-BD59-A6C34878D82A}">
                    <a16:rowId xmlns:a16="http://schemas.microsoft.com/office/drawing/2014/main" val="303915939"/>
                  </a:ext>
                </a:extLst>
              </a:tr>
              <a:tr h="468048">
                <a:tc>
                  <a:txBody>
                    <a:bodyPr/>
                    <a:lstStyle/>
                    <a:p>
                      <a:r>
                        <a:rPr lang="en-IN" dirty="0"/>
                        <a:t>SHADAB KHAN</a:t>
                      </a:r>
                    </a:p>
                  </a:txBody>
                  <a:tcPr/>
                </a:tc>
                <a:tc>
                  <a:txBody>
                    <a:bodyPr/>
                    <a:lstStyle/>
                    <a:p>
                      <a:r>
                        <a:rPr lang="en-IN" dirty="0"/>
                        <a:t>8</a:t>
                      </a:r>
                    </a:p>
                  </a:txBody>
                  <a:tcPr/>
                </a:tc>
                <a:extLst>
                  <a:ext uri="{0D108BD9-81ED-4DB2-BD59-A6C34878D82A}">
                    <a16:rowId xmlns:a16="http://schemas.microsoft.com/office/drawing/2014/main" val="558890318"/>
                  </a:ext>
                </a:extLst>
              </a:tr>
              <a:tr h="468048">
                <a:tc>
                  <a:txBody>
                    <a:bodyPr/>
                    <a:lstStyle/>
                    <a:p>
                      <a:r>
                        <a:rPr lang="en-IN" dirty="0"/>
                        <a:t>SAM CURRAN</a:t>
                      </a:r>
                    </a:p>
                  </a:txBody>
                  <a:tcPr/>
                </a:tc>
                <a:tc>
                  <a:txBody>
                    <a:bodyPr/>
                    <a:lstStyle/>
                    <a:p>
                      <a:r>
                        <a:rPr lang="en-IN" dirty="0"/>
                        <a:t>9</a:t>
                      </a:r>
                    </a:p>
                  </a:txBody>
                  <a:tcPr/>
                </a:tc>
                <a:extLst>
                  <a:ext uri="{0D108BD9-81ED-4DB2-BD59-A6C34878D82A}">
                    <a16:rowId xmlns:a16="http://schemas.microsoft.com/office/drawing/2014/main" val="863289182"/>
                  </a:ext>
                </a:extLst>
              </a:tr>
              <a:tr h="468048">
                <a:tc>
                  <a:txBody>
                    <a:bodyPr/>
                    <a:lstStyle/>
                    <a:p>
                      <a:r>
                        <a:rPr lang="en-IN" dirty="0"/>
                        <a:t>ANRICH NORTJE</a:t>
                      </a:r>
                    </a:p>
                  </a:txBody>
                  <a:tcPr/>
                </a:tc>
                <a:tc>
                  <a:txBody>
                    <a:bodyPr/>
                    <a:lstStyle/>
                    <a:p>
                      <a:r>
                        <a:rPr lang="en-IN" dirty="0"/>
                        <a:t>10</a:t>
                      </a:r>
                    </a:p>
                  </a:txBody>
                  <a:tcPr/>
                </a:tc>
                <a:extLst>
                  <a:ext uri="{0D108BD9-81ED-4DB2-BD59-A6C34878D82A}">
                    <a16:rowId xmlns:a16="http://schemas.microsoft.com/office/drawing/2014/main" val="3324337780"/>
                  </a:ext>
                </a:extLst>
              </a:tr>
              <a:tr h="468048">
                <a:tc>
                  <a:txBody>
                    <a:bodyPr/>
                    <a:lstStyle/>
                    <a:p>
                      <a:r>
                        <a:rPr lang="en-IN" dirty="0"/>
                        <a:t>SHAHEEN SHAH AFREEDI</a:t>
                      </a:r>
                    </a:p>
                  </a:txBody>
                  <a:tcPr/>
                </a:tc>
                <a:tc>
                  <a:txBody>
                    <a:bodyPr/>
                    <a:lstStyle/>
                    <a:p>
                      <a:r>
                        <a:rPr lang="en-IN" dirty="0"/>
                        <a:t>11</a:t>
                      </a:r>
                    </a:p>
                  </a:txBody>
                  <a:tcPr/>
                </a:tc>
                <a:extLst>
                  <a:ext uri="{0D108BD9-81ED-4DB2-BD59-A6C34878D82A}">
                    <a16:rowId xmlns:a16="http://schemas.microsoft.com/office/drawing/2014/main" val="163930421"/>
                  </a:ext>
                </a:extLst>
              </a:tr>
            </a:tbl>
          </a:graphicData>
        </a:graphic>
      </p:graphicFrame>
      <p:sp>
        <p:nvSpPr>
          <p:cNvPr id="6" name="TextBox 5">
            <a:extLst>
              <a:ext uri="{FF2B5EF4-FFF2-40B4-BE49-F238E27FC236}">
                <a16:creationId xmlns:a16="http://schemas.microsoft.com/office/drawing/2014/main" id="{1172F9AB-2FFE-5D33-6CC6-EFEA9AEB734A}"/>
              </a:ext>
            </a:extLst>
          </p:cNvPr>
          <p:cNvSpPr txBox="1"/>
          <p:nvPr/>
        </p:nvSpPr>
        <p:spPr>
          <a:xfrm>
            <a:off x="878608" y="542282"/>
            <a:ext cx="5217392" cy="461665"/>
          </a:xfrm>
          <a:prstGeom prst="rect">
            <a:avLst/>
          </a:prstGeom>
          <a:solidFill>
            <a:schemeClr val="accent1">
              <a:lumMod val="20000"/>
              <a:lumOff val="80000"/>
            </a:schemeClr>
          </a:solidFill>
        </p:spPr>
        <p:txBody>
          <a:bodyPr wrap="square" rtlCol="0">
            <a:spAutoFit/>
          </a:bodyPr>
          <a:lstStyle/>
          <a:p>
            <a:pPr algn="ctr"/>
            <a:r>
              <a:rPr lang="en-IN" sz="2400" b="1" dirty="0"/>
              <a:t>PLAYING 11</a:t>
            </a:r>
          </a:p>
        </p:txBody>
      </p:sp>
    </p:spTree>
    <p:extLst>
      <p:ext uri="{BB962C8B-B14F-4D97-AF65-F5344CB8AC3E}">
        <p14:creationId xmlns:p14="http://schemas.microsoft.com/office/powerpoint/2010/main" val="319376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F523-8C78-7D3D-D863-AA93D19CCBA9}"/>
              </a:ext>
            </a:extLst>
          </p:cNvPr>
          <p:cNvSpPr>
            <a:spLocks noGrp="1"/>
          </p:cNvSpPr>
          <p:nvPr>
            <p:ph type="title"/>
          </p:nvPr>
        </p:nvSpPr>
        <p:spPr>
          <a:xfrm>
            <a:off x="709612" y="1328632"/>
            <a:ext cx="10772775" cy="1658198"/>
          </a:xfrm>
        </p:spPr>
        <p:txBody>
          <a:bodyPr/>
          <a:lstStyle/>
          <a:p>
            <a:pPr algn="ctr"/>
            <a:r>
              <a:rPr lang="en-IN" b="1"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77EB3575-B2EF-0CD5-A7C9-46209EBC5C81}"/>
              </a:ext>
            </a:extLst>
          </p:cNvPr>
          <p:cNvSpPr>
            <a:spLocks noGrp="1"/>
          </p:cNvSpPr>
          <p:nvPr>
            <p:ph idx="1"/>
          </p:nvPr>
        </p:nvSpPr>
        <p:spPr>
          <a:xfrm>
            <a:off x="709612" y="3403580"/>
            <a:ext cx="10753725" cy="2290638"/>
          </a:xfrm>
        </p:spPr>
        <p:txBody>
          <a:bodyPr>
            <a:normAutofit/>
          </a:bodyPr>
          <a:lstStyle/>
          <a:p>
            <a:pPr marL="0" indent="0">
              <a:buNone/>
            </a:pPr>
            <a:r>
              <a:rPr lang="en-IN" sz="3000" dirty="0"/>
              <a:t>The biggest tournament of the decade, The Galaxy Cup, is just months away from commencing and the biggest concern right now is to select a strong playing 11 and a few promising backup players to play for our planet Earth and win the greatest T20 cricket tournament.</a:t>
            </a:r>
          </a:p>
          <a:p>
            <a:pPr marL="0" indent="0">
              <a:buNone/>
            </a:pPr>
            <a:endParaRPr lang="en-IN" dirty="0"/>
          </a:p>
        </p:txBody>
      </p:sp>
    </p:spTree>
    <p:extLst>
      <p:ext uri="{BB962C8B-B14F-4D97-AF65-F5344CB8AC3E}">
        <p14:creationId xmlns:p14="http://schemas.microsoft.com/office/powerpoint/2010/main" val="301051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5A00-D39E-437D-C355-89E002B57E5F}"/>
              </a:ext>
            </a:extLst>
          </p:cNvPr>
          <p:cNvSpPr>
            <a:spLocks noGrp="1"/>
          </p:cNvSpPr>
          <p:nvPr>
            <p:ph type="title"/>
          </p:nvPr>
        </p:nvSpPr>
        <p:spPr/>
        <p:txBody>
          <a:bodyPr/>
          <a:lstStyle/>
          <a:p>
            <a:pPr algn="ctr"/>
            <a:r>
              <a:rPr lang="en-IN" b="1" dirty="0">
                <a:latin typeface="Arial Rounded MT Bold" panose="020F0704030504030204" pitchFamily="34" charset="0"/>
              </a:rPr>
              <a:t>SELECTION CRITERIA</a:t>
            </a:r>
          </a:p>
        </p:txBody>
      </p:sp>
      <p:sp>
        <p:nvSpPr>
          <p:cNvPr id="3" name="Content Placeholder 2">
            <a:extLst>
              <a:ext uri="{FF2B5EF4-FFF2-40B4-BE49-F238E27FC236}">
                <a16:creationId xmlns:a16="http://schemas.microsoft.com/office/drawing/2014/main" id="{778B4A30-2C4D-1242-55E5-2105E08E785A}"/>
              </a:ext>
            </a:extLst>
          </p:cNvPr>
          <p:cNvSpPr>
            <a:spLocks noGrp="1"/>
          </p:cNvSpPr>
          <p:nvPr>
            <p:ph idx="1"/>
          </p:nvPr>
        </p:nvSpPr>
        <p:spPr>
          <a:xfrm>
            <a:off x="666748" y="2391988"/>
            <a:ext cx="10753725" cy="3766185"/>
          </a:xfrm>
        </p:spPr>
        <p:txBody>
          <a:bodyPr/>
          <a:lstStyle/>
          <a:p>
            <a:pPr>
              <a:buFont typeface="Arial" panose="020B0604020202020204" pitchFamily="34" charset="0"/>
              <a:buChar char="•"/>
            </a:pPr>
            <a:r>
              <a:rPr lang="en-IN" dirty="0"/>
              <a:t>Galaxy Cup is a T20 tournament hence we will be making all the decisions based only on the basis of T20 World Cup 2022 as it is the biggest competition in the world and involves high-pressure matches, therefore is ideal to select our playing 11 and rest of the squad.</a:t>
            </a:r>
          </a:p>
          <a:p>
            <a:pPr>
              <a:buFont typeface="Arial" panose="020B0604020202020204" pitchFamily="34" charset="0"/>
              <a:buChar char="•"/>
            </a:pPr>
            <a:r>
              <a:rPr lang="en-IN" dirty="0"/>
              <a:t>The Playing 11 should have </a:t>
            </a:r>
            <a:r>
              <a:rPr lang="en-IN" b="1" u="sng" dirty="0"/>
              <a:t>2 opening batsmen </a:t>
            </a:r>
            <a:r>
              <a:rPr lang="en-IN" dirty="0"/>
              <a:t>with great strike-rate and power-hitting ability, </a:t>
            </a:r>
            <a:r>
              <a:rPr lang="en-IN" b="1" u="sng" dirty="0"/>
              <a:t>3 middle order batsmen</a:t>
            </a:r>
            <a:r>
              <a:rPr lang="en-IN" u="sng" dirty="0"/>
              <a:t> </a:t>
            </a:r>
            <a:r>
              <a:rPr lang="en-IN" dirty="0"/>
              <a:t>who can anchor the innings and build partnerships, </a:t>
            </a:r>
            <a:r>
              <a:rPr lang="en-IN" b="1" u="sng" dirty="0"/>
              <a:t>1 finisher </a:t>
            </a:r>
            <a:r>
              <a:rPr lang="en-IN" dirty="0"/>
              <a:t>who can smash the ball around the park and can be handy in bowling as well, </a:t>
            </a:r>
            <a:r>
              <a:rPr lang="en-IN" b="1" u="sng" dirty="0"/>
              <a:t>2 spin bowling all-rounders </a:t>
            </a:r>
            <a:r>
              <a:rPr lang="en-IN" dirty="0"/>
              <a:t>with a low economy and some batting skills,  and </a:t>
            </a:r>
            <a:r>
              <a:rPr lang="en-IN" b="1" u="sng" dirty="0"/>
              <a:t>3 fast bowlers </a:t>
            </a:r>
            <a:r>
              <a:rPr lang="en-IN" dirty="0"/>
              <a:t>can give breakthroughs and concede minimum runs.</a:t>
            </a:r>
          </a:p>
        </p:txBody>
      </p:sp>
    </p:spTree>
    <p:extLst>
      <p:ext uri="{BB962C8B-B14F-4D97-AF65-F5344CB8AC3E}">
        <p14:creationId xmlns:p14="http://schemas.microsoft.com/office/powerpoint/2010/main" val="25019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8017-2A34-16AC-1699-205031CF541C}"/>
              </a:ext>
            </a:extLst>
          </p:cNvPr>
          <p:cNvSpPr>
            <a:spLocks noGrp="1"/>
          </p:cNvSpPr>
          <p:nvPr>
            <p:ph type="title"/>
          </p:nvPr>
        </p:nvSpPr>
        <p:spPr/>
        <p:txBody>
          <a:bodyPr/>
          <a:lstStyle/>
          <a:p>
            <a:pPr algn="ctr"/>
            <a:r>
              <a:rPr lang="en-IN" b="1" dirty="0">
                <a:latin typeface="Arial Rounded MT Bold" panose="020F0704030504030204" pitchFamily="34" charset="0"/>
              </a:rPr>
              <a:t>SELECTION MEASURES</a:t>
            </a:r>
            <a:endParaRPr lang="en-IN" dirty="0"/>
          </a:p>
        </p:txBody>
      </p:sp>
      <p:sp>
        <p:nvSpPr>
          <p:cNvPr id="5" name="TextBox 4">
            <a:extLst>
              <a:ext uri="{FF2B5EF4-FFF2-40B4-BE49-F238E27FC236}">
                <a16:creationId xmlns:a16="http://schemas.microsoft.com/office/drawing/2014/main" id="{D886DC35-17C4-CD33-B420-D8642426CC73}"/>
              </a:ext>
            </a:extLst>
          </p:cNvPr>
          <p:cNvSpPr txBox="1"/>
          <p:nvPr/>
        </p:nvSpPr>
        <p:spPr>
          <a:xfrm>
            <a:off x="657224" y="2047010"/>
            <a:ext cx="3364057" cy="1846659"/>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OPENING BATSMAN</a:t>
            </a:r>
          </a:p>
          <a:p>
            <a:endParaRPr lang="en-IN" dirty="0"/>
          </a:p>
          <a:p>
            <a:pPr marL="285750" indent="-285750">
              <a:buFont typeface="Arial" panose="020B0604020202020204" pitchFamily="34" charset="0"/>
              <a:buChar char="•"/>
            </a:pPr>
            <a:r>
              <a:rPr lang="en-IN" dirty="0"/>
              <a:t>BATTING STRIKE RATE &gt; 140</a:t>
            </a:r>
          </a:p>
          <a:p>
            <a:pPr marL="285750" indent="-285750">
              <a:buFont typeface="Arial" panose="020B0604020202020204" pitchFamily="34" charset="0"/>
              <a:buChar char="•"/>
            </a:pPr>
            <a:r>
              <a:rPr lang="en-IN" dirty="0"/>
              <a:t>BATTING AVERAGE &gt; 30</a:t>
            </a:r>
          </a:p>
          <a:p>
            <a:pPr marL="285750" indent="-285750">
              <a:buFont typeface="Arial" panose="020B0604020202020204" pitchFamily="34" charset="0"/>
              <a:buChar char="•"/>
            </a:pPr>
            <a:r>
              <a:rPr lang="en-IN" dirty="0"/>
              <a:t>BOUNDARY % &gt; 50</a:t>
            </a:r>
          </a:p>
          <a:p>
            <a:pPr marL="285750" indent="-285750">
              <a:buFont typeface="Arial" panose="020B0604020202020204" pitchFamily="34" charset="0"/>
              <a:buChar char="•"/>
            </a:pPr>
            <a:r>
              <a:rPr lang="en-IN" dirty="0"/>
              <a:t>AVERAGE BALLS FACED &gt; 15</a:t>
            </a:r>
          </a:p>
        </p:txBody>
      </p:sp>
      <p:sp>
        <p:nvSpPr>
          <p:cNvPr id="8" name="TextBox 7">
            <a:extLst>
              <a:ext uri="{FF2B5EF4-FFF2-40B4-BE49-F238E27FC236}">
                <a16:creationId xmlns:a16="http://schemas.microsoft.com/office/drawing/2014/main" id="{930BD51F-94AA-52A0-B53D-6A9F63E08B40}"/>
              </a:ext>
            </a:extLst>
          </p:cNvPr>
          <p:cNvSpPr txBox="1"/>
          <p:nvPr/>
        </p:nvSpPr>
        <p:spPr>
          <a:xfrm>
            <a:off x="4527621" y="2047010"/>
            <a:ext cx="3364057" cy="1846659"/>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MIDDLE ORDER</a:t>
            </a:r>
          </a:p>
          <a:p>
            <a:endParaRPr lang="en-IN" dirty="0"/>
          </a:p>
          <a:p>
            <a:pPr marL="285750" indent="-285750">
              <a:buFont typeface="Arial" panose="020B0604020202020204" pitchFamily="34" charset="0"/>
              <a:buChar char="•"/>
            </a:pPr>
            <a:r>
              <a:rPr lang="en-IN" dirty="0"/>
              <a:t>BATTING STRIKE RATE &gt; 125</a:t>
            </a:r>
          </a:p>
          <a:p>
            <a:pPr marL="285750" indent="-285750">
              <a:buFont typeface="Arial" panose="020B0604020202020204" pitchFamily="34" charset="0"/>
              <a:buChar char="•"/>
            </a:pPr>
            <a:r>
              <a:rPr lang="en-IN" dirty="0"/>
              <a:t>BATTING AVERAGE &gt; 40</a:t>
            </a:r>
          </a:p>
          <a:p>
            <a:pPr marL="285750" indent="-285750">
              <a:buFont typeface="Arial" panose="020B0604020202020204" pitchFamily="34" charset="0"/>
              <a:buChar char="•"/>
            </a:pPr>
            <a:r>
              <a:rPr lang="en-IN" dirty="0"/>
              <a:t>BOUNDARY % &gt; 40</a:t>
            </a:r>
          </a:p>
          <a:p>
            <a:pPr marL="285750" indent="-285750">
              <a:buFont typeface="Arial" panose="020B0604020202020204" pitchFamily="34" charset="0"/>
              <a:buChar char="•"/>
            </a:pPr>
            <a:r>
              <a:rPr lang="en-IN" dirty="0"/>
              <a:t>AVERAGE BALLS FACED &gt; 20</a:t>
            </a:r>
          </a:p>
        </p:txBody>
      </p:sp>
      <p:sp>
        <p:nvSpPr>
          <p:cNvPr id="9" name="TextBox 8">
            <a:extLst>
              <a:ext uri="{FF2B5EF4-FFF2-40B4-BE49-F238E27FC236}">
                <a16:creationId xmlns:a16="http://schemas.microsoft.com/office/drawing/2014/main" id="{02B764D3-6A76-5F47-43D7-2D797950C31F}"/>
              </a:ext>
            </a:extLst>
          </p:cNvPr>
          <p:cNvSpPr txBox="1"/>
          <p:nvPr/>
        </p:nvSpPr>
        <p:spPr>
          <a:xfrm>
            <a:off x="8398018" y="2047009"/>
            <a:ext cx="3364057" cy="1846659"/>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FINISHER</a:t>
            </a:r>
          </a:p>
          <a:p>
            <a:endParaRPr lang="en-IN" dirty="0"/>
          </a:p>
          <a:p>
            <a:pPr marL="285750" indent="-285750">
              <a:buFont typeface="Arial" panose="020B0604020202020204" pitchFamily="34" charset="0"/>
              <a:buChar char="•"/>
            </a:pPr>
            <a:r>
              <a:rPr lang="en-IN" dirty="0"/>
              <a:t>BATTING STRIKE RATE &gt; 130</a:t>
            </a:r>
          </a:p>
          <a:p>
            <a:pPr marL="285750" indent="-285750">
              <a:buFont typeface="Arial" panose="020B0604020202020204" pitchFamily="34" charset="0"/>
              <a:buChar char="•"/>
            </a:pPr>
            <a:r>
              <a:rPr lang="en-IN" dirty="0"/>
              <a:t>BATTING AVERAGE &gt; 25</a:t>
            </a:r>
          </a:p>
          <a:p>
            <a:pPr marL="285750" indent="-285750">
              <a:buFont typeface="Arial" panose="020B0604020202020204" pitchFamily="34" charset="0"/>
              <a:buChar char="•"/>
            </a:pPr>
            <a:r>
              <a:rPr lang="en-IN" dirty="0"/>
              <a:t>BOUNDARY % &gt; 50</a:t>
            </a:r>
          </a:p>
          <a:p>
            <a:pPr marL="285750" indent="-285750">
              <a:buFont typeface="Arial" panose="020B0604020202020204" pitchFamily="34" charset="0"/>
              <a:buChar char="•"/>
            </a:pPr>
            <a:r>
              <a:rPr lang="en-IN" dirty="0"/>
              <a:t>AVERAGE BALLS FACED &gt; 12</a:t>
            </a:r>
          </a:p>
        </p:txBody>
      </p:sp>
      <p:sp>
        <p:nvSpPr>
          <p:cNvPr id="10" name="TextBox 9">
            <a:extLst>
              <a:ext uri="{FF2B5EF4-FFF2-40B4-BE49-F238E27FC236}">
                <a16:creationId xmlns:a16="http://schemas.microsoft.com/office/drawing/2014/main" id="{6FD21E50-BB37-2DF2-AFDB-720EB708E371}"/>
              </a:ext>
            </a:extLst>
          </p:cNvPr>
          <p:cNvSpPr txBox="1"/>
          <p:nvPr/>
        </p:nvSpPr>
        <p:spPr>
          <a:xfrm>
            <a:off x="2731943" y="4517816"/>
            <a:ext cx="3364057" cy="1846659"/>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SPIN ALL-ROUNDERS</a:t>
            </a:r>
          </a:p>
          <a:p>
            <a:endParaRPr lang="en-IN" dirty="0"/>
          </a:p>
          <a:p>
            <a:pPr marL="285750" indent="-285750">
              <a:buFont typeface="Arial" panose="020B0604020202020204" pitchFamily="34" charset="0"/>
              <a:buChar char="•"/>
            </a:pPr>
            <a:r>
              <a:rPr lang="en-IN" dirty="0"/>
              <a:t>ECONOMY &lt; 7</a:t>
            </a:r>
          </a:p>
          <a:p>
            <a:pPr marL="285750" indent="-285750">
              <a:buFont typeface="Arial" panose="020B0604020202020204" pitchFamily="34" charset="0"/>
              <a:buChar char="•"/>
            </a:pPr>
            <a:r>
              <a:rPr lang="en-IN" dirty="0"/>
              <a:t>BOWLING STRIKE RATE &lt; 20</a:t>
            </a:r>
          </a:p>
          <a:p>
            <a:pPr marL="285750" indent="-285750">
              <a:buFont typeface="Arial" panose="020B0604020202020204" pitchFamily="34" charset="0"/>
              <a:buChar char="•"/>
            </a:pPr>
            <a:r>
              <a:rPr lang="en-IN" dirty="0"/>
              <a:t>BATTING STRIKE RATE &gt; 130</a:t>
            </a:r>
          </a:p>
          <a:p>
            <a:pPr marL="285750" indent="-285750">
              <a:buFont typeface="Arial" panose="020B0604020202020204" pitchFamily="34" charset="0"/>
              <a:buChar char="•"/>
            </a:pPr>
            <a:r>
              <a:rPr lang="en-IN" dirty="0"/>
              <a:t>BATTING AVERAGE &gt; 15</a:t>
            </a:r>
          </a:p>
        </p:txBody>
      </p:sp>
      <p:sp>
        <p:nvSpPr>
          <p:cNvPr id="11" name="TextBox 10">
            <a:extLst>
              <a:ext uri="{FF2B5EF4-FFF2-40B4-BE49-F238E27FC236}">
                <a16:creationId xmlns:a16="http://schemas.microsoft.com/office/drawing/2014/main" id="{55F692C9-E607-F354-2E1C-5CB312F25FFE}"/>
              </a:ext>
            </a:extLst>
          </p:cNvPr>
          <p:cNvSpPr txBox="1"/>
          <p:nvPr/>
        </p:nvSpPr>
        <p:spPr>
          <a:xfrm>
            <a:off x="6608617" y="4471648"/>
            <a:ext cx="3169228" cy="1938992"/>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FAST BOWLERS</a:t>
            </a:r>
          </a:p>
          <a:p>
            <a:pPr algn="ctr"/>
            <a:endParaRPr lang="en-IN" sz="2400" b="1" dirty="0">
              <a:solidFill>
                <a:schemeClr val="accent1"/>
              </a:solidFill>
            </a:endParaRPr>
          </a:p>
          <a:p>
            <a:pPr marL="285750" indent="-285750">
              <a:buFont typeface="Arial" panose="020B0604020202020204" pitchFamily="34" charset="0"/>
              <a:buChar char="•"/>
            </a:pPr>
            <a:r>
              <a:rPr lang="en-IN" dirty="0"/>
              <a:t>ECONOMY &lt; 7.2</a:t>
            </a:r>
          </a:p>
          <a:p>
            <a:pPr marL="285750" indent="-285750">
              <a:buFont typeface="Arial" panose="020B0604020202020204" pitchFamily="34" charset="0"/>
              <a:buChar char="•"/>
            </a:pPr>
            <a:r>
              <a:rPr lang="en-IN" dirty="0"/>
              <a:t>BOWLING STRIKE RATE &lt; 16</a:t>
            </a:r>
          </a:p>
          <a:p>
            <a:pPr marL="285750" indent="-285750">
              <a:buFont typeface="Arial" panose="020B0604020202020204" pitchFamily="34" charset="0"/>
              <a:buChar char="•"/>
            </a:pPr>
            <a:r>
              <a:rPr lang="en-IN" dirty="0"/>
              <a:t>DOT BALL% &gt; 40</a:t>
            </a:r>
          </a:p>
          <a:p>
            <a:pPr marL="285750" indent="-285750">
              <a:buFont typeface="Arial" panose="020B0604020202020204" pitchFamily="34" charset="0"/>
              <a:buChar char="•"/>
            </a:pPr>
            <a:r>
              <a:rPr lang="en-IN" dirty="0"/>
              <a:t>BOWLING AVERAGE &gt; 17</a:t>
            </a:r>
          </a:p>
        </p:txBody>
      </p:sp>
    </p:spTree>
    <p:extLst>
      <p:ext uri="{BB962C8B-B14F-4D97-AF65-F5344CB8AC3E}">
        <p14:creationId xmlns:p14="http://schemas.microsoft.com/office/powerpoint/2010/main" val="111836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8C8AC-896A-BB63-B99F-05B6F5015DE0}"/>
              </a:ext>
            </a:extLst>
          </p:cNvPr>
          <p:cNvSpPr>
            <a:spLocks noGrp="1"/>
          </p:cNvSpPr>
          <p:nvPr>
            <p:ph idx="1"/>
          </p:nvPr>
        </p:nvSpPr>
        <p:spPr>
          <a:xfrm>
            <a:off x="676656" y="935183"/>
            <a:ext cx="10753725" cy="3345872"/>
          </a:xfrm>
        </p:spPr>
        <p:txBody>
          <a:bodyPr>
            <a:normAutofit/>
          </a:bodyPr>
          <a:lstStyle/>
          <a:p>
            <a:pPr>
              <a:buFont typeface="Wingdings" panose="05000000000000000000" pitchFamily="2" charset="2"/>
              <a:buChar char="q"/>
            </a:pPr>
            <a:r>
              <a:rPr lang="en-IN" sz="2000" dirty="0"/>
              <a:t>The T20 World Cup dataset was taken from Kaggle and includes all the necessary data of every match held during the championship, the dataset contains tables such as Batting Summary, Bowling Summary, Players Profile, and Match Summary.</a:t>
            </a:r>
          </a:p>
          <a:p>
            <a:pPr>
              <a:buFont typeface="Wingdings" panose="05000000000000000000" pitchFamily="2" charset="2"/>
              <a:buChar char="q"/>
            </a:pPr>
            <a:r>
              <a:rPr lang="en-IN" sz="2000" dirty="0"/>
              <a:t>Data cleaning and minor Data Transformation were done using </a:t>
            </a:r>
            <a:r>
              <a:rPr lang="en-IN" sz="2000" b="1" dirty="0"/>
              <a:t>Python </a:t>
            </a:r>
            <a:r>
              <a:rPr lang="en-IN" sz="2000" dirty="0"/>
              <a:t>and </a:t>
            </a:r>
            <a:r>
              <a:rPr lang="en-IN" sz="2000" b="1" dirty="0"/>
              <a:t>Pandas</a:t>
            </a:r>
            <a:r>
              <a:rPr lang="en-IN" sz="2000" dirty="0"/>
              <a:t>.</a:t>
            </a:r>
          </a:p>
          <a:p>
            <a:pPr>
              <a:buFont typeface="Wingdings" panose="05000000000000000000" pitchFamily="2" charset="2"/>
              <a:buChar char="q"/>
            </a:pPr>
            <a:r>
              <a:rPr lang="en-IN" sz="2000" dirty="0"/>
              <a:t> Majority of the Data Transformation was performed using </a:t>
            </a:r>
            <a:r>
              <a:rPr lang="en-IN" sz="2000" b="1" dirty="0"/>
              <a:t>Power Query </a:t>
            </a:r>
            <a:r>
              <a:rPr lang="en-IN" sz="2000" dirty="0"/>
              <a:t>in </a:t>
            </a:r>
            <a:r>
              <a:rPr lang="en-IN" sz="2000" b="1" dirty="0"/>
              <a:t>Power BI</a:t>
            </a:r>
            <a:r>
              <a:rPr lang="en-IN" sz="2000" dirty="0"/>
              <a:t>.</a:t>
            </a:r>
          </a:p>
          <a:p>
            <a:pPr>
              <a:buFont typeface="Wingdings" panose="05000000000000000000" pitchFamily="2" charset="2"/>
              <a:buChar char="q"/>
            </a:pPr>
            <a:r>
              <a:rPr lang="en-IN" sz="2000" dirty="0"/>
              <a:t>Data Modelling and Parameter Building were completed using</a:t>
            </a:r>
            <a:r>
              <a:rPr lang="en-IN" sz="2000" b="1" dirty="0"/>
              <a:t> DAX </a:t>
            </a:r>
            <a:r>
              <a:rPr lang="en-IN" sz="2000" dirty="0"/>
              <a:t>in Power BI. It included creating all the measures that were important to select the team.</a:t>
            </a:r>
          </a:p>
          <a:p>
            <a:pPr>
              <a:buFont typeface="Wingdings" panose="05000000000000000000" pitchFamily="2" charset="2"/>
              <a:buChar char="q"/>
            </a:pPr>
            <a:r>
              <a:rPr lang="en-IN" sz="2000" dirty="0"/>
              <a:t>Finally the data was </a:t>
            </a:r>
            <a:r>
              <a:rPr lang="en-IN" sz="2000" dirty="0" err="1"/>
              <a:t>analyzed</a:t>
            </a:r>
            <a:r>
              <a:rPr lang="en-IN" sz="2000" dirty="0"/>
              <a:t> and visualized on the </a:t>
            </a:r>
            <a:r>
              <a:rPr lang="en-IN" sz="2000" b="1" dirty="0"/>
              <a:t>Power BI Desktop </a:t>
            </a:r>
            <a:r>
              <a:rPr lang="en-IN" sz="2000" dirty="0"/>
              <a:t>and the final report was published on </a:t>
            </a:r>
            <a:r>
              <a:rPr lang="en-IN" sz="2000" b="1" dirty="0"/>
              <a:t>Power BI Service.</a:t>
            </a:r>
          </a:p>
        </p:txBody>
      </p:sp>
      <p:sp>
        <p:nvSpPr>
          <p:cNvPr id="5" name="TextBox 4">
            <a:extLst>
              <a:ext uri="{FF2B5EF4-FFF2-40B4-BE49-F238E27FC236}">
                <a16:creationId xmlns:a16="http://schemas.microsoft.com/office/drawing/2014/main" id="{D9D4271F-4A06-524C-09CD-1B9E08C8D319}"/>
              </a:ext>
            </a:extLst>
          </p:cNvPr>
          <p:cNvSpPr txBox="1"/>
          <p:nvPr/>
        </p:nvSpPr>
        <p:spPr>
          <a:xfrm>
            <a:off x="676656" y="4208319"/>
            <a:ext cx="10753724" cy="2308324"/>
          </a:xfrm>
          <a:prstGeom prst="rect">
            <a:avLst/>
          </a:prstGeom>
          <a:noFill/>
        </p:spPr>
        <p:txBody>
          <a:bodyPr wrap="square" rtlCol="0">
            <a:spAutoFit/>
          </a:bodyPr>
          <a:lstStyle/>
          <a:p>
            <a:r>
              <a:rPr lang="en-IN" sz="2400" b="1" dirty="0"/>
              <a:t>NOTE:-</a:t>
            </a:r>
          </a:p>
          <a:p>
            <a:endParaRPr lang="en-IN" sz="2400" b="1" dirty="0"/>
          </a:p>
          <a:p>
            <a:pPr marL="342900" indent="-342900">
              <a:buFont typeface="Arial" panose="020B0604020202020204" pitchFamily="34" charset="0"/>
              <a:buChar char="•"/>
            </a:pPr>
            <a:r>
              <a:rPr lang="en-IN" sz="2400" b="1" dirty="0"/>
              <a:t>The following slides are only images of the actual report. To visualize the report better kindly open this</a:t>
            </a:r>
            <a:r>
              <a:rPr lang="en-IN" sz="2400" b="1" dirty="0">
                <a:solidFill>
                  <a:srgbClr val="877589"/>
                </a:solidFill>
                <a:hlinkClick r:id="rId3">
                  <a:extLst>
                    <a:ext uri="{A12FA001-AC4F-418D-AE19-62706E023703}">
                      <ahyp:hlinkClr xmlns:ahyp="http://schemas.microsoft.com/office/drawing/2018/hyperlinkcolor" val="tx"/>
                    </a:ext>
                  </a:extLst>
                </a:hlinkClick>
              </a:rPr>
              <a:t> </a:t>
            </a:r>
            <a:r>
              <a:rPr lang="en-IN" sz="2400" b="1" u="sng" dirty="0">
                <a:solidFill>
                  <a:schemeClr val="accent1"/>
                </a:solidFill>
                <a:hlinkClick r:id="rId3">
                  <a:extLst>
                    <a:ext uri="{A12FA001-AC4F-418D-AE19-62706E023703}">
                      <ahyp:hlinkClr xmlns:ahyp="http://schemas.microsoft.com/office/drawing/2018/hyperlinkcolor" val="tx"/>
                    </a:ext>
                  </a:extLst>
                </a:hlinkClick>
              </a:rPr>
              <a:t>link</a:t>
            </a:r>
            <a:r>
              <a:rPr lang="en-IN" sz="2400" b="1" dirty="0"/>
              <a:t>. </a:t>
            </a:r>
          </a:p>
          <a:p>
            <a:pPr marL="342900" indent="-342900">
              <a:buFont typeface="Arial" panose="020B0604020202020204" pitchFamily="34" charset="0"/>
              <a:buChar char="•"/>
            </a:pPr>
            <a:r>
              <a:rPr lang="en-IN" sz="2400" b="1" dirty="0"/>
              <a:t>The Cards on display such as batting style and player role are on default settings and hence do not tell the information of any player on screen.</a:t>
            </a:r>
          </a:p>
        </p:txBody>
      </p:sp>
    </p:spTree>
    <p:extLst>
      <p:ext uri="{BB962C8B-B14F-4D97-AF65-F5344CB8AC3E}">
        <p14:creationId xmlns:p14="http://schemas.microsoft.com/office/powerpoint/2010/main" val="398156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atting Average ,Batting Strike Rate  ,card ,card ,textbox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OPENERS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card ,textbox ,Batting Avg and Strike Rate  ,multiRowCard ,card ,card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MIDDLE ORDER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atting Average ,Batting Strike Rate  ,card ,card ,textbox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FINISHERS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atting Strike Rate  ,card ,card ,textbox ,card ,card ,Economy and Bowling Strike Rate  ,slicer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SPIN ALL ROUNDERS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TotalTime>
  <Words>823</Words>
  <Application>Microsoft Office PowerPoint</Application>
  <PresentationFormat>Widescreen</PresentationFormat>
  <Paragraphs>240</Paragraphs>
  <Slides>12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AIGDT</vt:lpstr>
      <vt:lpstr>Arial</vt:lpstr>
      <vt:lpstr>Arial Rounded MT Bold</vt:lpstr>
      <vt:lpstr>Calibri</vt:lpstr>
      <vt:lpstr>Calibri Light</vt:lpstr>
      <vt:lpstr>Segoe UI</vt:lpstr>
      <vt:lpstr>Wingdings</vt:lpstr>
      <vt:lpstr>Custom Design</vt:lpstr>
      <vt:lpstr>Metropolitan</vt:lpstr>
      <vt:lpstr>GALAXY CUP</vt:lpstr>
      <vt:lpstr>PROBLEM STATEMENT</vt:lpstr>
      <vt:lpstr>SELECTION CRITERIA</vt:lpstr>
      <vt:lpstr>SELECTION MEASURES</vt:lpstr>
      <vt:lpstr>PowerPoint Presentation</vt:lpstr>
      <vt:lpstr>OPENERS</vt:lpstr>
      <vt:lpstr>MIDDLE ORDER</vt:lpstr>
      <vt:lpstr>FINISHERS</vt:lpstr>
      <vt:lpstr>SPIN ALL ROUNDERS</vt:lpstr>
      <vt:lpstr>FAST BOWLERS</vt:lpstr>
      <vt:lpstr>FINAL 11</vt:lpstr>
      <vt:lpstr>BACK UP PLAYERS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TANISH KOHLI</cp:lastModifiedBy>
  <cp:revision>5</cp:revision>
  <dcterms:created xsi:type="dcterms:W3CDTF">2016-09-04T11:54:55Z</dcterms:created>
  <dcterms:modified xsi:type="dcterms:W3CDTF">2023-06-28T14:09:26Z</dcterms:modified>
</cp:coreProperties>
</file>