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7830D-E86E-41FA-8CBF-550B4A0986A2}" v="9" dt="2024-05-10T00:48:55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7" autoAdjust="0"/>
    <p:restoredTop sz="94660"/>
  </p:normalViewPr>
  <p:slideViewPr>
    <p:cSldViewPr>
      <p:cViewPr varScale="1">
        <p:scale>
          <a:sx n="78" d="100"/>
          <a:sy n="78" d="100"/>
        </p:scale>
        <p:origin x="102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sh Chowdhury" userId="c23ad059dc62345c" providerId="LiveId" clId="{0667830D-E86E-41FA-8CBF-550B4A0986A2}"/>
    <pc:docChg chg="modSld">
      <pc:chgData name="Tanish Chowdhury" userId="c23ad059dc62345c" providerId="LiveId" clId="{0667830D-E86E-41FA-8CBF-550B4A0986A2}" dt="2024-05-10T00:48:55.820" v="8" actId="20577"/>
      <pc:docMkLst>
        <pc:docMk/>
      </pc:docMkLst>
      <pc:sldChg chg="modSp modAnim">
        <pc:chgData name="Tanish Chowdhury" userId="c23ad059dc62345c" providerId="LiveId" clId="{0667830D-E86E-41FA-8CBF-550B4A0986A2}" dt="2024-05-10T00:48:55.820" v="8" actId="20577"/>
        <pc:sldMkLst>
          <pc:docMk/>
          <pc:sldMk cId="3760317258" sldId="263"/>
        </pc:sldMkLst>
        <pc:spChg chg="mod">
          <ac:chgData name="Tanish Chowdhury" userId="c23ad059dc62345c" providerId="LiveId" clId="{0667830D-E86E-41FA-8CBF-550B4A0986A2}" dt="2024-05-10T00:48:44.134" v="6" actId="20577"/>
          <ac:spMkLst>
            <pc:docMk/>
            <pc:sldMk cId="3760317258" sldId="263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3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7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4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5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0CC96-A274-42FB-9244-62C8ABCBE5E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81200"/>
            <a:ext cx="9601200" cy="2609850"/>
          </a:xfrm>
        </p:spPr>
        <p:txBody>
          <a:bodyPr>
            <a:normAutofit/>
          </a:bodyPr>
          <a:lstStyle/>
          <a:p>
            <a:r>
              <a:rPr lang="en-US" dirty="0"/>
              <a:t>Solid State Physics Tutorial II</a:t>
            </a:r>
            <a:br>
              <a:rPr lang="en-US" dirty="0"/>
            </a:br>
            <a:r>
              <a:rPr lang="en-US" dirty="0"/>
              <a:t>(DOS, Effective Mass, Velocity in bands)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52900" y="4953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Engineering Physics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815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" r="8136"/>
          <a:stretch/>
        </p:blipFill>
        <p:spPr bwMode="auto">
          <a:xfrm>
            <a:off x="7578435" y="1295400"/>
            <a:ext cx="446116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457200"/>
                <a:ext cx="7239000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Q 1. Consider the E(k) plot shown below and then answer the questions:</a:t>
                </a:r>
                <a:br>
                  <a:rPr lang="en-US" b="1" dirty="0">
                    <a:latin typeface="Times New Roman" pitchFamily="18" charset="0"/>
                    <a:cs typeface="Times New Roman" pitchFamily="18" charset="0"/>
                  </a:rPr>
                </a:b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Is this a direct  or indirect band gap semiconductor?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What is the band gap of semiconductor?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Where is the effective mass for electrons the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largest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point A or C?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Where is the effective mass for electrons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negative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point A,B or C?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What is the velocity of an electron at point D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positive, zero, or negative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?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If we apply an electric field in the –x direction , which direction in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k-space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does the electron at point D move? (in the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direction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or in the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direction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If we apply an electric field in the –x direction , which direction in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real-space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does the electron at point D move? (in the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+x direction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or in the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– x direction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Compare the density of states in energy D(E) at point A and C. Which one is larger?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For common, cube semiconductors, what is the shape of the constant energy surface near point A? (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Spherical or ellipsoidal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For common, cube semiconductors, what is the shape of the constant energy surface near point C? (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Spherical or ellipsoidal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marL="342900" indent="-342900">
                  <a:buFont typeface="+mj-lt"/>
                  <a:buAutoNum type="alphaLcPeriod"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57200"/>
                <a:ext cx="7239000" cy="5909310"/>
              </a:xfrm>
              <a:prstGeom prst="rect">
                <a:avLst/>
              </a:prstGeom>
              <a:blipFill>
                <a:blip r:embed="rId3"/>
                <a:stretch>
                  <a:fillRect l="-673" t="-516" r="-3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20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34413"/>
                <a:ext cx="11887200" cy="604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Ans.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Consider the E(k) plot shown :</a:t>
                </a: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a. Is this a direct  or indirect band gap semiconductor? :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Direct band gap</a:t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b. What is the band gap of semiconductor? :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0.7eV</a:t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c.  Where is the effective mass for electrons the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largest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point A or C? :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At point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 </a:t>
                </a:r>
                <a:br>
                  <a:rPr lang="en-US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	( Because effective mass goes as 1/curvature and the curvature is lower at C than at A)</a:t>
                </a:r>
              </a:p>
              <a:p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d.  Where is the effective mass for electrons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negative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point A,B or C? :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At point B (As Curvature is negative there)</a:t>
                </a:r>
              </a:p>
              <a:p>
                <a:pPr marL="342900" indent="-342900">
                  <a:buAutoNum type="alphaLcPeriod" startAt="4"/>
                </a:pP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AutoNum type="alphaLcPeriod" startAt="5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What is the velocity of an electron at point D;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positive, zero, or negative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? :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Negative </a:t>
                </a:r>
                <a:br>
                  <a:rPr lang="en-US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	(As Velocity is proportional to slope of E(k))</a:t>
                </a:r>
              </a:p>
              <a:p>
                <a:pPr marL="342900" indent="-342900">
                  <a:buAutoNum type="alphaLcPeriod" startAt="5"/>
                </a:pP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AutoNum type="alphaLcPeriod" startAt="6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If we apply an electric field in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–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direction , which direction in 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-space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does the electron at point D move? In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err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direction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or in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–</m:t>
                    </m:r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err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direction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)?</a:t>
                </a: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: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𝒌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direction. Since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𝑭</m:t>
                        </m:r>
                      </m:e>
                    </m:acc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𝒒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is positive and also,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𝑭</m:t>
                        </m:r>
                      </m:e>
                    </m:acc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</m:t>
                        </m:r>
                        <m:d>
                          <m:dPr>
                            <m:ctrlPr>
                              <a:rPr lang="en-IN" b="1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b="1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ℏ</m:t>
                            </m:r>
                            <m:r>
                              <a:rPr lang="en-IN" b="1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𝒌</m:t>
                            </m:r>
                          </m:e>
                        </m:d>
                      </m:num>
                      <m:den>
                        <m:r>
                          <a:rPr lang="en-IN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.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𝒌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increases with time.</a:t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AutoNum type="alphaLcPeriod" startAt="7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If we apply an electric field in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–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direction, which direction in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real-space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does the electron at point D move? In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direction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or in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–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direction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)?</a:t>
                </a:r>
              </a:p>
              <a:p>
                <a:pPr marL="89535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: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direction. Velocity at point D is negative, so the electron will moves in the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direction. Though, later on the electric field will turn it around and eventually it will move in the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direction.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4413"/>
                <a:ext cx="11887200" cy="6044732"/>
              </a:xfrm>
              <a:prstGeom prst="rect">
                <a:avLst/>
              </a:prstGeom>
              <a:blipFill>
                <a:blip r:embed="rId2"/>
                <a:stretch>
                  <a:fillRect l="-410" t="-605" b="-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46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h. Compare the density of states in energy D(E) at point A and C. Which one is larger?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	: DOS is larger at point C. Because D(E) is proportional to mass to some power (depending on 1D, 2D and 3D). 	   	   So, bigger mass means bigger DOS].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i.  For common, cube semiconductors, what is the shape of the constant energy surface near point A?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Spherical or ellipsoidal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	: Spherical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j.  For common, cube semiconductors, what is the shape of the constant energy surface near point C?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Spherical or ellipsoidal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	: Ellipsoidal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L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12192000" cy="5480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Q. 3 Consider the conduction band of a crystal whose energy vs wave vector relation E(k) along some direction in k-space is given by the following expression: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𝒌</m:t>
                          </m:r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𝒄𝒐𝒔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𝜶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𝒌</m:t>
                                  </m:r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b="1" i="1" dirty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Note that this band has a minimum at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𝒌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= 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. Calculate the electron effective mass near the minimum of the band. </a:t>
                </a:r>
              </a:p>
              <a:p>
                <a:pPr algn="just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Sol.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𝑑𝑘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Then,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5480346"/>
              </a:xfrm>
              <a:prstGeom prst="rect">
                <a:avLst/>
              </a:prstGeom>
              <a:blipFill>
                <a:blip r:embed="rId2"/>
                <a:stretch>
                  <a:fillRect l="-400" t="-556" r="-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16137"/>
                <a:ext cx="12192000" cy="6898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Q. 4. Assume a dispersion relation given by: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𝜶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e>
                          </m:d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Derive the corresponding density of states for 2-d case.</a:t>
                </a:r>
              </a:p>
              <a:p>
                <a:pPr algn="just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Sol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 As is known the no. of k-states in 2d is given by: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ctrlPr>
                            <a:rPr lang="en-I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𝒌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𝑻𝒐𝒕𝒂𝒍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𝒗𝒐𝒍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.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𝒐𝒇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𝒌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𝒔𝒑𝒂𝒄𝒆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𝑽𝒐𝒍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.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𝒐𝒇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𝒂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𝒔𝒕𝒂𝒕𝒆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𝒄𝒖𝒃𝒆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𝒊𝒏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𝒌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𝒔𝒑𝒂𝒄𝒆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Density of states per unit energy range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𝒅𝑵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𝒅𝑬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𝒅𝑵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𝒅𝒌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𝒅𝒌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𝒅𝑬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𝑑𝐸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From given dispersion relation: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𝑑𝐸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1+2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(0)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𝑘𝑑</m:t>
                      </m:r>
                      <m:r>
                        <a:rPr lang="en-IN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(0)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1+2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itchFamily="18" charset="0"/>
                      </a:rPr>
                      <m:t>)=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cs typeface="Times New Roman" pitchFamily="18" charset="0"/>
                      </a:rPr>
                      <m:t>(0)(1+2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137"/>
                <a:ext cx="12192000" cy="6898299"/>
              </a:xfrm>
              <a:prstGeom prst="rect">
                <a:avLst/>
              </a:prstGeom>
              <a:blipFill>
                <a:blip r:embed="rId2"/>
                <a:stretch>
                  <a:fillRect l="-400" t="-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31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304801"/>
                <a:ext cx="11887200" cy="2016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Now, </a:t>
                </a:r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Density of states per unit volume, per unit energy range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is given by:</a:t>
                </a:r>
              </a:p>
              <a:p>
                <a:pPr lvl="0"/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𝑑𝑁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𝑑𝐸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  <a:p>
                <a:pPr lvl="0"/>
                <a:endParaRPr lang="en-US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1"/>
                <a:ext cx="11887200" cy="2016771"/>
              </a:xfrm>
              <a:prstGeom prst="rect">
                <a:avLst/>
              </a:prstGeom>
              <a:blipFill>
                <a:blip r:embed="rId2"/>
                <a:stretch>
                  <a:fillRect l="-410" t="-1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4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" y="1"/>
                <a:ext cx="12039600" cy="7443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Q. 5. For lower value of wave vector k, calculate the density of state, effective mass and velocity of 3 dimensional energy –wave vector relation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𝑬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𝑲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)= −</m:t>
                    </m:r>
                    <m:r>
                      <a:rPr lang="el-GR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𝜶</m:t>
                    </m:r>
                    <m:r>
                      <a:rPr lang="el-GR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l-GR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l-GR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𝜸</m:t>
                    </m:r>
                    <m:r>
                      <a:rPr lang="el-GR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func>
                      <m:func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</m:func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</m:func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</m:func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Sol.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𝛾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 ………+1−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 ……+1−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 ……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𝛾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𝛾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−6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Velocity is given by: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ℏ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𝑑𝑘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ℏ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𝑑𝑘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Effective Mass: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Density of states: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𝑑𝐸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"/>
                <a:ext cx="12039600" cy="7443641"/>
              </a:xfrm>
              <a:prstGeom prst="rect">
                <a:avLst/>
              </a:prstGeom>
              <a:blipFill>
                <a:blip r:embed="rId2"/>
                <a:stretch>
                  <a:fillRect l="-456" t="-4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52600" y="304801"/>
                <a:ext cx="8686800" cy="431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𝑑𝑘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𝑑𝑘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04801"/>
                <a:ext cx="8686800" cy="4313297"/>
              </a:xfrm>
              <a:prstGeom prst="rect">
                <a:avLst/>
              </a:prstGeom>
              <a:blipFill>
                <a:blip r:embed="rId2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00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1063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Office Theme</vt:lpstr>
      <vt:lpstr>Solid State Physics Tutorial II (DOS, Effective Mass, Velocity in bands)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iiita</dc:creator>
  <cp:lastModifiedBy>Tanish Chowdhury</cp:lastModifiedBy>
  <cp:revision>60</cp:revision>
  <dcterms:created xsi:type="dcterms:W3CDTF">2020-12-15T07:52:32Z</dcterms:created>
  <dcterms:modified xsi:type="dcterms:W3CDTF">2024-05-10T00:49:04Z</dcterms:modified>
</cp:coreProperties>
</file>