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1" r:id="rId4"/>
    <p:sldId id="258" r:id="rId5"/>
    <p:sldId id="270" r:id="rId6"/>
    <p:sldId id="272" r:id="rId7"/>
    <p:sldId id="264" r:id="rId8"/>
    <p:sldId id="259" r:id="rId9"/>
    <p:sldId id="273" r:id="rId10"/>
    <p:sldId id="260" r:id="rId11"/>
    <p:sldId id="274" r:id="rId12"/>
    <p:sldId id="261" r:id="rId13"/>
    <p:sldId id="275" r:id="rId14"/>
    <p:sldId id="262" r:id="rId15"/>
    <p:sldId id="263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9BD4A2A4-1D84-53AC-D147-7FFE4A4D0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>
            <a:extLst>
              <a:ext uri="{FF2B5EF4-FFF2-40B4-BE49-F238E27FC236}">
                <a16:creationId xmlns:a16="http://schemas.microsoft.com/office/drawing/2014/main" id="{91F54AF1-DF11-B532-FEB6-91791A721E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5:notes">
            <a:extLst>
              <a:ext uri="{FF2B5EF4-FFF2-40B4-BE49-F238E27FC236}">
                <a16:creationId xmlns:a16="http://schemas.microsoft.com/office/drawing/2014/main" id="{91B3F7E6-C938-6839-915F-55A94BD807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925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78129218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g2c78129218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D8E8831F-41DD-7A82-D243-9DD6BA7BC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>
            <a:extLst>
              <a:ext uri="{FF2B5EF4-FFF2-40B4-BE49-F238E27FC236}">
                <a16:creationId xmlns:a16="http://schemas.microsoft.com/office/drawing/2014/main" id="{49A2F851-F84A-9A01-0835-239869C73A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4:notes">
            <a:extLst>
              <a:ext uri="{FF2B5EF4-FFF2-40B4-BE49-F238E27FC236}">
                <a16:creationId xmlns:a16="http://schemas.microsoft.com/office/drawing/2014/main" id="{75F7EC7A-B98F-1437-32DD-C02A616EAE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0823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AC4A059D-BDD6-AC71-6A31-FF663BDBE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>
            <a:extLst>
              <a:ext uri="{FF2B5EF4-FFF2-40B4-BE49-F238E27FC236}">
                <a16:creationId xmlns:a16="http://schemas.microsoft.com/office/drawing/2014/main" id="{6205B892-A371-F409-03DD-04C1B26AA4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2:notes">
            <a:extLst>
              <a:ext uri="{FF2B5EF4-FFF2-40B4-BE49-F238E27FC236}">
                <a16:creationId xmlns:a16="http://schemas.microsoft.com/office/drawing/2014/main" id="{856361D9-3E51-D053-BFA8-17BFAC7700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8070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3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3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3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fld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5" name="Google Shape;45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21110" y="97369"/>
            <a:ext cx="1720646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 txBox="1"/>
          <p:nvPr/>
        </p:nvSpPr>
        <p:spPr>
          <a:xfrm>
            <a:off x="-162701" y="2072400"/>
            <a:ext cx="9144000" cy="450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2800" b="1" i="0" u="none" strike="noStrike" cap="none" dirty="0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6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6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600" b="1" i="0" u="none" strike="noStrike" cap="none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Title of the Project</a:t>
            </a:r>
            <a:r>
              <a:rPr lang="en-US" sz="3200" b="1" i="1" u="none" strike="noStrike" cap="none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Manya, 2310992146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Tanish Wadhwa, 2310992149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Mehak Singla, 2310992151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Monal, 2310992156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Namita, 2310992161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Navya, 2310992164</a:t>
            </a: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Class Group: G24-b</a:t>
            </a:r>
            <a:endParaRPr sz="1800" b="1" i="0" u="none" strike="noStrike" cap="none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Guide Name (ES&amp;IOT Faculty Name):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Dr. Jyoti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Designation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of Interdisciplinary Courses in Engineering</a:t>
            </a:r>
            <a:endParaRPr sz="3200" b="1" i="0" u="none" strike="noStrike" cap="none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sz="40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sz="40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7" name="Google Shape;47;p10"/>
          <p:cNvSpPr txBox="1"/>
          <p:nvPr/>
        </p:nvSpPr>
        <p:spPr>
          <a:xfrm>
            <a:off x="1979797" y="971140"/>
            <a:ext cx="51844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Embedded Systems and Internet of Things (ES&amp;IOT) Lab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1066800" y="76199"/>
            <a:ext cx="64770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Implementation Plan</a:t>
            </a:r>
            <a:endParaRPr sz="5400" b="1">
              <a:solidFill>
                <a:srgbClr val="0C0C0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7" name="Google Shape;77;p2"/>
          <p:cNvSpPr txBox="1">
            <a:spLocks noGrp="1"/>
          </p:cNvSpPr>
          <p:nvPr>
            <p:ph type="body" idx="1"/>
          </p:nvPr>
        </p:nvSpPr>
        <p:spPr>
          <a:xfrm>
            <a:off x="164891" y="1064302"/>
            <a:ext cx="8844197" cy="529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10</a:t>
            </a:fld>
            <a:endParaRPr lang="en-US"/>
          </a:p>
        </p:txBody>
      </p:sp>
      <p:pic>
        <p:nvPicPr>
          <p:cNvPr id="79" name="Google Shape;79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9A0282-35F9-1FBF-58A9-590EE35CA492}"/>
              </a:ext>
            </a:extLst>
          </p:cNvPr>
          <p:cNvSpPr txBox="1"/>
          <p:nvPr/>
        </p:nvSpPr>
        <p:spPr>
          <a:xfrm>
            <a:off x="164891" y="3991947"/>
            <a:ext cx="86452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2: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Implementation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for Alcohol Detection: Connect the MQ-3 sensor with a microcontroller. Write the program on the microcontroller to read the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readings of the sensor.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for Integration of Sleep Detection System:- Utilize an IR sensor or camera module with a microcontroller. Implement eye-tracking (for the sake of accuracy: through OpenCV on Raspberry Pi). Include a buzzer or siren for alerts.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Ignition System: Connect a relay module for simulating car ignition control and to program that it will shut down ignition if alcohol is present.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Management: Use stable supply or battery configuration for the parts of the hardware.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E7368A-E1CC-BBD5-FD59-BCEBF0D37DA1}"/>
              </a:ext>
            </a:extLst>
          </p:cNvPr>
          <p:cNvSpPr txBox="1"/>
          <p:nvPr/>
        </p:nvSpPr>
        <p:spPr>
          <a:xfrm>
            <a:off x="164890" y="996174"/>
            <a:ext cx="8521909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and Requirements Gathering</a:t>
            </a:r>
          </a:p>
          <a:p>
            <a:pPr marL="342900" indent="-342900" algn="just"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Project Goals: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 alcohol concentration in breath. Prevent car ignition when alcohol is detected.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Sleep detection should be implemented with a siren alert.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Notifications to family members should be sent.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Select Appropriate Components: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Sensors: MQ-3 for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alcohol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and IR sensor/Camera for drowsiness.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Microcontrollers: Arduino, ESP32, or Raspberry Pi.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 tools: Wi-Fi/Bluetooth for alerts and notifications.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Generate System Flow Diagram: Design the workflows of alcohol detection, sleep detection, and alert systems.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03F02ACF-2640-427E-3B38-B5134F16B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>
            <a:extLst>
              <a:ext uri="{FF2B5EF4-FFF2-40B4-BE49-F238E27FC236}">
                <a16:creationId xmlns:a16="http://schemas.microsoft.com/office/drawing/2014/main" id="{2487090B-21DC-1854-B122-6EF4E0E779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0" y="76199"/>
            <a:ext cx="64770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Implementation Plan</a:t>
            </a:r>
            <a:endParaRPr sz="5400" b="1">
              <a:solidFill>
                <a:srgbClr val="0C0C0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7" name="Google Shape;77;p2">
            <a:extLst>
              <a:ext uri="{FF2B5EF4-FFF2-40B4-BE49-F238E27FC236}">
                <a16:creationId xmlns:a16="http://schemas.microsoft.com/office/drawing/2014/main" id="{121D227E-7BDF-9DFB-6E2E-210AA16FEB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4891" y="1064302"/>
            <a:ext cx="8844197" cy="529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8" name="Google Shape;78;p2">
            <a:extLst>
              <a:ext uri="{FF2B5EF4-FFF2-40B4-BE49-F238E27FC236}">
                <a16:creationId xmlns:a16="http://schemas.microsoft.com/office/drawing/2014/main" id="{6972602B-F6F8-3243-66B3-ED2D03352A4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11</a:t>
            </a:fld>
            <a:endParaRPr lang="en-US"/>
          </a:p>
        </p:txBody>
      </p:sp>
      <p:pic>
        <p:nvPicPr>
          <p:cNvPr id="79" name="Google Shape;79;p2">
            <a:extLst>
              <a:ext uri="{FF2B5EF4-FFF2-40B4-BE49-F238E27FC236}">
                <a16:creationId xmlns:a16="http://schemas.microsoft.com/office/drawing/2014/main" id="{785D05A3-40FA-527B-2F4E-77AABD9EB3C2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247EC3-62F8-BE4D-21A1-DEDA03D68AAD}"/>
              </a:ext>
            </a:extLst>
          </p:cNvPr>
          <p:cNvSpPr txBox="1"/>
          <p:nvPr/>
        </p:nvSpPr>
        <p:spPr>
          <a:xfrm>
            <a:off x="269258" y="1064302"/>
            <a:ext cx="860548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3: Software Development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Programming: 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 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MicroPython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could be used to command the sensor and logic flow.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the threshold alcohol levels and sleep detection triggers.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Alerting Notification System: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APIs such as Twilio/IFTTT to make alerts via   SMS/Email sent to family members.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or Dashboard Optional: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low-level app for monitoring based on Flutter/React Native.        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 real-time sensor information, with a log of alerts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Debugging 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alcohol detection with ignition control.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the sleep detection and siren system.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family notification triggers work reliably.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4: Deployment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Assemble the complete system in a vehicle prototype. 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and test its reliability in real driving conditions.  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power usage and sensor sensitivity.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0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2039400" y="0"/>
            <a:ext cx="44376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>
                <a:solidFill>
                  <a:srgbClr val="0C0C0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Impact and Benefits</a:t>
            </a:r>
            <a:endParaRPr sz="4800" b="1">
              <a:solidFill>
                <a:srgbClr val="0C0C0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140110" y="835568"/>
            <a:ext cx="8844197" cy="5793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sz="1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Expected Benefits of the Project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600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Improved Road Safety:</a:t>
            </a:r>
          </a:p>
          <a:p>
            <a:pPr algn="just"/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Detecting alcohol and preventing car ignition will reduce the risk of accidents caused by drunk driving.</a:t>
            </a:r>
          </a:p>
          <a:p>
            <a:pPr algn="just"/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Sleep detection systems will prevent accidents caused by drowsy driving.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600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Real-Time Alerts for Families: </a:t>
            </a:r>
          </a:p>
          <a:p>
            <a:pPr algn="just"/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Instant notifications to family members will improve response time and ensure the driver’s well-being is closely monitored.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600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Automated Prevention Mechanisms:</a:t>
            </a:r>
          </a:p>
          <a:p>
            <a:pPr algn="just"/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By automating ignition lock and triggering sirens, the system eliminates human errors, ensuring reliable preventive measures.</a:t>
            </a:r>
          </a:p>
          <a:p>
            <a:pPr marL="114300" indent="0" algn="just">
              <a:buNone/>
            </a:pPr>
            <a:r>
              <a:rPr lang="en-US" sz="1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 How the Solution Will Improve Lives or Solve the Problem</a:t>
            </a:r>
          </a:p>
          <a:p>
            <a:pPr marL="114300" indent="0" algn="just">
              <a:buNone/>
            </a:pPr>
            <a:r>
              <a:rPr lang="en-US" sz="1600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Reducing Drunk Driving Incidents:</a:t>
            </a:r>
          </a:p>
          <a:p>
            <a:pPr algn="just"/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Drivers who attempt to start the car after consuming alcohol will be restricted, directly reducing road fatalities.</a:t>
            </a:r>
          </a:p>
          <a:p>
            <a:pPr marL="114300" indent="0" algn="just">
              <a:buNone/>
            </a:pPr>
            <a:r>
              <a:rPr lang="en-US" sz="1600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Drowsiness Prevention:</a:t>
            </a:r>
          </a:p>
          <a:p>
            <a:pPr algn="just"/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Monitoring for sleep or fatigue ensures drivers remain alert, preventing collisions due to loss of focus or control.</a:t>
            </a:r>
          </a:p>
          <a:p>
            <a:pPr marL="114300" indent="0" algn="just">
              <a:buNone/>
            </a:pPr>
            <a:r>
              <a:rPr lang="en-US" sz="1600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Peace of Mind for Families:</a:t>
            </a:r>
          </a:p>
          <a:p>
            <a:pPr algn="just"/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Families will receive real-time updates, reducing anxiety regarding the safety of their loved ones.</a:t>
            </a:r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6F4337A7-7803-0ED9-FB44-BCB11FE58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>
            <a:extLst>
              <a:ext uri="{FF2B5EF4-FFF2-40B4-BE49-F238E27FC236}">
                <a16:creationId xmlns:a16="http://schemas.microsoft.com/office/drawing/2014/main" id="{88DB31EA-55AB-34EA-FF65-5D8C85FE02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9400" y="0"/>
            <a:ext cx="44376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>
                <a:solidFill>
                  <a:srgbClr val="0C0C0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Impact and Benefits</a:t>
            </a:r>
            <a:endParaRPr sz="4800" b="1">
              <a:solidFill>
                <a:srgbClr val="0C0C0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5" name="Google Shape;85;p5">
            <a:extLst>
              <a:ext uri="{FF2B5EF4-FFF2-40B4-BE49-F238E27FC236}">
                <a16:creationId xmlns:a16="http://schemas.microsoft.com/office/drawing/2014/main" id="{28BE165E-2B24-A8CD-A660-0FB182F9C5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0110" y="835568"/>
            <a:ext cx="8844197" cy="5793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algn="just">
              <a:buNone/>
            </a:pPr>
            <a:r>
              <a:rPr lang="en-US" sz="1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 Social, Economic, and Environmental Impacts</a:t>
            </a:r>
          </a:p>
          <a:p>
            <a:pPr marL="114300" indent="0" algn="just">
              <a:buNone/>
            </a:pPr>
            <a:r>
              <a:rPr lang="en-US" sz="1600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Social Impact:</a:t>
            </a:r>
          </a:p>
          <a:p>
            <a:pPr algn="just"/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Decrease in accidents caused by impaired or fatigued driving.</a:t>
            </a:r>
          </a:p>
          <a:p>
            <a:pPr algn="just"/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Improved public awareness about road safety and responsible driving behavior.</a:t>
            </a:r>
          </a:p>
          <a:p>
            <a:pPr algn="just"/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Protection of lives, particularly in high-risk areas with a history of alcohol-related crashes.</a:t>
            </a:r>
          </a:p>
          <a:p>
            <a:pPr marL="114300" indent="0" algn="just">
              <a:buNone/>
            </a:pPr>
            <a:r>
              <a:rPr lang="en-US" sz="1600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Economic Impact:</a:t>
            </a:r>
          </a:p>
          <a:p>
            <a:pPr algn="just"/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Lower economic costs for society related to accidents (e.g., medical expenses, insurance claims, and property damage).</a:t>
            </a:r>
          </a:p>
          <a:p>
            <a:pPr algn="just"/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Fewer vehicle repairs and replacements, saving individuals and insurance companies significant costs.</a:t>
            </a:r>
          </a:p>
          <a:p>
            <a:pPr algn="just"/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Increased adoption of safety-focused IoT systems, driving innovation in the automotive and tech industries.</a:t>
            </a:r>
          </a:p>
          <a:p>
            <a:pPr marL="114300" indent="0" algn="just">
              <a:buNone/>
            </a:pPr>
            <a:r>
              <a:rPr lang="en-US" sz="1600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Environmental Impact:</a:t>
            </a:r>
          </a:p>
          <a:p>
            <a:pPr algn="just"/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Reduction in vehicle crashes and subsequent emissions (from fires, repairs, or vehicle replacements).</a:t>
            </a:r>
          </a:p>
          <a:p>
            <a:pPr algn="just"/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Long-term sustainability by creating safer transportation systems and reducing accidents that pollute ecosystems.</a:t>
            </a:r>
          </a:p>
        </p:txBody>
      </p:sp>
      <p:sp>
        <p:nvSpPr>
          <p:cNvPr id="86" name="Google Shape;86;p5">
            <a:extLst>
              <a:ext uri="{FF2B5EF4-FFF2-40B4-BE49-F238E27FC236}">
                <a16:creationId xmlns:a16="http://schemas.microsoft.com/office/drawing/2014/main" id="{C1474B3D-723D-2642-4D70-AED8F0E926B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pic>
        <p:nvPicPr>
          <p:cNvPr id="87" name="Google Shape;87;p5">
            <a:extLst>
              <a:ext uri="{FF2B5EF4-FFF2-40B4-BE49-F238E27FC236}">
                <a16:creationId xmlns:a16="http://schemas.microsoft.com/office/drawing/2014/main" id="{1D90310D-EF25-018C-F167-9EBA42264350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1667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1860750" y="276425"/>
            <a:ext cx="449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Budget</a:t>
            </a:r>
            <a:endParaRPr sz="4800" b="1">
              <a:solidFill>
                <a:srgbClr val="0C0C0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3" name="Google Shape;93;p6"/>
          <p:cNvSpPr txBox="1">
            <a:spLocks noGrp="1"/>
          </p:cNvSpPr>
          <p:nvPr>
            <p:ph type="body" idx="1"/>
          </p:nvPr>
        </p:nvSpPr>
        <p:spPr>
          <a:xfrm>
            <a:off x="149850" y="1037321"/>
            <a:ext cx="8844300" cy="52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pic>
        <p:nvPicPr>
          <p:cNvPr id="95" name="Google Shape;95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A3BE7A-18B5-6B8B-E4F5-78553B266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78" y="999634"/>
            <a:ext cx="7649643" cy="55206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78129218a_0_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pic>
        <p:nvPicPr>
          <p:cNvPr id="101" name="Google Shape;101;g2c78129218a_0_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2c78129218a_0_8"/>
          <p:cNvSpPr txBox="1"/>
          <p:nvPr/>
        </p:nvSpPr>
        <p:spPr>
          <a:xfrm>
            <a:off x="702945" y="932815"/>
            <a:ext cx="7333615" cy="119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 panose="020B0604020202020204"/>
              <a:buNone/>
            </a:pPr>
            <a:r>
              <a:rPr lang="en-US" sz="9600" b="1" i="0" u="none" strike="noStrike" cap="none">
                <a:solidFill>
                  <a:srgbClr val="D6E3B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</a:t>
            </a:r>
            <a:r>
              <a:rPr lang="en-US" sz="11500" b="1" i="0" u="none" strike="noStrike" cap="none">
                <a:solidFill>
                  <a:srgbClr val="D6E3B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9600" b="1" i="0" u="none" strike="noStrike" cap="none">
                <a:solidFill>
                  <a:srgbClr val="D6E3B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You</a:t>
            </a:r>
            <a:r>
              <a:rPr lang="en-US" sz="11500" b="1" i="0" u="none" strike="noStrike" cap="none">
                <a:solidFill>
                  <a:srgbClr val="D6E3B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 descr="thn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480" y="2582545"/>
            <a:ext cx="5884545" cy="33172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title"/>
          </p:nvPr>
        </p:nvSpPr>
        <p:spPr>
          <a:xfrm>
            <a:off x="1411600" y="-27175"/>
            <a:ext cx="5458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  <a:endParaRPr sz="5000" b="1">
              <a:solidFill>
                <a:srgbClr val="0C0C0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3" name="Google Shape;53;p1"/>
          <p:cNvSpPr txBox="1">
            <a:spLocks noGrp="1"/>
          </p:cNvSpPr>
          <p:nvPr>
            <p:ph type="body" idx="1"/>
          </p:nvPr>
        </p:nvSpPr>
        <p:spPr>
          <a:xfrm>
            <a:off x="164891" y="1064302"/>
            <a:ext cx="8844197" cy="529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2000" b="1"/>
              <a:t>Society/Industry Problem Identified  </a:t>
            </a:r>
            <a:endParaRPr lang="en-US" altLang="en-US" sz="2000"/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2000"/>
              <a:t>1. </a:t>
            </a:r>
            <a:r>
              <a:rPr lang="en-US" altLang="en-US" sz="2000" b="1"/>
              <a:t>Drunk Driving</a:t>
            </a:r>
            <a:r>
              <a:rPr lang="en-US" altLang="en-US" sz="2000"/>
              <a:t>: A major cause of road accidents leading to fatalities and injuries.  </a:t>
            </a: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2000"/>
              <a:t>2. </a:t>
            </a:r>
            <a:r>
              <a:rPr lang="en-US" altLang="en-US" sz="2000" b="1"/>
              <a:t>Driver Fatigue</a:t>
            </a:r>
            <a:r>
              <a:rPr lang="en-US" altLang="en-US" sz="2000"/>
              <a:t>: Drowsiness causes loss of control, especially during long drives.  </a:t>
            </a: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2000"/>
              <a:t>3. </a:t>
            </a:r>
            <a:r>
              <a:rPr lang="en-US" altLang="en-US" sz="2000" b="1"/>
              <a:t>Lack of Real-time Monitoring</a:t>
            </a:r>
            <a:r>
              <a:rPr lang="en-US" altLang="en-US" sz="2000"/>
              <a:t>: Absence of automated systems to detect unsafe driving behavior.  </a:t>
            </a: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2000"/>
              <a:t>4. </a:t>
            </a:r>
            <a:r>
              <a:rPr lang="en-US" altLang="en-US" sz="2000" b="1"/>
              <a:t>Delayed Alerts</a:t>
            </a:r>
            <a:r>
              <a:rPr lang="en-US" altLang="en-US" sz="2000"/>
              <a:t>: Families and authorities are not immediately informed of risks.  </a:t>
            </a:r>
          </a:p>
          <a:p>
            <a: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endParaRPr lang="en-US" altLang="en-US" sz="2000"/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2000" b="1"/>
              <a:t>Problem to be Addressed  </a:t>
            </a:r>
            <a:endParaRPr lang="en-US" altLang="en-US" sz="20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2000"/>
              <a:t>1. Prevent vehicle ignition when alcohol is detected.  </a:t>
            </a:r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2000"/>
              <a:t>2. Detect driver drowsiness in real time and trigger alerts.  </a:t>
            </a:r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2000"/>
              <a:t>3. Send immediate notifications to family members or authorities.  </a:t>
            </a:r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2000"/>
              <a:t>4. Enhance road safety and reduce accidents through IoT-based monitoring systems.  </a:t>
            </a: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4" name="Google Shape;5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pic>
        <p:nvPicPr>
          <p:cNvPr id="5" name="Picture 4" descr="acc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5" y="1240790"/>
            <a:ext cx="3462655" cy="2597150"/>
          </a:xfrm>
          <a:prstGeom prst="rect">
            <a:avLst/>
          </a:prstGeom>
        </p:spPr>
      </p:pic>
      <p:pic>
        <p:nvPicPr>
          <p:cNvPr id="6" name="Picture 5" descr="acc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665" y="1240790"/>
            <a:ext cx="3462655" cy="2597150"/>
          </a:xfrm>
          <a:prstGeom prst="rect">
            <a:avLst/>
          </a:prstGeom>
        </p:spPr>
      </p:pic>
      <p:pic>
        <p:nvPicPr>
          <p:cNvPr id="7" name="Picture 6" descr="acc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95" y="4048125"/>
            <a:ext cx="3461385" cy="1991360"/>
          </a:xfrm>
          <a:prstGeom prst="rect">
            <a:avLst/>
          </a:prstGeom>
        </p:spPr>
      </p:pic>
      <p:pic>
        <p:nvPicPr>
          <p:cNvPr id="8" name="Picture 7" descr="acc4"/>
          <p:cNvPicPr>
            <a:picLocks noChangeAspect="1"/>
          </p:cNvPicPr>
          <p:nvPr/>
        </p:nvPicPr>
        <p:blipFill>
          <a:blip r:embed="rId5"/>
          <a:srcRect l="12188" r="11900"/>
          <a:stretch>
            <a:fillRect/>
          </a:stretch>
        </p:blipFill>
        <p:spPr>
          <a:xfrm>
            <a:off x="4431665" y="4048125"/>
            <a:ext cx="3462655" cy="19913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1959425" y="0"/>
            <a:ext cx="45177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Solution</a:t>
            </a:r>
            <a:endParaRPr sz="4800" b="1">
              <a:solidFill>
                <a:srgbClr val="0C0C0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149841" y="1064352"/>
            <a:ext cx="8844300" cy="52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800" b="1"/>
              <a:t>Proposed Solution</a:t>
            </a:r>
            <a:endParaRPr lang="en-US" altLang="en-US" sz="1800"/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800"/>
              <a:t>The proposed solution is an IoT-based vehicle safety system designed to prevent drunken and drowsy driving, thereby enhancing road safety. The system focuses on two principal functions: alcohol detection and sleep detection. It prevents a vehicle from being ignited when alcohol is detected in the breath of the driver and will alert the driver and all family members in case of sleeping during driving.</a:t>
            </a: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800" b="1"/>
              <a:t>How It Works</a:t>
            </a: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800" b="1"/>
              <a:t>Alcohol Detection System:</a:t>
            </a:r>
            <a:endParaRPr lang="en-US" altLang="en-US" sz="18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800"/>
              <a:t>A breath alcohol sensor such as MQ-3 or MQ-135 is mounted close to the driver seat or steering.</a:t>
            </a:r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800"/>
              <a:t>Whenever the driver breathes in, the sensor detects the alcohol level.</a:t>
            </a:r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800"/>
              <a:t>Once the alcohol level crosses a threshold level, the system immediately cuts off the car ignition by utilizing a relay module.</a:t>
            </a:r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800"/>
              <a:t>Along with this, an alert notification along with the location of the driver is sent to family members through GSM/GPRS or IoT cloud platforms.</a:t>
            </a: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lang="en-US" altLang="en-US" sz="1800"/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pic>
        <p:nvPicPr>
          <p:cNvPr id="63" name="Google Shape;63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Solution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 b="1">
                <a:sym typeface="+mn-ea"/>
              </a:rPr>
              <a:t>Sleep Detection System:</a:t>
            </a:r>
            <a:endParaRPr lang="en-US" altLang="en-US" sz="1600">
              <a:sym typeface="+mn-ea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>
                <a:sym typeface="+mn-ea"/>
              </a:rPr>
              <a:t>A camera module or infrared sensor is employed to track the driver's eye movement and head position.</a:t>
            </a:r>
            <a:endParaRPr lang="en-US" altLang="en-US" sz="16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>
                <a:sym typeface="+mn-ea"/>
              </a:rPr>
              <a:t>The system will then analyze real-time data using OpenCV or machine learning algorithms for detecting protracted eye closure or head tilting, which indicate drowsiness.</a:t>
            </a:r>
            <a:endParaRPr lang="en-US" altLang="en-US" sz="16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>
                <a:sym typeface="+mn-ea"/>
              </a:rPr>
              <a:t>Once the system detects drowsiness, it will automatically sound an audible siren/buzzer to alert the driver.</a:t>
            </a:r>
            <a:endParaRPr lang="en-US" altLang="en-US" sz="16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>
                <a:sym typeface="+mn-ea"/>
              </a:rPr>
              <a:t>Notifications can also be sent to family members for further intervention.</a:t>
            </a:r>
            <a:endParaRPr lang="en-US" altLang="en-US" sz="16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>
                <a:sym typeface="+mn-ea"/>
              </a:rPr>
              <a:t>Communication and Integration:</a:t>
            </a:r>
            <a:endParaRPr lang="en-US" altLang="en-US" sz="16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>
                <a:sym typeface="+mn-ea"/>
              </a:rPr>
              <a:t>The system uses IoT technologies such as Wi-Fi or GSM to send real-time alerts to a mobile application or SMS platform.</a:t>
            </a:r>
            <a:endParaRPr lang="en-US" altLang="en-US" sz="16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>
                <a:sym typeface="+mn-ea"/>
              </a:rPr>
              <a:t>A GPS module helps track the location of the driver in case of emergency alerts.</a:t>
            </a:r>
            <a:endParaRPr lang="en-US" altLang="en-US" sz="16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>
                <a:sym typeface="+mn-ea"/>
              </a:rPr>
              <a:t>Control Mechanism:</a:t>
            </a:r>
            <a:endParaRPr lang="en-US" altLang="en-US" sz="16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>
                <a:sym typeface="+mn-ea"/>
              </a:rPr>
              <a:t>A relay module integrated with the car's ignition system will ensure that the vehicle will not start when alcohol is detected.</a:t>
            </a:r>
            <a:endParaRPr lang="en-US" altLang="en-US" sz="16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>
                <a:sym typeface="+mn-ea"/>
              </a:rPr>
              <a:t>The system works smoothly without any manual intervention, which will ensure automation and reliability.</a:t>
            </a:r>
            <a:endParaRPr lang="en-US" altLang="en-US" sz="16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lang="en-US" altLang="en-US" sz="16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/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Solution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altLang="en-US" sz="1400" b="1"/>
              <a:t>Key Components</a:t>
            </a:r>
            <a:endParaRPr lang="en-US" altLang="en-US" sz="1400"/>
          </a:p>
          <a:p>
            <a:pPr marL="114300" indent="0">
              <a:buNone/>
            </a:pPr>
            <a:r>
              <a:rPr lang="en-US" altLang="en-US" sz="1400" b="1"/>
              <a:t>Microcontroller</a:t>
            </a:r>
            <a:r>
              <a:rPr lang="en-US" altLang="en-US" sz="1400"/>
              <a:t>: Arduino/ESP32/NodeMCU for data processing and control.  </a:t>
            </a:r>
          </a:p>
          <a:p>
            <a:pPr marL="114300" indent="0">
              <a:buNone/>
            </a:pPr>
            <a:r>
              <a:rPr lang="en-US" altLang="en-US" sz="1400" b="1"/>
              <a:t>Alcohol Sensor</a:t>
            </a:r>
            <a:r>
              <a:rPr lang="en-US" altLang="en-US" sz="1400"/>
              <a:t>: MQ-3 or MQ-135 for detecting alcohol levels.  </a:t>
            </a:r>
          </a:p>
          <a:p>
            <a:pPr marL="114300" indent="0">
              <a:buNone/>
            </a:pPr>
            <a:r>
              <a:rPr lang="en-US" altLang="en-US" sz="1400" b="1"/>
              <a:t>Sleep Detection Sensor</a:t>
            </a:r>
            <a:r>
              <a:rPr lang="en-US" altLang="en-US" sz="1400"/>
              <a:t>: Camera module/IR sensor for eye and head movement tracking.  </a:t>
            </a:r>
          </a:p>
          <a:p>
            <a:pPr marL="114300" indent="0">
              <a:buNone/>
            </a:pPr>
            <a:r>
              <a:rPr lang="en-US" altLang="en-US" sz="1400" b="1"/>
              <a:t>Relay Module</a:t>
            </a:r>
            <a:r>
              <a:rPr lang="en-US" altLang="en-US" sz="1400"/>
              <a:t>: Disables vehicle ignition if alcohol is detected.  </a:t>
            </a:r>
          </a:p>
          <a:p>
            <a:pPr marL="114300" indent="0">
              <a:buNone/>
            </a:pPr>
            <a:r>
              <a:rPr lang="en-US" altLang="en-US" sz="1400" b="1"/>
              <a:t>Alert Mechanism</a:t>
            </a:r>
            <a:r>
              <a:rPr lang="en-US" altLang="en-US" sz="1400"/>
              <a:t>:  </a:t>
            </a:r>
          </a:p>
          <a:p>
            <a:pPr marL="114300" indent="0">
              <a:buNone/>
            </a:pPr>
            <a:r>
              <a:rPr lang="en-US" altLang="en-US" sz="1400"/>
              <a:t>   - Buzzer/Siren for immediate driver alerts.  </a:t>
            </a:r>
          </a:p>
          <a:p>
            <a:pPr marL="114300" indent="0">
              <a:buNone/>
            </a:pPr>
            <a:r>
              <a:rPr lang="en-US" altLang="en-US" sz="1400"/>
              <a:t>   - GSM/GPRS module or IoT cloud for family notifications.  </a:t>
            </a:r>
          </a:p>
          <a:p>
            <a:pPr marL="114300" indent="0">
              <a:buNone/>
            </a:pPr>
            <a:r>
              <a:rPr lang="en-US" altLang="en-US" sz="1400" b="1"/>
              <a:t>GPS Module</a:t>
            </a:r>
            <a:r>
              <a:rPr lang="en-US" altLang="en-US" sz="1400"/>
              <a:t>: Tracks and sends driver location.  </a:t>
            </a:r>
          </a:p>
          <a:p>
            <a:pPr marL="114300" indent="0">
              <a:buNone/>
            </a:pPr>
            <a:r>
              <a:rPr lang="en-US" altLang="en-US" sz="1400" b="1"/>
              <a:t>Software Tools</a:t>
            </a:r>
            <a:r>
              <a:rPr lang="en-US" altLang="en-US" sz="1400"/>
              <a:t>: Arduino IDE, OpenCV, and cloud/mobile dashboard for alerts.  </a:t>
            </a:r>
          </a:p>
          <a:p>
            <a:endParaRPr lang="en-US" altLang="en-US" sz="1400"/>
          </a:p>
          <a:p>
            <a:pPr marL="114300" indent="0" algn="ctr">
              <a:buNone/>
            </a:pPr>
            <a:r>
              <a:rPr lang="en-US" altLang="en-US" sz="1400" b="1"/>
              <a:t>Unique or Innovative Aspects</a:t>
            </a:r>
            <a:endParaRPr lang="en-US" altLang="en-US" sz="1400"/>
          </a:p>
          <a:p>
            <a:pPr marL="114300" indent="0" algn="l">
              <a:buNone/>
            </a:pPr>
            <a:r>
              <a:rPr lang="en-US" altLang="en-US" sz="1400" b="1"/>
              <a:t>Dual-Functionality</a:t>
            </a:r>
            <a:r>
              <a:rPr lang="en-US" altLang="en-US" sz="1400"/>
              <a:t>: Alcohol and sleep detection in a single system.  </a:t>
            </a:r>
          </a:p>
          <a:p>
            <a:pPr marL="114300" indent="0" algn="l">
              <a:buNone/>
            </a:pPr>
            <a:r>
              <a:rPr lang="en-US" altLang="en-US" sz="1400" b="1"/>
              <a:t>Automated Ignition Control</a:t>
            </a:r>
            <a:r>
              <a:rPr lang="en-US" altLang="en-US" sz="1400"/>
              <a:t>: Prevents vehicle ignition when alcohol is detected.  </a:t>
            </a:r>
          </a:p>
          <a:p>
            <a:pPr marL="114300" indent="0" algn="l">
              <a:buNone/>
            </a:pPr>
            <a:r>
              <a:rPr lang="en-US" altLang="en-US" sz="1400" b="1"/>
              <a:t>Real-time Alerts</a:t>
            </a:r>
            <a:r>
              <a:rPr lang="en-US" altLang="en-US" sz="1400"/>
              <a:t>: Instant notifications with location details for family/emergency contacts.  </a:t>
            </a:r>
          </a:p>
          <a:p>
            <a:pPr marL="114300" indent="0" algn="l">
              <a:buNone/>
            </a:pPr>
            <a:r>
              <a:rPr lang="en-US" altLang="en-US" sz="1400" b="1"/>
              <a:t>Cost-Effective</a:t>
            </a:r>
            <a:r>
              <a:rPr lang="en-US" altLang="en-US" sz="1400"/>
              <a:t>: Affordable components for easy integration into vehicles.  </a:t>
            </a:r>
          </a:p>
          <a:p>
            <a:pPr marL="114300" indent="0" algn="l">
              <a:buNone/>
            </a:pPr>
            <a:r>
              <a:rPr lang="en-US" altLang="en-US" sz="1400" b="1"/>
              <a:t>Advanced Algorithms</a:t>
            </a:r>
            <a:r>
              <a:rPr lang="en-US" altLang="en-US" sz="1400"/>
              <a:t>: Machine learning/image processing for accurate drowsiness detection.  </a:t>
            </a:r>
          </a:p>
          <a:p>
            <a:pPr marL="114300" indent="0" algn="l">
              <a:buNone/>
            </a:pPr>
            <a:r>
              <a:rPr lang="en-US" altLang="en-US" sz="1400" b="1"/>
              <a:t>IoT Integration</a:t>
            </a:r>
            <a:r>
              <a:rPr lang="en-US" altLang="en-US" sz="1400"/>
              <a:t>: Real-time monitoring and notifications for enhanced safety.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1959425" y="0"/>
            <a:ext cx="45177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SDG’s Covered </a:t>
            </a:r>
            <a:endParaRPr sz="4800" b="1" dirty="0">
              <a:solidFill>
                <a:srgbClr val="0C0C0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149860" y="1064260"/>
            <a:ext cx="8844280" cy="548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 b="1" dirty="0"/>
              <a:t>SDG Goals Addressed</a:t>
            </a:r>
            <a:endParaRPr lang="en-US" altLang="en-US" sz="1400" dirty="0"/>
          </a:p>
          <a:p>
            <a: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endParaRPr lang="en-US" altLang="en-US" sz="1400" dirty="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 b="1" dirty="0"/>
              <a:t>1. SDG 3: </a:t>
            </a:r>
            <a:r>
              <a:rPr lang="en-US" altLang="en-US" sz="1600" dirty="0"/>
              <a:t>Good Health and Well-being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altLang="en-US" sz="1600" dirty="0"/>
              <a:t>   Reduces accidents by drunk and drowsy driving, thus allowing people to travel safer with less casualties. (Target 3.6).</a:t>
            </a:r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 b="1" dirty="0"/>
              <a:t>2. SDG 9</a:t>
            </a:r>
            <a:r>
              <a:rPr lang="en-US" altLang="en-US" sz="1600" dirty="0"/>
              <a:t>: Industry, Innovation, and Infrastructure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altLang="en-US" sz="1600" dirty="0"/>
              <a:t>   Encourages technology developments within the automotive industry by use of IoT, sensors, and machine learning in building more safety transportation systems.</a:t>
            </a:r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 b="1" dirty="0"/>
              <a:t>3. SDG 11: </a:t>
            </a:r>
            <a:r>
              <a:rPr lang="en-US" altLang="en-US" sz="1600" dirty="0"/>
              <a:t>Sustainable Cities and Communities</a:t>
            </a:r>
          </a:p>
          <a:p>
            <a:pPr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en-US" altLang="en-US" sz="1600" dirty="0"/>
              <a:t>      Improves road safety, contributing to safer and more sustainable urban mobility (Target 11.2).</a:t>
            </a:r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 b="1" dirty="0"/>
              <a:t>4.SDG 12: </a:t>
            </a:r>
            <a:r>
              <a:rPr lang="en-US" altLang="en-US" sz="1600" dirty="0"/>
              <a:t>Responsible Consumption and Production</a:t>
            </a:r>
          </a:p>
          <a:p>
            <a:pPr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en-US" altLang="en-US" sz="1600" b="1" dirty="0"/>
              <a:t>     </a:t>
            </a:r>
            <a:r>
              <a:rPr lang="en-US" altLang="en-US" sz="1600" dirty="0"/>
              <a:t>Promotes responsible use of vehicles and decreases waste and environmental damage caused by accidents.</a:t>
            </a:r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 b="1" dirty="0"/>
              <a:t>5. SDG 13: </a:t>
            </a:r>
            <a:r>
              <a:rPr lang="en-US" altLang="en-US" sz="1600" dirty="0"/>
              <a:t>Climate Action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altLang="en-US" sz="1600" dirty="0"/>
              <a:t>- Avoids traffic congestion and pollution resulting from accidents, promoting environmental sustainability.</a:t>
            </a:r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 b="1" dirty="0"/>
              <a:t>6. SDG 16: </a:t>
            </a:r>
            <a:r>
              <a:rPr lang="en-US" altLang="en-US" sz="1600" dirty="0"/>
              <a:t>Peace, Justice, and Strong Institutions-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altLang="en-US" sz="1600" dirty="0"/>
              <a:t>  Promotes law enforcement work to prevent drunk driving, leading to safer and more responsible communities.</a:t>
            </a: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pic>
        <p:nvPicPr>
          <p:cNvPr id="63" name="Google Shape;63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1819475" y="0"/>
            <a:ext cx="46575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dirty="0"/>
              <a:t>Technology and Tools</a:t>
            </a:r>
            <a:endParaRPr sz="4800" b="1" dirty="0">
              <a:solidFill>
                <a:srgbClr val="0C0C0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9" name="Google Shape;69;p4"/>
          <p:cNvSpPr txBox="1">
            <a:spLocks noGrp="1"/>
          </p:cNvSpPr>
          <p:nvPr>
            <p:ph type="body" idx="1"/>
          </p:nvPr>
        </p:nvSpPr>
        <p:spPr>
          <a:xfrm>
            <a:off x="164891" y="1064302"/>
            <a:ext cx="8844197" cy="529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and Tools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Programming Languages:</a:t>
            </a:r>
          </a:p>
          <a:p>
            <a:pPr algn="just"/>
            <a:r>
              <a:rPr 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Python (for data processing and control logic).</a:t>
            </a:r>
          </a:p>
          <a:p>
            <a:pPr algn="just"/>
            <a:r>
              <a:rPr 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C/C++ (for microcontroller programming).</a:t>
            </a:r>
          </a:p>
          <a:p>
            <a:pPr algn="just"/>
            <a:r>
              <a:rPr 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IoT Platforms: </a:t>
            </a:r>
            <a:r>
              <a:rPr lang="en-IN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ThingSpeak</a:t>
            </a:r>
            <a:r>
              <a:rPr 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Blynk, or AWS IoT Core (for cloud-based monitoring and notifications).</a:t>
            </a:r>
          </a:p>
          <a:p>
            <a:pPr algn="just"/>
            <a:r>
              <a:rPr 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Database: Firebase or MySQL (to store alert and sleep detection logs).</a:t>
            </a:r>
          </a:p>
          <a:p>
            <a:pPr algn="just"/>
            <a:r>
              <a:rPr 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Mobile App Development: Flutter or React Native (to create a mobile interface for family notifications and monitoring).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 Sensors and IoT Components 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Alcohol Detection:</a:t>
            </a:r>
          </a:p>
          <a:p>
            <a:pPr algn="just"/>
            <a:r>
              <a:rPr 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MQ-3 or MQ-135 Gas Sensor (to detect alcohol concentration in the driver's breath).</a:t>
            </a:r>
          </a:p>
          <a:p>
            <a:pPr algn="just"/>
            <a:r>
              <a:rPr 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Sleep Detection: IR Sensor or Camera Module with Eye Tracking (e.g., Raspberry Pi Camera and OpenCV).</a:t>
            </a:r>
          </a:p>
          <a:p>
            <a:pPr algn="just"/>
            <a:r>
              <a:rPr 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Heart Rate Sensor (like MAX30100 or MAX30102) to monitor signs of drowsiness.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0" name="Google Shape;7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pic>
        <p:nvPicPr>
          <p:cNvPr id="71" name="Google Shape;71;p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4542A42C-736B-9B0F-9ED0-09909479C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>
            <a:extLst>
              <a:ext uri="{FF2B5EF4-FFF2-40B4-BE49-F238E27FC236}">
                <a16:creationId xmlns:a16="http://schemas.microsoft.com/office/drawing/2014/main" id="{C58348FF-1F8D-26E1-9C16-D9EAA56E37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9475" y="0"/>
            <a:ext cx="46575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Technology and Tools</a:t>
            </a:r>
            <a:endParaRPr sz="4800" b="1">
              <a:solidFill>
                <a:srgbClr val="0C0C0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9" name="Google Shape;69;p4">
            <a:extLst>
              <a:ext uri="{FF2B5EF4-FFF2-40B4-BE49-F238E27FC236}">
                <a16:creationId xmlns:a16="http://schemas.microsoft.com/office/drawing/2014/main" id="{E622A596-01E8-4944-7330-D437385FD4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4891" y="1064302"/>
            <a:ext cx="8844197" cy="529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 Embedded Systems and Microcontrollers</a:t>
            </a:r>
          </a:p>
          <a:p>
            <a:pPr algn="just"/>
            <a:r>
              <a:rPr 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Microcontroller : Arduino Uno/Nano or ESP32 (for sensor integration and control logic).</a:t>
            </a:r>
          </a:p>
          <a:p>
            <a:pPr algn="just"/>
            <a:r>
              <a:rPr 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Raspberry Pi (for advanced processing like eye-tracking algorithms).</a:t>
            </a:r>
          </a:p>
          <a:p>
            <a:pPr algn="just"/>
            <a:r>
              <a:rPr 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Relay Module : To control car ignition circuits.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4. Communication Protocols</a:t>
            </a:r>
          </a:p>
          <a:p>
            <a:pPr algn="just"/>
            <a:r>
              <a:rPr 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Bluetooth or Wi-Fi (for transmitting data to the family’s mobile app).</a:t>
            </a:r>
          </a:p>
          <a:p>
            <a:pPr algn="just"/>
            <a:r>
              <a:rPr 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MQTT or HTTP (for cloud integration and notifications).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5. Siren/Alert System</a:t>
            </a:r>
          </a:p>
          <a:p>
            <a:pPr algn="just"/>
            <a:r>
              <a:rPr 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Buzzer or Siren Module : to generate audio alerts inside the vehicle.</a:t>
            </a:r>
          </a:p>
          <a:p>
            <a:pPr algn="just"/>
            <a:r>
              <a:rPr 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SMS/Email API Integration (e.g., Twilio, IFTTT) to notify family members.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6. Additional Tools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Power Supply:</a:t>
            </a:r>
          </a:p>
          <a:p>
            <a:pPr algn="just"/>
            <a:r>
              <a:rPr 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Battery module for powering sensors and microcontrollers.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Debugging Tools:</a:t>
            </a:r>
          </a:p>
          <a:p>
            <a:pPr algn="just"/>
            <a:r>
              <a:rPr 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Serial Monitor (Arduino IDE) or Logic </a:t>
            </a:r>
            <a:r>
              <a:rPr lang="en-IN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Analyzers</a:t>
            </a:r>
            <a:r>
              <a:rPr lang="en-IN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0" name="Google Shape;70;p4">
            <a:extLst>
              <a:ext uri="{FF2B5EF4-FFF2-40B4-BE49-F238E27FC236}">
                <a16:creationId xmlns:a16="http://schemas.microsoft.com/office/drawing/2014/main" id="{B8704291-BCD7-4374-3C07-9E5A2005D7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pic>
        <p:nvPicPr>
          <p:cNvPr id="71" name="Google Shape;71;p4">
            <a:extLst>
              <a:ext uri="{FF2B5EF4-FFF2-40B4-BE49-F238E27FC236}">
                <a16:creationId xmlns:a16="http://schemas.microsoft.com/office/drawing/2014/main" id="{9DE26814-C478-297E-7D10-5EB0C6403785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482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1855</Words>
  <Application>Microsoft Office PowerPoint</Application>
  <PresentationFormat>On-screen Show (4:3)</PresentationFormat>
  <Paragraphs>208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PowerPoint Presentation</vt:lpstr>
      <vt:lpstr>Problem Statement</vt:lpstr>
      <vt:lpstr>Problem Statement</vt:lpstr>
      <vt:lpstr>Proposed Solution</vt:lpstr>
      <vt:lpstr>Proposed Solution</vt:lpstr>
      <vt:lpstr>Proposed Solution</vt:lpstr>
      <vt:lpstr>SDG’s Covered </vt:lpstr>
      <vt:lpstr>Technology and Tools</vt:lpstr>
      <vt:lpstr>Technology and Tools</vt:lpstr>
      <vt:lpstr>Implementation Plan</vt:lpstr>
      <vt:lpstr>Implementation Plan</vt:lpstr>
      <vt:lpstr>Impact and Benefits</vt:lpstr>
      <vt:lpstr>Impact and Benefits</vt:lpstr>
      <vt:lpstr>Budget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hp5cd410j32x@outlook.com</cp:lastModifiedBy>
  <cp:revision>4</cp:revision>
  <dcterms:created xsi:type="dcterms:W3CDTF">2010-04-09T07:36:00Z</dcterms:created>
  <dcterms:modified xsi:type="dcterms:W3CDTF">2024-12-18T05:25:48Z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019FF062D568430B9A80481725F9288B_12</vt:lpwstr>
  </property>
  <property fmtid="{D5CDD505-2E9C-101B-9397-08002B2CF9AE}" pid="3" name="KSOProductBuildVer">
    <vt:lpwstr>1033-12.2.0.19307</vt:lpwstr>
  </property>
</Properties>
</file>