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81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56896-4A07-4EAD-9DC7-8AB6BEE0E43B}" type="datetimeFigureOut">
              <a:rPr lang="en-IN" smtClean="0"/>
              <a:t>13-05-2021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F0878-94F8-4263-A6EC-C169519FD3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2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8F0878-94F8-4263-A6EC-C169519FD37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7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267" y="82296"/>
            <a:ext cx="7766936" cy="102451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CASE STUDY 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331" y="2002577"/>
            <a:ext cx="7766936" cy="1096899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3200" b="1" dirty="0"/>
              <a:t>Problem Statement</a:t>
            </a:r>
            <a:r>
              <a:rPr lang="en-IN" sz="3200" dirty="0"/>
              <a:t>: To build a machine learning model that will predict selling price of the cars</a:t>
            </a:r>
            <a:r>
              <a:rPr lang="en-IN" sz="2400" dirty="0"/>
              <a:t>.</a:t>
            </a:r>
          </a:p>
          <a:p>
            <a:pPr algn="l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of Categorical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Encode the features- Owner ,Transmission , Fuel</a:t>
            </a:r>
            <a:endParaRPr lang="en-IN" sz="2200" dirty="0" smtClean="0"/>
          </a:p>
          <a:p>
            <a:r>
              <a:rPr lang="en-US" sz="2200" dirty="0" smtClean="0"/>
              <a:t>Dropping the company column and did a target encoding for it and therefore added a variable name </a:t>
            </a:r>
            <a:r>
              <a:rPr lang="en-US" sz="2200" b="1" dirty="0" smtClean="0">
                <a:solidFill>
                  <a:srgbClr val="FF0000"/>
                </a:solidFill>
              </a:rPr>
              <a:t>derived </a:t>
            </a:r>
            <a:r>
              <a:rPr lang="en-US" sz="2200" dirty="0" smtClean="0"/>
              <a:t>in the dataset</a:t>
            </a:r>
          </a:p>
          <a:p>
            <a:r>
              <a:rPr lang="en-US" sz="2200" dirty="0" smtClean="0"/>
              <a:t>Year = (current year-year)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271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Redundant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Dropped features -Seller Type ,Torque ,Company ,Model Name and Engine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13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068926"/>
              </p:ext>
            </p:extLst>
          </p:nvPr>
        </p:nvGraphicFramePr>
        <p:xfrm>
          <a:off x="677334" y="1337628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Root Mean Squared 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155621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squared</a:t>
                      </a:r>
                      <a:r>
                        <a:rPr lang="en-US" baseline="0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(100-mape)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82.18%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78" y="2820988"/>
            <a:ext cx="7314285" cy="40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3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XG-BOOST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51686"/>
              </p:ext>
            </p:extLst>
          </p:nvPr>
        </p:nvGraphicFramePr>
        <p:xfrm>
          <a:off x="677334" y="1453016"/>
          <a:ext cx="8596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149638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 squared</a:t>
                      </a:r>
                      <a:r>
                        <a:rPr lang="en-US" baseline="0" dirty="0" smtClean="0"/>
                        <a:t> Score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 (100-mape)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82.56%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3" y="3014843"/>
            <a:ext cx="8750413" cy="4028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808175" y="3889993"/>
            <a:ext cx="26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Predicted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6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Importance(XG -Boost)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2160588"/>
            <a:ext cx="7848599" cy="4338183"/>
          </a:xfrm>
        </p:spPr>
      </p:pic>
    </p:spTree>
    <p:extLst>
      <p:ext uri="{BB962C8B-B14F-4D97-AF65-F5344CB8AC3E}">
        <p14:creationId xmlns:p14="http://schemas.microsoft.com/office/powerpoint/2010/main" val="11151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2155371"/>
          </a:xfrm>
        </p:spPr>
        <p:txBody>
          <a:bodyPr/>
          <a:lstStyle/>
          <a:p>
            <a:r>
              <a:rPr lang="en-US" dirty="0" smtClean="0"/>
              <a:t>Feature Importance(Dropping Fuel variable)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78" y="2177497"/>
            <a:ext cx="7339682" cy="3847619"/>
          </a:xfrm>
        </p:spPr>
      </p:pic>
      <p:sp>
        <p:nvSpPr>
          <p:cNvPr id="5" name="Rectangle 4"/>
          <p:cNvSpPr/>
          <p:nvPr/>
        </p:nvSpPr>
        <p:spPr>
          <a:xfrm>
            <a:off x="7402286" y="1567543"/>
            <a:ext cx="207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RMSE- </a:t>
            </a:r>
            <a:r>
              <a:rPr lang="en-US" dirty="0">
                <a:solidFill>
                  <a:schemeClr val="tx2"/>
                </a:solidFill>
              </a:rPr>
              <a:t>150481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62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27" y="4822371"/>
            <a:ext cx="2840545" cy="1676191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TANISH </a:t>
            </a:r>
            <a:r>
              <a:rPr lang="en-US" smtClean="0"/>
              <a:t>BOTHRA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55173" y="1632857"/>
            <a:ext cx="768691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    THANK YOU</a:t>
            </a:r>
            <a:endParaRPr lang="en-IN" sz="8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798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607" y="52832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Set Description: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298789"/>
              </p:ext>
            </p:extLst>
          </p:nvPr>
        </p:nvGraphicFramePr>
        <p:xfrm>
          <a:off x="705294" y="594360"/>
          <a:ext cx="9636570" cy="626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Values-Training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 Company</a:t>
                      </a:r>
                      <a:r>
                        <a:rPr lang="en-US" baseline="0" dirty="0" smtClean="0"/>
                        <a:t> and model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Manufacturing</a:t>
                      </a:r>
                      <a:r>
                        <a:rPr lang="en-US" baseline="0" dirty="0" smtClean="0"/>
                        <a:t>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Km_Driven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Km Driven in Total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Diesel/Petrol/LPG/CNG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Seller_type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Individual/Dealer/Trustmark Dealer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Transmission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Manual/Automatic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192">
                <a:tc>
                  <a:txBody>
                    <a:bodyPr/>
                    <a:lstStyle/>
                    <a:p>
                      <a:r>
                        <a:rPr lang="en-US" dirty="0" smtClean="0"/>
                        <a:t>Owner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Owner/ Second Owner/ Third Owner/Fourth &amp; Above Owner/ Test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Drive Car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Mileage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Mileage in kmpl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Engine cubic</a:t>
                      </a:r>
                      <a:r>
                        <a:rPr lang="en-US" baseline="0" dirty="0" smtClean="0"/>
                        <a:t> 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MaxPower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 horse Power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Torque</a:t>
                      </a:r>
                      <a:r>
                        <a:rPr lang="en-US" baseline="0" dirty="0" smtClean="0"/>
                        <a:t> in Nm @Rpm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Seating Capacity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Selling Price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Selling Price of Car (Dependent</a:t>
                      </a:r>
                      <a:r>
                        <a:rPr lang="en-US" b="1" baseline="0" dirty="0" smtClean="0">
                          <a:solidFill>
                            <a:schemeClr val="tx2"/>
                          </a:solidFill>
                        </a:rPr>
                        <a:t> Variable)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2"/>
                          </a:solidFill>
                        </a:rPr>
                        <a:t>null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2971" y="0"/>
            <a:ext cx="5725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Training dataset shape (5000,13)</a:t>
            </a:r>
          </a:p>
          <a:p>
            <a:r>
              <a:rPr lang="en-US" dirty="0" smtClean="0"/>
              <a:t>Test dataset shape (1925,13)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208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82" y="280416"/>
            <a:ext cx="8596668" cy="1320800"/>
          </a:xfrm>
        </p:spPr>
        <p:txBody>
          <a:bodyPr/>
          <a:lstStyle/>
          <a:p>
            <a:r>
              <a:rPr lang="en-US" dirty="0" smtClean="0"/>
              <a:t>Data Type Transformation and Handling Missing Values(1/2)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74" y="1739965"/>
            <a:ext cx="8596668" cy="388077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Engine – Removing Units and Converting to float</a:t>
            </a:r>
          </a:p>
          <a:p>
            <a:r>
              <a:rPr lang="en-US" dirty="0" smtClean="0"/>
              <a:t>Max </a:t>
            </a:r>
            <a:r>
              <a:rPr lang="en-US" dirty="0" err="1" smtClean="0"/>
              <a:t>Powe</a:t>
            </a:r>
            <a:r>
              <a:rPr lang="en-IN" dirty="0" smtClean="0"/>
              <a:t>r –Removing Units and Converting to float</a:t>
            </a:r>
          </a:p>
          <a:p>
            <a:r>
              <a:rPr lang="en-US" dirty="0" smtClean="0"/>
              <a:t>Mileage – Removing Units and Converting to float</a:t>
            </a:r>
            <a:endParaRPr lang="en-US" dirty="0"/>
          </a:p>
          <a:p>
            <a:r>
              <a:rPr lang="en-US" dirty="0" smtClean="0"/>
              <a:t>Name – Splitting into company Name and Model Name</a:t>
            </a:r>
          </a:p>
        </p:txBody>
      </p:sp>
    </p:spTree>
    <p:extLst>
      <p:ext uri="{BB962C8B-B14F-4D97-AF65-F5344CB8AC3E}">
        <p14:creationId xmlns:p14="http://schemas.microsoft.com/office/powerpoint/2010/main" val="283488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Transformation and Handling Missing </a:t>
            </a:r>
            <a:r>
              <a:rPr lang="en-US" dirty="0" smtClean="0"/>
              <a:t>Values(2/2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Grouping by the company name and filling the mean values</a:t>
            </a:r>
            <a:endParaRPr lang="en-IN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IN" dirty="0" smtClean="0"/>
              <a:t>  </a:t>
            </a:r>
            <a:r>
              <a:rPr lang="en-IN" dirty="0" err="1" smtClean="0"/>
              <a:t>df</a:t>
            </a:r>
            <a:r>
              <a:rPr lang="en-IN" dirty="0"/>
              <a:t>["mileage"] = </a:t>
            </a:r>
            <a:r>
              <a:rPr lang="en-IN" dirty="0" err="1"/>
              <a:t>df.groupby</a:t>
            </a:r>
            <a:r>
              <a:rPr lang="en-IN" dirty="0"/>
              <a:t>("company")['mileage'].transform(lambda x: </a:t>
            </a:r>
            <a:r>
              <a:rPr lang="en-IN" dirty="0" smtClean="0"/>
              <a:t>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 err="1" smtClean="0"/>
              <a:t>x.fillna</a:t>
            </a:r>
            <a:r>
              <a:rPr lang="en-IN" dirty="0" smtClean="0"/>
              <a:t>(</a:t>
            </a:r>
            <a:r>
              <a:rPr lang="en-IN" dirty="0" err="1" smtClean="0"/>
              <a:t>x.mean</a:t>
            </a:r>
            <a:r>
              <a:rPr lang="en-IN" dirty="0" smtClean="0"/>
              <a:t>()))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7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038" y="429276"/>
            <a:ext cx="8596668" cy="1320800"/>
          </a:xfrm>
        </p:spPr>
        <p:txBody>
          <a:bodyPr/>
          <a:lstStyle/>
          <a:p>
            <a:r>
              <a:rPr lang="en-US" dirty="0" smtClean="0"/>
              <a:t>Outliers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8" y="1750076"/>
            <a:ext cx="8596312" cy="2200988"/>
          </a:xfrm>
        </p:spPr>
      </p:pic>
      <p:sp>
        <p:nvSpPr>
          <p:cNvPr id="5" name="TextBox 4"/>
          <p:cNvSpPr txBox="1"/>
          <p:nvPr/>
        </p:nvSpPr>
        <p:spPr>
          <a:xfrm>
            <a:off x="677334" y="1380744"/>
            <a:ext cx="61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Removing rows having year less than 2002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0538"/>
            <a:ext cx="8603826" cy="264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8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166" y="61541"/>
            <a:ext cx="8596668" cy="1320800"/>
          </a:xfrm>
        </p:spPr>
        <p:txBody>
          <a:bodyPr/>
          <a:lstStyle/>
          <a:p>
            <a:r>
              <a:rPr lang="en-US" dirty="0" smtClean="0"/>
              <a:t>Correlation between Company’s average selling price and average Max-Power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436" y="4710400"/>
            <a:ext cx="3190669" cy="222380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71" y="1471179"/>
            <a:ext cx="3722915" cy="34863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1" y="1567007"/>
            <a:ext cx="4020384" cy="35164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9828" y="1198655"/>
            <a:ext cx="272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Selling Price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32715" y="1197675"/>
            <a:ext cx="275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Max-Power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1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Selling Price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936" y="2158700"/>
            <a:ext cx="5003174" cy="359365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" y="2158700"/>
            <a:ext cx="5015873" cy="3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10" y="463296"/>
            <a:ext cx="8596668" cy="1320800"/>
          </a:xfrm>
        </p:spPr>
        <p:txBody>
          <a:bodyPr/>
          <a:lstStyle/>
          <a:p>
            <a:r>
              <a:rPr lang="en-US" dirty="0" smtClean="0"/>
              <a:t>                  </a:t>
            </a:r>
            <a:r>
              <a:rPr lang="en-US" sz="4400" dirty="0" smtClean="0"/>
              <a:t>Collinearity</a:t>
            </a:r>
            <a:endParaRPr lang="en-IN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95" y="1569546"/>
            <a:ext cx="6737945" cy="5012375"/>
          </a:xfrm>
        </p:spPr>
      </p:pic>
    </p:spTree>
    <p:extLst>
      <p:ext uri="{BB962C8B-B14F-4D97-AF65-F5344CB8AC3E}">
        <p14:creationId xmlns:p14="http://schemas.microsoft.com/office/powerpoint/2010/main" val="373804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Skewness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92" y="2648398"/>
            <a:ext cx="4926984" cy="34793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86" y="2705688"/>
            <a:ext cx="5203371" cy="3422075"/>
          </a:xfrm>
        </p:spPr>
      </p:pic>
      <p:sp>
        <p:nvSpPr>
          <p:cNvPr id="9" name="Right Arrow 8"/>
          <p:cNvSpPr/>
          <p:nvPr/>
        </p:nvSpPr>
        <p:spPr>
          <a:xfrm>
            <a:off x="5366656" y="4169229"/>
            <a:ext cx="957943" cy="283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231076" y="3712812"/>
            <a:ext cx="12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np.sqrt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15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329</Words>
  <Application>Microsoft Office PowerPoint</Application>
  <PresentationFormat>Widescreen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       CASE STUDY </vt:lpstr>
      <vt:lpstr>Data Set Description: </vt:lpstr>
      <vt:lpstr>Data Type Transformation and Handling Missing Values(1/2)</vt:lpstr>
      <vt:lpstr>Data Type Transformation and Handling Missing Values(2/2)</vt:lpstr>
      <vt:lpstr>Outliers</vt:lpstr>
      <vt:lpstr>Correlation between Company’s average selling price and average Max-Power</vt:lpstr>
      <vt:lpstr>Average Selling Price </vt:lpstr>
      <vt:lpstr>                  Collinearity</vt:lpstr>
      <vt:lpstr>Skewness</vt:lpstr>
      <vt:lpstr>Encoding of Categorical Variables</vt:lpstr>
      <vt:lpstr>Removing Redundant Variables</vt:lpstr>
      <vt:lpstr>Random Forest</vt:lpstr>
      <vt:lpstr>XG-BOOST</vt:lpstr>
      <vt:lpstr>Feature Importance(XG -Boost)</vt:lpstr>
      <vt:lpstr>Feature Importance(Dropping Fuel variable) 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CASE STUDY </dc:title>
  <dc:creator>Tanish Bothra</dc:creator>
  <cp:lastModifiedBy>Rishab Bothra</cp:lastModifiedBy>
  <cp:revision>33</cp:revision>
  <dcterms:created xsi:type="dcterms:W3CDTF">2021-02-05T05:03:14Z</dcterms:created>
  <dcterms:modified xsi:type="dcterms:W3CDTF">2021-05-12T20:28:57Z</dcterms:modified>
</cp:coreProperties>
</file>