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300"/>
      </p:cViewPr>
      <p:guideLst>
        <p:guide orient="horz" pos="792"/>
        <p:guide orient="horz" pos="1080"/>
        <p:guide pos="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 Classification using Transfer Learning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=""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9861" y="1379095"/>
            <a:ext cx="7719935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/>
              <a:t>Understand how to build an image classification model using transfer learning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Learn to load, </a:t>
            </a:r>
            <a:r>
              <a:rPr lang="en-IN" dirty="0" err="1" smtClean="0"/>
              <a:t>preprocess</a:t>
            </a:r>
            <a:r>
              <a:rPr lang="en-IN" dirty="0" smtClean="0"/>
              <a:t>, and batch image datasets using </a:t>
            </a:r>
            <a:r>
              <a:rPr lang="en-IN" dirty="0" err="1" smtClean="0"/>
              <a:t>TensorFlow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Apply EfficientNetV2B2 to classify images into garbage categories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Visualize training results using accuracy/loss graphs and confusion matrix</a:t>
            </a:r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Gain experience working in Google </a:t>
            </a:r>
            <a:r>
              <a:rPr lang="en-IN" dirty="0" err="1" smtClean="0"/>
              <a:t>Colab</a:t>
            </a:r>
            <a:r>
              <a:rPr lang="en-IN" dirty="0" smtClean="0"/>
              <a:t> and submitting code via </a:t>
            </a:r>
            <a:r>
              <a:rPr lang="en-IN" dirty="0" err="1" smtClean="0"/>
              <a:t>GitHub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Develop real-world AI skills related to sustainability and smart waste management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832" y="1648918"/>
            <a:ext cx="9818558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Programming Language: Python</a:t>
            </a:r>
          </a:p>
          <a:p>
            <a:endParaRPr lang="en-IN" dirty="0" smtClean="0"/>
          </a:p>
          <a:p>
            <a:r>
              <a:rPr lang="en-IN" dirty="0" smtClean="0"/>
              <a:t>Platform: Google </a:t>
            </a:r>
            <a:r>
              <a:rPr lang="en-IN" dirty="0" err="1" smtClean="0"/>
              <a:t>Colab</a:t>
            </a:r>
            <a:r>
              <a:rPr lang="en-IN" dirty="0" smtClean="0"/>
              <a:t> (</a:t>
            </a:r>
            <a:r>
              <a:rPr lang="en-IN" dirty="0" err="1" smtClean="0"/>
              <a:t>Jupyter</a:t>
            </a:r>
            <a:r>
              <a:rPr lang="en-IN" dirty="0" smtClean="0"/>
              <a:t> Notebook)</a:t>
            </a:r>
          </a:p>
          <a:p>
            <a:endParaRPr lang="en-IN" dirty="0" smtClean="0"/>
          </a:p>
          <a:p>
            <a:r>
              <a:rPr lang="en-IN" dirty="0" smtClean="0"/>
              <a:t>Libraries &amp; Frameworks:</a:t>
            </a:r>
          </a:p>
          <a:p>
            <a:r>
              <a:rPr lang="en-IN" dirty="0" smtClean="0"/>
              <a:t>    • </a:t>
            </a:r>
            <a:r>
              <a:rPr lang="en-IN" dirty="0" err="1" smtClean="0"/>
              <a:t>TensorFlow</a:t>
            </a:r>
            <a:endParaRPr lang="en-IN" dirty="0" smtClean="0"/>
          </a:p>
          <a:p>
            <a:r>
              <a:rPr lang="en-IN" dirty="0" smtClean="0"/>
              <a:t>    • </a:t>
            </a:r>
            <a:r>
              <a:rPr lang="en-IN" dirty="0" err="1" smtClean="0"/>
              <a:t>Keras</a:t>
            </a:r>
            <a:endParaRPr lang="en-IN" dirty="0" smtClean="0"/>
          </a:p>
          <a:p>
            <a:r>
              <a:rPr lang="en-IN" dirty="0" smtClean="0"/>
              <a:t>    • </a:t>
            </a:r>
            <a:r>
              <a:rPr lang="en-IN" dirty="0" err="1" smtClean="0"/>
              <a:t>NumPy</a:t>
            </a:r>
            <a:endParaRPr lang="en-IN" dirty="0" smtClean="0"/>
          </a:p>
          <a:p>
            <a:r>
              <a:rPr lang="en-IN" dirty="0" smtClean="0"/>
              <a:t>    • </a:t>
            </a:r>
            <a:r>
              <a:rPr lang="en-IN" dirty="0" err="1" smtClean="0"/>
              <a:t>Matplotlib</a:t>
            </a:r>
            <a:endParaRPr lang="en-IN" dirty="0" smtClean="0"/>
          </a:p>
          <a:p>
            <a:r>
              <a:rPr lang="en-IN" dirty="0" smtClean="0"/>
              <a:t>    • </a:t>
            </a:r>
            <a:r>
              <a:rPr lang="en-IN" dirty="0" err="1" smtClean="0"/>
              <a:t>Seaborn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Model Used: EfficientNetV2B2 (Transfer Learning)</a:t>
            </a:r>
          </a:p>
          <a:p>
            <a:endParaRPr lang="en-IN" dirty="0" smtClean="0"/>
          </a:p>
          <a:p>
            <a:r>
              <a:rPr lang="en-IN" dirty="0" smtClean="0"/>
              <a:t>Dataset Source: </a:t>
            </a:r>
            <a:r>
              <a:rPr lang="en-IN" dirty="0" err="1" smtClean="0"/>
              <a:t>Kaggle</a:t>
            </a:r>
            <a:r>
              <a:rPr lang="en-IN" dirty="0" smtClean="0"/>
              <a:t> – </a:t>
            </a:r>
            <a:r>
              <a:rPr lang="en-IN" dirty="0" err="1" smtClean="0"/>
              <a:t>TrashType_Image_Dataset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Version Control: </a:t>
            </a:r>
            <a:r>
              <a:rPr lang="en-IN" dirty="0" err="1" smtClean="0"/>
              <a:t>GitHub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9843" y="1528997"/>
            <a:ext cx="6205927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1. Dataset Loading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Loaded the image dataset using </a:t>
            </a:r>
            <a:r>
              <a:rPr lang="en-IN" dirty="0" err="1" smtClean="0"/>
              <a:t>image_dataset_from_directory</a:t>
            </a:r>
            <a:r>
              <a:rPr lang="en-IN" dirty="0" smtClean="0"/>
              <a:t>()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Set </a:t>
            </a:r>
            <a:r>
              <a:rPr lang="en-IN" dirty="0" smtClean="0"/>
              <a:t>validation split to divide data into training and validation </a:t>
            </a:r>
            <a:r>
              <a:rPr lang="en-IN" dirty="0" smtClean="0"/>
              <a:t>sets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2</a:t>
            </a:r>
            <a:r>
              <a:rPr lang="en-IN" dirty="0" smtClean="0"/>
              <a:t>. Image </a:t>
            </a:r>
            <a:r>
              <a:rPr lang="en-IN" dirty="0" err="1" smtClean="0"/>
              <a:t>Preprocessing</a:t>
            </a:r>
            <a:endParaRPr lang="en-IN" dirty="0" smtClean="0"/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Resized all images to 124 × 124 </a:t>
            </a:r>
            <a:r>
              <a:rPr lang="en-IN" dirty="0" smtClean="0"/>
              <a:t>pixels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Applied batching, caching, and </a:t>
            </a:r>
            <a:r>
              <a:rPr lang="en-IN" dirty="0" err="1" smtClean="0"/>
              <a:t>prefetching</a:t>
            </a:r>
            <a:r>
              <a:rPr lang="en-IN" dirty="0" smtClean="0"/>
              <a:t> for performance</a:t>
            </a:r>
          </a:p>
          <a:p>
            <a:endParaRPr lang="en-IN" dirty="0" smtClean="0"/>
          </a:p>
          <a:p>
            <a:r>
              <a:rPr lang="en-IN" dirty="0" smtClean="0"/>
              <a:t>3</a:t>
            </a:r>
            <a:r>
              <a:rPr lang="en-IN" dirty="0" smtClean="0"/>
              <a:t>. Dataset Splitting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Split the validation data into validation and test </a:t>
            </a:r>
            <a:r>
              <a:rPr lang="en-IN" dirty="0" smtClean="0"/>
              <a:t>sets</a:t>
            </a:r>
          </a:p>
          <a:p>
            <a:r>
              <a:rPr lang="en-IN" dirty="0" smtClean="0"/>
              <a:t> </a:t>
            </a:r>
            <a:r>
              <a:rPr lang="en-IN" dirty="0" smtClean="0"/>
              <a:t>using take() and skip</a:t>
            </a:r>
            <a:r>
              <a:rPr lang="en-IN" dirty="0" smtClean="0"/>
              <a:t>()</a:t>
            </a:r>
            <a:endParaRPr lang="en-IN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60957" y="869431"/>
            <a:ext cx="6031044" cy="5838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4</a:t>
            </a:r>
            <a:r>
              <a:rPr lang="en-IN" dirty="0" smtClean="0"/>
              <a:t>. Model Building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Used EfficientNetV2B2 as the base model (pre-trained on </a:t>
            </a:r>
            <a:r>
              <a:rPr lang="en-IN" dirty="0" err="1" smtClean="0"/>
              <a:t>ImageNet</a:t>
            </a:r>
            <a:r>
              <a:rPr lang="en-IN" dirty="0" smtClean="0"/>
              <a:t>)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Frozen base layers and added:</a:t>
            </a:r>
          </a:p>
          <a:p>
            <a:r>
              <a:rPr lang="en-IN" dirty="0" smtClean="0"/>
              <a:t>    • Global Average Pooling</a:t>
            </a:r>
          </a:p>
          <a:p>
            <a:r>
              <a:rPr lang="en-IN" dirty="0" smtClean="0"/>
              <a:t>    • Dense (</a:t>
            </a:r>
            <a:r>
              <a:rPr lang="en-IN" dirty="0" err="1" smtClean="0"/>
              <a:t>ReLU</a:t>
            </a:r>
            <a:r>
              <a:rPr lang="en-IN" dirty="0" smtClean="0"/>
              <a:t>)</a:t>
            </a:r>
          </a:p>
          <a:p>
            <a:r>
              <a:rPr lang="en-IN" dirty="0" smtClean="0"/>
              <a:t>    • Output layer with </a:t>
            </a:r>
            <a:r>
              <a:rPr lang="en-IN" dirty="0" err="1" smtClean="0"/>
              <a:t>Softmax</a:t>
            </a:r>
            <a:r>
              <a:rPr lang="en-IN" dirty="0" smtClean="0"/>
              <a:t> activation</a:t>
            </a:r>
          </a:p>
          <a:p>
            <a:endParaRPr lang="en-IN" dirty="0" smtClean="0"/>
          </a:p>
          <a:p>
            <a:r>
              <a:rPr lang="en-IN" dirty="0" smtClean="0"/>
              <a:t>5</a:t>
            </a:r>
            <a:r>
              <a:rPr lang="en-IN" dirty="0" smtClean="0"/>
              <a:t>. Training &amp; Compilation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Optimizer: </a:t>
            </a:r>
            <a:r>
              <a:rPr lang="en-IN" dirty="0" smtClean="0"/>
              <a:t>Adam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Loss: Categorical </a:t>
            </a:r>
            <a:r>
              <a:rPr lang="en-IN" dirty="0" err="1" smtClean="0"/>
              <a:t>Crossentropy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Trained for 10 epochs, monitored training and validation accuracy/loss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smtClean="0"/>
              <a:t>6. Evaluation</a:t>
            </a:r>
          </a:p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Plotted graphs for accuracy and </a:t>
            </a:r>
            <a:r>
              <a:rPr lang="en-IN" dirty="0" smtClean="0"/>
              <a:t>loss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Generated a confusion matrix and classification report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9843" y="1858780"/>
            <a:ext cx="770494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74754" y="1648918"/>
            <a:ext cx="4931763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Garbage management is a serious concern in today’s world, where improper disposal and poor classification of waste can harm the environment and public health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 smtClean="0"/>
              <a:t>Manual sorting is slow, error-prone, and not scalable. </a:t>
            </a:r>
            <a:endParaRPr lang="en-IN" dirty="0" smtClean="0"/>
          </a:p>
          <a:p>
            <a:r>
              <a:rPr lang="en-IN" dirty="0" smtClean="0"/>
              <a:t>There </a:t>
            </a:r>
            <a:r>
              <a:rPr lang="en-IN" dirty="0" smtClean="0"/>
              <a:t>is a strong need for an intelligent system that can automatically classify garbage into categories such as plastic, metal, glass, and cardboard using machine learning and image classification techniques.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 smtClean="0"/>
              <a:t>project addresses this problem using transfer learning with EfficientNetV2B2.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4832" y="1603948"/>
            <a:ext cx="7255239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 deep learning model was developed using EfficientNetV2B2 (a pre-trained transfer learning model) to automatically classify garbage images into categories such as cardboard, glass, metal, paper, plastic, and trash.</a:t>
            </a:r>
          </a:p>
          <a:p>
            <a:endParaRPr lang="en-IN" dirty="0" smtClean="0"/>
          </a:p>
          <a:p>
            <a:r>
              <a:rPr lang="en-IN" dirty="0" smtClean="0"/>
              <a:t>The dataset was loaded using </a:t>
            </a:r>
            <a:r>
              <a:rPr lang="en-IN" dirty="0" err="1" smtClean="0"/>
              <a:t>TensorFlow's</a:t>
            </a:r>
            <a:r>
              <a:rPr lang="en-IN" dirty="0" smtClean="0"/>
              <a:t> </a:t>
            </a:r>
            <a:r>
              <a:rPr lang="en-IN" dirty="0" err="1" smtClean="0"/>
              <a:t>image_dataset_from_directory</a:t>
            </a:r>
            <a:r>
              <a:rPr lang="en-IN" dirty="0" smtClean="0"/>
              <a:t>() and resized to 124×124 pixels. After </a:t>
            </a:r>
            <a:r>
              <a:rPr lang="en-IN" dirty="0" err="1" smtClean="0"/>
              <a:t>preprocessing</a:t>
            </a:r>
            <a:r>
              <a:rPr lang="en-IN" dirty="0" smtClean="0"/>
              <a:t> and splitting the data into training, validation, and test sets, the model was trained for 10 epochs using the Adam optimizer.</a:t>
            </a:r>
          </a:p>
          <a:p>
            <a:endParaRPr lang="en-IN" dirty="0" smtClean="0"/>
          </a:p>
          <a:p>
            <a:r>
              <a:rPr lang="en-IN" dirty="0" smtClean="0"/>
              <a:t>The final model achieved high training and validation accuracy. Evaluation was done using accuracy/loss graphs and a confusion matrix. This AI-based solution can assist in smart dustbins, waste management systems, and </a:t>
            </a:r>
            <a:r>
              <a:rPr lang="en-IN" dirty="0" smtClean="0"/>
              <a:t>recycling automation.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4774" y="1394085"/>
            <a:ext cx="11497456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 model achieved 100% accuracy for both training and validation within a few epochs.</a:t>
            </a:r>
          </a:p>
          <a:p>
            <a:r>
              <a:rPr lang="en-IN" dirty="0" smtClean="0"/>
              <a:t>This graph confirms consistent and perfect learning using EfficientNetV2B2.</a:t>
            </a:r>
            <a:endParaRPr lang="en-IN" dirty="0"/>
          </a:p>
        </p:txBody>
      </p:sp>
      <p:pic>
        <p:nvPicPr>
          <p:cNvPr id="5" name="Picture 4" descr="imgggggggg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5" y="2052923"/>
            <a:ext cx="10283253" cy="480507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4794" y="1588957"/>
            <a:ext cx="5456420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Through this project, I gained hands-on experience with deep learning and image classification using transfer learning techniques. I learned how to handle and </a:t>
            </a:r>
            <a:r>
              <a:rPr lang="en-IN" dirty="0" err="1" smtClean="0"/>
              <a:t>preprocess</a:t>
            </a:r>
            <a:r>
              <a:rPr lang="en-IN" dirty="0" smtClean="0"/>
              <a:t> image datasets, implement a powerful pre-trained model (EfficientNetV2B2), and evaluate performance through accuracy graphs.</a:t>
            </a:r>
          </a:p>
          <a:p>
            <a:endParaRPr lang="en-IN" dirty="0" smtClean="0"/>
          </a:p>
          <a:p>
            <a:r>
              <a:rPr lang="en-IN" dirty="0" smtClean="0"/>
              <a:t>The model successfully achieved 100% accuracy on both training and validation sets, demonstrating its ability to effectively classify different types of garbage. This project strengthened my understanding of AI model building, fine-tuning, and real-world applications of machine learning in waste management and environmental sustainability.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75</TotalTime>
  <Words>510</Words>
  <Application>Microsoft Office PowerPoint</Application>
  <PresentationFormat>Custom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Session 01 Design Thinking &amp; Critical Thinking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11</cp:revision>
  <dcterms:created xsi:type="dcterms:W3CDTF">2024-12-31T09:40:01Z</dcterms:created>
  <dcterms:modified xsi:type="dcterms:W3CDTF">2025-07-05T09:31:02Z</dcterms:modified>
</cp:coreProperties>
</file>