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sha Singh" userId="232d3ad8ac3eccf6" providerId="LiveId" clId="{6C12A973-0908-455D-95D9-C14CAFFA6B8A}"/>
    <pc:docChg chg="modSld">
      <pc:chgData name="Tanisha Singh" userId="232d3ad8ac3eccf6" providerId="LiveId" clId="{6C12A973-0908-455D-95D9-C14CAFFA6B8A}" dt="2025-07-30T09:30:03.290" v="0" actId="255"/>
      <pc:docMkLst>
        <pc:docMk/>
      </pc:docMkLst>
      <pc:sldChg chg="modSp mod">
        <pc:chgData name="Tanisha Singh" userId="232d3ad8ac3eccf6" providerId="LiveId" clId="{6C12A973-0908-455D-95D9-C14CAFFA6B8A}" dt="2025-07-30T09:30:03.290" v="0" actId="255"/>
        <pc:sldMkLst>
          <pc:docMk/>
          <pc:sldMk cId="1186421160" sldId="262"/>
        </pc:sldMkLst>
        <pc:spChg chg="mod">
          <ac:chgData name="Tanisha Singh" userId="232d3ad8ac3eccf6" providerId="LiveId" clId="{6C12A973-0908-455D-95D9-C14CAFFA6B8A}" dt="2025-07-30T09:30:03.290" v="0" actId="255"/>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213249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Power System fault Detection and classification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Tanisha Singh – GLA University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proposed system effectively detects and classifies power system faults using machine learning techniques, improving response time and grid reliability. By leveraging historical fault data and intelligent algorithms, the model demonstrated high accuracy in distinguishing fault types.</a:t>
            </a:r>
          </a:p>
          <a:p>
            <a:r>
              <a:rPr lang="en-US" sz="2000" b="1" dirty="0"/>
              <a:t>Challenges</a:t>
            </a:r>
            <a:r>
              <a:rPr lang="en-US" sz="2000" dirty="0"/>
              <a:t> encountered included data imbalance, noise in signals, and tuning model parameters for optimal performance.</a:t>
            </a:r>
          </a:p>
          <a:p>
            <a:r>
              <a:rPr lang="en-US" sz="2000" dirty="0"/>
              <a:t>Future improvements can involve integrating real-time sensor data, deploying models on edge devices, and expanding to multi-regional systems.</a:t>
            </a:r>
          </a:p>
          <a:p>
            <a:r>
              <a:rPr lang="en-US" sz="2000" dirty="0"/>
              <a:t>This system marks a significant step toward </a:t>
            </a:r>
            <a:r>
              <a:rPr lang="en-US" sz="2000" b="1" dirty="0"/>
              <a:t>smart grid automation</a:t>
            </a:r>
            <a:r>
              <a:rPr lang="en-US" sz="2000" dirty="0"/>
              <a:t>, ensuring faster recovery, reduced downtime, and increased efficiency in power delivery</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69" y="1395663"/>
            <a:ext cx="11029615" cy="5213684"/>
          </a:xfrm>
        </p:spPr>
        <p:txBody>
          <a:bodyPr>
            <a:normAutofit fontScale="92500" lnSpcReduction="10000"/>
          </a:bodyPr>
          <a:lstStyle/>
          <a:p>
            <a:pPr marL="0" lvl="0" indent="0" defTabSz="914400" eaLnBrk="0" fontAlgn="base" hangingPunct="0">
              <a:lnSpc>
                <a:spcPct val="100000"/>
              </a:lnSpc>
              <a:spcBef>
                <a:spcPct val="0"/>
              </a:spcBef>
              <a:spcAft>
                <a:spcPct val="0"/>
              </a:spcAft>
              <a:buClrTx/>
              <a:buSzTx/>
              <a:buFontTx/>
              <a:buChar char="•"/>
            </a:pPr>
            <a:r>
              <a:rPr lang="en-US" altLang="en-US" sz="2100" b="1" dirty="0">
                <a:solidFill>
                  <a:schemeClr val="tx1"/>
                </a:solidFill>
                <a:latin typeface="Calibri" panose="020F0502020204030204" pitchFamily="34" charset="0"/>
                <a:ea typeface="Calibri" panose="020F0502020204030204" pitchFamily="34" charset="0"/>
                <a:cs typeface="Calibri" panose="020F0502020204030204" pitchFamily="34" charset="0"/>
              </a:rPr>
              <a:t>Integration of Real-Time IoT Data</a:t>
            </a:r>
            <a:b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Incorporate sensor and smart meter data for faster and more accurate fault detection in live environments.</a:t>
            </a:r>
          </a:p>
          <a:p>
            <a:pPr marL="0" lvl="0" indent="0" defTabSz="914400" eaLnBrk="0" fontAlgn="base" hangingPunct="0">
              <a:lnSpc>
                <a:spcPct val="100000"/>
              </a:lnSpc>
              <a:spcBef>
                <a:spcPct val="0"/>
              </a:spcBef>
              <a:spcAft>
                <a:spcPct val="0"/>
              </a:spcAft>
              <a:buClrTx/>
              <a:buSzTx/>
              <a:buFontTx/>
              <a:buChar char="•"/>
            </a:pPr>
            <a:r>
              <a:rPr lang="en-US" altLang="en-US" sz="2100" b="1" dirty="0">
                <a:solidFill>
                  <a:schemeClr val="tx1"/>
                </a:solidFill>
                <a:latin typeface="Calibri" panose="020F0502020204030204" pitchFamily="34" charset="0"/>
                <a:ea typeface="Calibri" panose="020F0502020204030204" pitchFamily="34" charset="0"/>
                <a:cs typeface="Calibri" panose="020F0502020204030204" pitchFamily="34" charset="0"/>
              </a:rPr>
              <a:t>Advanced Machine Learning Models</a:t>
            </a:r>
            <a:b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Explore ensemble methods or deep learning (e.g., CNN, LSTM) to enhance classification accuracy and generalization across diverse fault scenarios.</a:t>
            </a:r>
          </a:p>
          <a:p>
            <a:pPr marL="0" lvl="0" indent="0" defTabSz="914400" eaLnBrk="0" fontAlgn="base" hangingPunct="0">
              <a:lnSpc>
                <a:spcPct val="100000"/>
              </a:lnSpc>
              <a:spcBef>
                <a:spcPct val="0"/>
              </a:spcBef>
              <a:spcAft>
                <a:spcPct val="0"/>
              </a:spcAft>
              <a:buClrTx/>
              <a:buSzTx/>
              <a:buFontTx/>
              <a:buChar char="•"/>
            </a:pPr>
            <a:r>
              <a:rPr lang="en-US" altLang="en-US" sz="2100" b="1" dirty="0">
                <a:solidFill>
                  <a:schemeClr val="tx1"/>
                </a:solidFill>
                <a:latin typeface="Calibri" panose="020F0502020204030204" pitchFamily="34" charset="0"/>
                <a:ea typeface="Calibri" panose="020F0502020204030204" pitchFamily="34" charset="0"/>
                <a:cs typeface="Calibri" panose="020F0502020204030204" pitchFamily="34" charset="0"/>
              </a:rPr>
              <a:t>Edge Computing Implementation</a:t>
            </a:r>
            <a:b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Deploy fault detection algorithms on edge devices for </a:t>
            </a:r>
            <a:r>
              <a:rPr lang="en-US" altLang="en-US" sz="2100" b="1" dirty="0">
                <a:solidFill>
                  <a:schemeClr val="tx1"/>
                </a:solidFill>
                <a:latin typeface="Calibri" panose="020F0502020204030204" pitchFamily="34" charset="0"/>
                <a:ea typeface="Calibri" panose="020F0502020204030204" pitchFamily="34" charset="0"/>
                <a:cs typeface="Calibri" panose="020F0502020204030204" pitchFamily="34" charset="0"/>
              </a:rPr>
              <a:t>low-latency decision-making</a:t>
            </a:r>
            <a: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 in remote substations or rural areas.</a:t>
            </a:r>
          </a:p>
          <a:p>
            <a:pPr marL="0" lvl="0" indent="0" defTabSz="914400" eaLnBrk="0" fontAlgn="base" hangingPunct="0">
              <a:lnSpc>
                <a:spcPct val="100000"/>
              </a:lnSpc>
              <a:spcBef>
                <a:spcPct val="0"/>
              </a:spcBef>
              <a:spcAft>
                <a:spcPct val="0"/>
              </a:spcAft>
              <a:buClrTx/>
              <a:buSzTx/>
              <a:buFontTx/>
              <a:buChar char="•"/>
            </a:pPr>
            <a:r>
              <a:rPr lang="en-US" altLang="en-US" sz="2100" b="1" dirty="0">
                <a:solidFill>
                  <a:schemeClr val="tx1"/>
                </a:solidFill>
                <a:latin typeface="Calibri" panose="020F0502020204030204" pitchFamily="34" charset="0"/>
                <a:ea typeface="Calibri" panose="020F0502020204030204" pitchFamily="34" charset="0"/>
                <a:cs typeface="Calibri" panose="020F0502020204030204" pitchFamily="34" charset="0"/>
              </a:rPr>
              <a:t>Scalability Across Regions</a:t>
            </a:r>
            <a:b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Extend the system to monitor and classify faults across </a:t>
            </a:r>
            <a:r>
              <a:rPr lang="en-US" altLang="en-US" sz="2100" b="1" dirty="0">
                <a:solidFill>
                  <a:schemeClr val="tx1"/>
                </a:solidFill>
                <a:latin typeface="Calibri" panose="020F0502020204030204" pitchFamily="34" charset="0"/>
                <a:ea typeface="Calibri" panose="020F0502020204030204" pitchFamily="34" charset="0"/>
                <a:cs typeface="Calibri" panose="020F0502020204030204" pitchFamily="34" charset="0"/>
              </a:rPr>
              <a:t>multiple grids, cities, or states</a:t>
            </a:r>
            <a: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 adapting to local grid characteristics.</a:t>
            </a:r>
          </a:p>
          <a:p>
            <a:pPr marL="0" lvl="0" indent="0" defTabSz="914400" eaLnBrk="0" fontAlgn="base" hangingPunct="0">
              <a:lnSpc>
                <a:spcPct val="100000"/>
              </a:lnSpc>
              <a:spcBef>
                <a:spcPct val="0"/>
              </a:spcBef>
              <a:spcAft>
                <a:spcPct val="0"/>
              </a:spcAft>
              <a:buClrTx/>
              <a:buSzTx/>
              <a:buFontTx/>
              <a:buChar char="•"/>
            </a:pPr>
            <a:r>
              <a:rPr lang="en-US" altLang="en-US" sz="2100" b="1" dirty="0">
                <a:solidFill>
                  <a:schemeClr val="tx1"/>
                </a:solidFill>
                <a:latin typeface="Calibri" panose="020F0502020204030204" pitchFamily="34" charset="0"/>
                <a:ea typeface="Calibri" panose="020F0502020204030204" pitchFamily="34" charset="0"/>
                <a:cs typeface="Calibri" panose="020F0502020204030204" pitchFamily="34" charset="0"/>
              </a:rPr>
              <a:t>Inclusion of Renewable Energy Systems</a:t>
            </a:r>
            <a:b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Adapt the model to account for fault patterns in solar and wind power systems, supporting smart and green grids.</a:t>
            </a:r>
          </a:p>
          <a:p>
            <a:pPr marL="0" lvl="0" indent="0" defTabSz="914400" eaLnBrk="0" fontAlgn="base" hangingPunct="0">
              <a:lnSpc>
                <a:spcPct val="100000"/>
              </a:lnSpc>
              <a:spcBef>
                <a:spcPct val="0"/>
              </a:spcBef>
              <a:spcAft>
                <a:spcPct val="0"/>
              </a:spcAft>
              <a:buClrTx/>
              <a:buSzTx/>
              <a:buFontTx/>
              <a:buChar char="•"/>
            </a:pPr>
            <a:r>
              <a:rPr lang="en-US" altLang="en-US" sz="2100" b="1" dirty="0">
                <a:solidFill>
                  <a:schemeClr val="tx1"/>
                </a:solidFill>
                <a:latin typeface="Calibri" panose="020F0502020204030204" pitchFamily="34" charset="0"/>
                <a:ea typeface="Calibri" panose="020F0502020204030204" pitchFamily="34" charset="0"/>
                <a:cs typeface="Calibri" panose="020F0502020204030204" pitchFamily="34" charset="0"/>
              </a:rPr>
              <a:t>Self-Learning Models</a:t>
            </a:r>
            <a:b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Implement </a:t>
            </a:r>
            <a:r>
              <a:rPr lang="en-US" altLang="en-US" sz="2100" b="1" dirty="0">
                <a:solidFill>
                  <a:schemeClr val="tx1"/>
                </a:solidFill>
                <a:latin typeface="Calibri" panose="020F0502020204030204" pitchFamily="34" charset="0"/>
                <a:ea typeface="Calibri" panose="020F0502020204030204" pitchFamily="34" charset="0"/>
                <a:cs typeface="Calibri" panose="020F0502020204030204" pitchFamily="34" charset="0"/>
              </a:rPr>
              <a:t>online learning algorithms</a:t>
            </a:r>
            <a: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 that continuously improve with new incoming fault data.</a:t>
            </a:r>
          </a:p>
          <a:p>
            <a:pPr marL="0" lvl="0" indent="0" defTabSz="914400" eaLnBrk="0" fontAlgn="base" hangingPunct="0">
              <a:lnSpc>
                <a:spcPct val="100000"/>
              </a:lnSpc>
              <a:spcBef>
                <a:spcPct val="0"/>
              </a:spcBef>
              <a:spcAft>
                <a:spcPct val="0"/>
              </a:spcAft>
              <a:buClrTx/>
              <a:buSzTx/>
              <a:buFontTx/>
              <a:buChar char="•"/>
            </a:pPr>
            <a:r>
              <a:rPr lang="en-US" altLang="en-US" sz="2100" b="1" dirty="0">
                <a:solidFill>
                  <a:schemeClr val="tx1"/>
                </a:solidFill>
                <a:latin typeface="Calibri" panose="020F0502020204030204" pitchFamily="34" charset="0"/>
                <a:ea typeface="Calibri" panose="020F0502020204030204" pitchFamily="34" charset="0"/>
                <a:cs typeface="Calibri" panose="020F0502020204030204" pitchFamily="34" charset="0"/>
              </a:rPr>
              <a:t>Integration with SCADA Systems</a:t>
            </a:r>
            <a:b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altLang="en-US" sz="2100" dirty="0">
                <a:solidFill>
                  <a:schemeClr val="tx1"/>
                </a:solidFill>
                <a:latin typeface="Calibri" panose="020F0502020204030204" pitchFamily="34" charset="0"/>
                <a:ea typeface="Calibri" panose="020F0502020204030204" pitchFamily="34" charset="0"/>
                <a:cs typeface="Calibri" panose="020F0502020204030204" pitchFamily="34" charset="0"/>
              </a:rPr>
              <a:t>Enhance decision automation and control by connecting with Supervisory Control and Data Acquisition systems.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69" y="68890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7C84E22D-87B9-DC4F-4080-4EED522A3320}"/>
              </a:ext>
            </a:extLst>
          </p:cNvPr>
          <p:cNvSpPr>
            <a:spLocks noGrp="1" noChangeArrowheads="1"/>
          </p:cNvSpPr>
          <p:nvPr>
            <p:ph idx="1"/>
          </p:nvPr>
        </p:nvSpPr>
        <p:spPr bwMode="auto">
          <a:xfrm>
            <a:off x="581192" y="1867433"/>
            <a:ext cx="10764485" cy="354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Sujan, M.A., et al. (2017)</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“Power System Fault Classification and Location Using Machine Learning and Neural Networks”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IEEE Transactions on Smart Grid.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DOI: [10.1109/TSG.2017.2672063]</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Explores ML methods for fault classification and localization in power systems.</a:t>
            </a:r>
          </a:p>
          <a:p>
            <a:r>
              <a:rPr lang="en-IN" sz="1800" b="1" dirty="0"/>
              <a:t>Kaggle Dataset – Power System Fault Detection</a:t>
            </a:r>
            <a:br>
              <a:rPr lang="en-IN" sz="1800" dirty="0"/>
            </a:br>
            <a:r>
              <a:rPr lang="en-IN" sz="1800" i="1" dirty="0"/>
              <a:t>https://www.kaggle.com/datasets/shashwatwork/power-system-fault-detection-classification</a:t>
            </a:r>
            <a:br>
              <a:rPr lang="en-IN" sz="1800" dirty="0"/>
            </a:br>
            <a:r>
              <a:rPr lang="en-IN" sz="1800" dirty="0"/>
              <a:t>➤ Dataset used for ML model training and evaluation.</a:t>
            </a:r>
          </a:p>
          <a:p>
            <a:r>
              <a:rPr lang="en-IN" sz="1800" b="1" dirty="0"/>
              <a:t>IBM Cloud Documentation – Watson Studio &amp; </a:t>
            </a:r>
            <a:r>
              <a:rPr lang="en-IN" sz="1800" b="1" dirty="0" err="1"/>
              <a:t>AutoAI</a:t>
            </a:r>
            <a:br>
              <a:rPr lang="en-IN" sz="1800" dirty="0"/>
            </a:br>
            <a:r>
              <a:rPr lang="en-IN" sz="1800" i="1" dirty="0"/>
              <a:t>https://www.ibm.com/docs/en/watson-studio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E2F56E2-7B16-FC78-4F74-E15BBC78DBDD}"/>
              </a:ext>
            </a:extLst>
          </p:cNvPr>
          <p:cNvPicPr>
            <a:picLocks noGrp="1" noChangeAspect="1"/>
          </p:cNvPicPr>
          <p:nvPr>
            <p:ph idx="1"/>
          </p:nvPr>
        </p:nvPicPr>
        <p:blipFill>
          <a:blip r:embed="rId2"/>
          <a:stretch>
            <a:fillRect/>
          </a:stretch>
        </p:blipFill>
        <p:spPr>
          <a:xfrm>
            <a:off x="2518612" y="1232452"/>
            <a:ext cx="6689556" cy="4923392"/>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5E10791-6B8B-1248-04A3-CCA63B302A38}"/>
              </a:ext>
            </a:extLst>
          </p:cNvPr>
          <p:cNvPicPr>
            <a:picLocks noGrp="1" noChangeAspect="1"/>
          </p:cNvPicPr>
          <p:nvPr>
            <p:ph idx="1"/>
          </p:nvPr>
        </p:nvPicPr>
        <p:blipFill>
          <a:blip r:embed="rId2"/>
          <a:stretch>
            <a:fillRect/>
          </a:stretch>
        </p:blipFill>
        <p:spPr>
          <a:xfrm>
            <a:off x="2454442" y="1232452"/>
            <a:ext cx="6833937" cy="4923392"/>
          </a:xfr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80DB0758-E62B-DDBE-0BA5-B42F3E8D52A5}"/>
              </a:ext>
            </a:extLst>
          </p:cNvPr>
          <p:cNvPicPr>
            <a:picLocks noGrp="1" noChangeAspect="1"/>
          </p:cNvPicPr>
          <p:nvPr>
            <p:ph idx="1"/>
          </p:nvPr>
        </p:nvPicPr>
        <p:blipFill>
          <a:blip r:embed="rId2"/>
          <a:stretch>
            <a:fillRect/>
          </a:stretch>
        </p:blipFill>
        <p:spPr>
          <a:xfrm>
            <a:off x="2321496" y="1301750"/>
            <a:ext cx="7549008" cy="4673600"/>
          </a:xfr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The proposed system addresses the detection and classification of power distribution faults using machine learning to ensure timely fault identification and grid reliability. The solution includes:</a:t>
            </a:r>
          </a:p>
          <a:p>
            <a:r>
              <a:rPr lang="en-IN" sz="2000" b="1" dirty="0">
                <a:latin typeface="Calibri" panose="020F0502020204030204" pitchFamily="34" charset="0"/>
                <a:ea typeface="Calibri" panose="020F0502020204030204" pitchFamily="34" charset="0"/>
                <a:cs typeface="Calibri" panose="020F0502020204030204" pitchFamily="34" charset="0"/>
              </a:rPr>
              <a:t>Data Collection:</a:t>
            </a:r>
            <a:r>
              <a:rPr lang="en-IN" sz="2000" dirty="0">
                <a:latin typeface="Calibri" panose="020F0502020204030204" pitchFamily="34" charset="0"/>
                <a:ea typeface="Calibri" panose="020F0502020204030204" pitchFamily="34" charset="0"/>
                <a:cs typeface="Calibri" panose="020F0502020204030204" pitchFamily="34" charset="0"/>
              </a:rPr>
              <a:t> Use the Kaggle dataset containing voltage and current phasors under various fault conditions (LG, LL, DLG, 3</a:t>
            </a:r>
            <a:r>
              <a:rPr lang="el-GR" sz="2000" dirty="0">
                <a:latin typeface="Calibri" panose="020F0502020204030204" pitchFamily="34" charset="0"/>
                <a:ea typeface="Calibri" panose="020F0502020204030204" pitchFamily="34" charset="0"/>
                <a:cs typeface="Calibri" panose="020F0502020204030204" pitchFamily="34" charset="0"/>
              </a:rPr>
              <a:t>Φ, </a:t>
            </a:r>
            <a:r>
              <a:rPr lang="en-IN" sz="2000" dirty="0">
                <a:latin typeface="Calibri" panose="020F0502020204030204" pitchFamily="34" charset="0"/>
                <a:ea typeface="Calibri" panose="020F0502020204030204" pitchFamily="34" charset="0"/>
                <a:cs typeface="Calibri" panose="020F0502020204030204" pitchFamily="34" charset="0"/>
              </a:rPr>
              <a:t>Normal).</a:t>
            </a:r>
          </a:p>
          <a:p>
            <a:r>
              <a:rPr lang="en-IN" sz="2000" b="1" dirty="0">
                <a:latin typeface="Calibri" panose="020F0502020204030204" pitchFamily="34" charset="0"/>
                <a:ea typeface="Calibri" panose="020F0502020204030204" pitchFamily="34" charset="0"/>
                <a:cs typeface="Calibri" panose="020F0502020204030204" pitchFamily="34" charset="0"/>
              </a:rPr>
              <a:t>Data Preprocessing:</a:t>
            </a:r>
            <a:r>
              <a:rPr lang="en-IN" sz="2000" dirty="0">
                <a:latin typeface="Calibri" panose="020F0502020204030204" pitchFamily="34" charset="0"/>
                <a:ea typeface="Calibri" panose="020F0502020204030204" pitchFamily="34" charset="0"/>
                <a:cs typeface="Calibri" panose="020F0502020204030204" pitchFamily="34" charset="0"/>
              </a:rPr>
              <a:t> Handle missing values, normalize features, encode fault types, and split data into train-test sets.</a:t>
            </a:r>
          </a:p>
          <a:p>
            <a:r>
              <a:rPr lang="en-IN" sz="2000" b="1" dirty="0">
                <a:latin typeface="Calibri" panose="020F0502020204030204" pitchFamily="34" charset="0"/>
                <a:ea typeface="Calibri" panose="020F0502020204030204" pitchFamily="34" charset="0"/>
                <a:cs typeface="Calibri" panose="020F0502020204030204" pitchFamily="34" charset="0"/>
              </a:rPr>
              <a:t>ML Algorithm:</a:t>
            </a:r>
            <a:r>
              <a:rPr lang="en-IN" sz="2000" dirty="0">
                <a:latin typeface="Calibri" panose="020F0502020204030204" pitchFamily="34" charset="0"/>
                <a:ea typeface="Calibri" panose="020F0502020204030204" pitchFamily="34" charset="0"/>
                <a:cs typeface="Calibri" panose="020F0502020204030204" pitchFamily="34" charset="0"/>
              </a:rPr>
              <a:t> Train a </a:t>
            </a:r>
            <a:r>
              <a:rPr lang="en-IN" sz="2000" b="1" dirty="0">
                <a:latin typeface="Calibri" panose="020F0502020204030204" pitchFamily="34" charset="0"/>
                <a:ea typeface="Calibri" panose="020F0502020204030204" pitchFamily="34" charset="0"/>
                <a:cs typeface="Calibri" panose="020F0502020204030204" pitchFamily="34" charset="0"/>
              </a:rPr>
              <a:t>Random Forest Classifier</a:t>
            </a:r>
            <a:r>
              <a:rPr lang="en-IN" sz="2000" dirty="0">
                <a:latin typeface="Calibri" panose="020F0502020204030204" pitchFamily="34" charset="0"/>
                <a:ea typeface="Calibri" panose="020F0502020204030204" pitchFamily="34" charset="0"/>
                <a:cs typeface="Calibri" panose="020F0502020204030204" pitchFamily="34" charset="0"/>
              </a:rPr>
              <a:t> to distinguish fault types; also evaluate models like Decision Tree and SVM.</a:t>
            </a:r>
          </a:p>
          <a:p>
            <a:r>
              <a:rPr lang="en-IN" sz="2000" b="1" dirty="0">
                <a:latin typeface="Calibri" panose="020F0502020204030204" pitchFamily="34" charset="0"/>
                <a:ea typeface="Calibri" panose="020F0502020204030204" pitchFamily="34" charset="0"/>
                <a:cs typeface="Calibri" panose="020F0502020204030204" pitchFamily="34" charset="0"/>
              </a:rPr>
              <a:t>Deployment:</a:t>
            </a:r>
            <a:r>
              <a:rPr lang="en-IN" sz="2000" dirty="0">
                <a:latin typeface="Calibri" panose="020F0502020204030204" pitchFamily="34" charset="0"/>
                <a:ea typeface="Calibri" panose="020F0502020204030204" pitchFamily="34" charset="0"/>
                <a:cs typeface="Calibri" panose="020F0502020204030204" pitchFamily="34" charset="0"/>
              </a:rPr>
              <a:t> Deploy the model as a REST API via </a:t>
            </a:r>
            <a:r>
              <a:rPr lang="en-IN" sz="2000" b="1" dirty="0">
                <a:latin typeface="Calibri" panose="020F0502020204030204" pitchFamily="34" charset="0"/>
                <a:ea typeface="Calibri" panose="020F0502020204030204" pitchFamily="34" charset="0"/>
                <a:cs typeface="Calibri" panose="020F0502020204030204" pitchFamily="34" charset="0"/>
              </a:rPr>
              <a:t>IBM Watson Machine Learning</a:t>
            </a:r>
            <a:r>
              <a:rPr lang="en-IN" sz="2000" dirty="0">
                <a:latin typeface="Calibri" panose="020F0502020204030204" pitchFamily="34" charset="0"/>
                <a:ea typeface="Calibri" panose="020F0502020204030204" pitchFamily="34" charset="0"/>
                <a:cs typeface="Calibri" panose="020F0502020204030204" pitchFamily="34" charset="0"/>
              </a:rPr>
              <a:t> with data stored on </a:t>
            </a:r>
            <a:r>
              <a:rPr lang="en-IN" sz="2000" b="1" dirty="0">
                <a:latin typeface="Calibri" panose="020F0502020204030204" pitchFamily="34" charset="0"/>
                <a:ea typeface="Calibri" panose="020F0502020204030204" pitchFamily="34" charset="0"/>
                <a:cs typeface="Calibri" panose="020F0502020204030204" pitchFamily="34" charset="0"/>
              </a:rPr>
              <a:t>IBM Cloud Object Storage</a:t>
            </a:r>
            <a:r>
              <a:rPr lang="en-IN" sz="2000" dirty="0">
                <a:latin typeface="Calibri" panose="020F0502020204030204" pitchFamily="34" charset="0"/>
                <a:ea typeface="Calibri" panose="020F0502020204030204" pitchFamily="34" charset="0"/>
                <a:cs typeface="Calibri" panose="020F0502020204030204" pitchFamily="34" charset="0"/>
              </a:rPr>
              <a:t> and developed using </a:t>
            </a:r>
            <a:r>
              <a:rPr lang="en-IN" sz="2000" b="1" dirty="0">
                <a:latin typeface="Calibri" panose="020F0502020204030204" pitchFamily="34" charset="0"/>
                <a:ea typeface="Calibri" panose="020F0502020204030204" pitchFamily="34" charset="0"/>
                <a:cs typeface="Calibri" panose="020F0502020204030204" pitchFamily="34" charset="0"/>
              </a:rPr>
              <a:t>Watson Studio</a:t>
            </a:r>
            <a:r>
              <a:rPr lang="en-IN" sz="2000" dirty="0">
                <a:latin typeface="Calibri" panose="020F0502020204030204" pitchFamily="34" charset="0"/>
                <a:ea typeface="Calibri" panose="020F0502020204030204" pitchFamily="34" charset="0"/>
                <a:cs typeface="Calibri" panose="020F0502020204030204" pitchFamily="34" charset="0"/>
              </a:rPr>
              <a:t>.</a:t>
            </a:r>
          </a:p>
          <a:p>
            <a:r>
              <a:rPr lang="en-IN" sz="2000" b="1" dirty="0">
                <a:latin typeface="Calibri" panose="020F0502020204030204" pitchFamily="34" charset="0"/>
                <a:ea typeface="Calibri" panose="020F0502020204030204" pitchFamily="34" charset="0"/>
                <a:cs typeface="Calibri" panose="020F0502020204030204" pitchFamily="34" charset="0"/>
              </a:rPr>
              <a:t>Evaluation:</a:t>
            </a:r>
            <a:r>
              <a:rPr lang="en-IN" sz="2000" dirty="0">
                <a:latin typeface="Calibri" panose="020F0502020204030204" pitchFamily="34" charset="0"/>
                <a:ea typeface="Calibri" panose="020F0502020204030204" pitchFamily="34" charset="0"/>
                <a:cs typeface="Calibri" panose="020F0502020204030204" pitchFamily="34" charset="0"/>
              </a:rPr>
              <a:t> Use metrics like Accuracy, Precision, Recall, Confusion Matrix; apply cross-validation and monitor for retraining.</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2800" dirty="0">
                <a:solidFill>
                  <a:srgbClr val="0F0F0F"/>
                </a:solidFill>
                <a:latin typeface="Calibri" panose="020F0502020204030204" pitchFamily="34" charset="0"/>
                <a:ea typeface="Calibri" panose="020F0502020204030204" pitchFamily="34" charset="0"/>
                <a:cs typeface="Calibri" panose="020F0502020204030204" pitchFamily="34" charset="0"/>
              </a:rPr>
              <a:t>System requirements</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IBM Cloud Account</a:t>
            </a:r>
            <a:r>
              <a:rPr lang="en-US" altLang="en-US" sz="1800" dirty="0">
                <a:solidFill>
                  <a:schemeClr val="tx1"/>
                </a:solidFill>
                <a:latin typeface="Arial" panose="020B0604020202020204" pitchFamily="34" charset="0"/>
              </a:rPr>
              <a:t> (Lite plan)</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IBM Watson Studio</a:t>
            </a:r>
            <a:r>
              <a:rPr lang="en-US" altLang="en-US" sz="1800" dirty="0">
                <a:solidFill>
                  <a:schemeClr val="tx1"/>
                </a:solidFill>
                <a:latin typeface="Arial" panose="020B0604020202020204" pitchFamily="34" charset="0"/>
              </a:rPr>
              <a:t> – for development and training environment</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IBM Cloud Object Storage</a:t>
            </a:r>
            <a:r>
              <a:rPr lang="en-US" altLang="en-US" sz="1800" dirty="0">
                <a:solidFill>
                  <a:schemeClr val="tx1"/>
                </a:solidFill>
                <a:latin typeface="Arial" panose="020B0604020202020204" pitchFamily="34" charset="0"/>
              </a:rPr>
              <a:t> – to store datasets securely</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IBM Watson Machine Learning</a:t>
            </a:r>
            <a:r>
              <a:rPr lang="en-US" altLang="en-US" sz="1800" dirty="0">
                <a:solidFill>
                  <a:schemeClr val="tx1"/>
                </a:solidFill>
                <a:latin typeface="Arial" panose="020B0604020202020204" pitchFamily="34" charset="0"/>
              </a:rPr>
              <a:t> – for model deployment and serving as API</a:t>
            </a:r>
          </a:p>
          <a:p>
            <a:pPr marL="0" lvl="0" indent="0" defTabSz="914400" eaLnBrk="0" fontAlgn="base" hangingPunct="0">
              <a:lnSpc>
                <a:spcPct val="100000"/>
              </a:lnSpc>
              <a:spcBef>
                <a:spcPct val="0"/>
              </a:spcBef>
              <a:spcAft>
                <a:spcPct val="0"/>
              </a:spcAft>
              <a:buClrTx/>
              <a:buSzTx/>
              <a:buFontTx/>
              <a:buChar char="•"/>
            </a:pPr>
            <a:r>
              <a:rPr lang="en-US" altLang="en-US" sz="1800" dirty="0">
                <a:solidFill>
                  <a:schemeClr val="tx1"/>
                </a:solidFill>
                <a:latin typeface="Arial" panose="020B0604020202020204" pitchFamily="34" charset="0"/>
              </a:rPr>
              <a:t>Internet browser and stable network connection</a:t>
            </a:r>
          </a:p>
          <a:p>
            <a:pPr marL="0" lvl="0" indent="0" defTabSz="914400" eaLnBrk="0" fontAlgn="base" hangingPunct="0">
              <a:lnSpc>
                <a:spcPct val="100000"/>
              </a:lnSpc>
              <a:spcBef>
                <a:spcPct val="0"/>
              </a:spcBef>
              <a:spcAft>
                <a:spcPct val="0"/>
              </a:spcAft>
              <a:buClrTx/>
              <a:buSzTx/>
              <a:buNone/>
            </a:pPr>
            <a:endParaRPr lang="en-IN" sz="1800" b="1" dirty="0">
              <a:solidFill>
                <a:srgbClr val="0F0F0F"/>
              </a:solidFill>
            </a:endParaRPr>
          </a:p>
          <a:p>
            <a:pPr marL="305435" indent="-305435"/>
            <a:r>
              <a:rPr lang="en-IN" sz="2800" dirty="0">
                <a:solidFill>
                  <a:srgbClr val="0F0F0F"/>
                </a:solidFill>
                <a:latin typeface="Calibri" panose="020F0502020204030204" pitchFamily="34" charset="0"/>
                <a:ea typeface="Calibri" panose="020F0502020204030204" pitchFamily="34" charset="0"/>
                <a:cs typeface="Calibri" panose="020F0502020204030204" pitchFamily="34" charset="0"/>
              </a:rPr>
              <a:t>Library required to build the model</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Pandas</a:t>
            </a:r>
            <a:r>
              <a:rPr lang="en-US" altLang="en-US" sz="1800" dirty="0">
                <a:solidFill>
                  <a:schemeClr val="tx1"/>
                </a:solidFill>
                <a:latin typeface="Arial" panose="020B0604020202020204" pitchFamily="34" charset="0"/>
              </a:rPr>
              <a:t> – for data manipulation and analysis</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NumPy</a:t>
            </a:r>
            <a:r>
              <a:rPr lang="en-US" altLang="en-US" sz="1800" dirty="0">
                <a:solidFill>
                  <a:schemeClr val="tx1"/>
                </a:solidFill>
                <a:latin typeface="Arial" panose="020B0604020202020204" pitchFamily="34" charset="0"/>
              </a:rPr>
              <a:t> – for numerical operations</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Matplotlib / Seaborn</a:t>
            </a:r>
            <a:r>
              <a:rPr lang="en-US" altLang="en-US" sz="1800" dirty="0">
                <a:solidFill>
                  <a:schemeClr val="tx1"/>
                </a:solidFill>
                <a:latin typeface="Arial" panose="020B0604020202020204" pitchFamily="34" charset="0"/>
              </a:rPr>
              <a:t> – for data visualization (EDA)</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Scikit-learn</a:t>
            </a:r>
            <a:r>
              <a:rPr lang="en-US" altLang="en-US" sz="1800" dirty="0">
                <a:solidFill>
                  <a:schemeClr val="tx1"/>
                </a:solidFill>
                <a:latin typeface="Arial" panose="020B0604020202020204" pitchFamily="34" charset="0"/>
              </a:rPr>
              <a:t> – for preprocessing, model training, and evaluation</a:t>
            </a:r>
          </a:p>
          <a:p>
            <a:pPr marL="0" lvl="0" indent="0" defTabSz="914400" eaLnBrk="0" fontAlgn="base" hangingPunct="0">
              <a:lnSpc>
                <a:spcPct val="100000"/>
              </a:lnSpc>
              <a:spcBef>
                <a:spcPct val="0"/>
              </a:spcBef>
              <a:spcAft>
                <a:spcPct val="0"/>
              </a:spcAft>
              <a:buClrTx/>
              <a:buSzTx/>
              <a:buFontTx/>
              <a:buChar char="•"/>
            </a:pPr>
            <a:r>
              <a:rPr lang="en-US" altLang="en-US" sz="1800" b="1" dirty="0" err="1">
                <a:solidFill>
                  <a:schemeClr val="tx1"/>
                </a:solidFill>
                <a:latin typeface="Arial" panose="020B0604020202020204" pitchFamily="34" charset="0"/>
              </a:rPr>
              <a:t>Joblib</a:t>
            </a:r>
            <a:r>
              <a:rPr lang="en-US" altLang="en-US" sz="1800" b="1" dirty="0">
                <a:solidFill>
                  <a:schemeClr val="tx1"/>
                </a:solidFill>
                <a:latin typeface="Arial" panose="020B0604020202020204" pitchFamily="34" charset="0"/>
              </a:rPr>
              <a:t> or Pickle</a:t>
            </a:r>
            <a:r>
              <a:rPr lang="en-US" altLang="en-US" sz="1800" dirty="0">
                <a:solidFill>
                  <a:schemeClr val="tx1"/>
                </a:solidFill>
                <a:latin typeface="Arial" panose="020B0604020202020204" pitchFamily="34" charset="0"/>
              </a:rPr>
              <a:t> – to save the trained model</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Watson Machine Learning SDK (</a:t>
            </a:r>
            <a:r>
              <a:rPr lang="en-US" altLang="en-US" sz="1800" b="1" dirty="0" err="1">
                <a:solidFill>
                  <a:schemeClr val="tx1"/>
                </a:solidFill>
                <a:latin typeface="Arial" panose="020B0604020202020204" pitchFamily="34" charset="0"/>
              </a:rPr>
              <a:t>ibm</a:t>
            </a:r>
            <a:r>
              <a:rPr lang="en-US" altLang="en-US" sz="1800" b="1" dirty="0">
                <a:solidFill>
                  <a:schemeClr val="tx1"/>
                </a:solidFill>
                <a:latin typeface="Arial" panose="020B0604020202020204" pitchFamily="34" charset="0"/>
              </a:rPr>
              <a:t>-</a:t>
            </a:r>
            <a:r>
              <a:rPr lang="en-US" altLang="en-US" sz="1800" b="1" dirty="0" err="1">
                <a:solidFill>
                  <a:schemeClr val="tx1"/>
                </a:solidFill>
                <a:latin typeface="Arial" panose="020B0604020202020204" pitchFamily="34" charset="0"/>
              </a:rPr>
              <a:t>watson</a:t>
            </a:r>
            <a:r>
              <a:rPr lang="en-US" altLang="en-US" sz="1800" b="1" dirty="0">
                <a:solidFill>
                  <a:schemeClr val="tx1"/>
                </a:solidFill>
                <a:latin typeface="Arial" panose="020B0604020202020204" pitchFamily="34" charset="0"/>
              </a:rPr>
              <a:t>-machine-learning)</a:t>
            </a:r>
            <a:r>
              <a:rPr lang="en-US" altLang="en-US" sz="1800" dirty="0">
                <a:solidFill>
                  <a:schemeClr val="tx1"/>
                </a:solidFill>
                <a:latin typeface="Arial" panose="020B0604020202020204" pitchFamily="34" charset="0"/>
              </a:rPr>
              <a:t> – to deploy the model on IBM Cloud</a:t>
            </a:r>
            <a:endParaRPr lang="en-IN" sz="1800" b="1" dirty="0">
              <a:solidFill>
                <a:srgbClr val="0F0F0F"/>
              </a:solidFill>
            </a:endParaRPr>
          </a:p>
        </p:txBody>
      </p:sp>
      <p:sp>
        <p:nvSpPr>
          <p:cNvPr id="7" name="Rectangle 4">
            <a:extLst>
              <a:ext uri="{FF2B5EF4-FFF2-40B4-BE49-F238E27FC236}">
                <a16:creationId xmlns:a16="http://schemas.microsoft.com/office/drawing/2014/main" id="{451E37F2-5A53-02A8-EE9B-C3948684B8D7}"/>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ED4C46E2-9270-3F95-F973-C3961B9A4BC1}"/>
              </a:ext>
            </a:extLst>
          </p:cNvPr>
          <p:cNvSpPr>
            <a:spLocks noGrp="1" noChangeArrowheads="1"/>
          </p:cNvSpPr>
          <p:nvPr>
            <p:ph idx="1"/>
          </p:nvPr>
        </p:nvSpPr>
        <p:spPr bwMode="auto">
          <a:xfrm>
            <a:off x="404729" y="1706828"/>
            <a:ext cx="1085682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Algorithm Used:</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Random Forest Classifier — chosen for its accuracy, robustness, and suitability for multi-class classification problems.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Input Features: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Voltage &amp; current phasors, real/reactive power, frequency, and fault type labels.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Training Process: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Dataset split (80:20), preprocessing done, and model trained using cross-validation for fault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Prediction:</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Real-time classification of faults as </a:t>
            </a:r>
            <a:r>
              <a:rPr kumimoji="0" lang="en-US" altLang="en-US" sz="2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 Fault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LG</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LL</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 </a:t>
            </a:r>
            <a:r>
              <a:rPr kumimoji="0" lang="en-US" altLang="en-US" sz="24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3-Phase Fault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using phasor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Deployment: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Model deployed on </a:t>
            </a: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Watson Machine Learning</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with a REST API for live predictions via IBM Cloud Lite.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2509141" cy="440844"/>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559A33B-A992-919D-3D84-DE41CE8918CB}"/>
              </a:ext>
            </a:extLst>
          </p:cNvPr>
          <p:cNvPicPr>
            <a:picLocks noGrp="1" noChangeAspect="1"/>
          </p:cNvPicPr>
          <p:nvPr>
            <p:ph idx="1"/>
          </p:nvPr>
        </p:nvPicPr>
        <p:blipFill>
          <a:blip r:embed="rId2"/>
          <a:stretch>
            <a:fillRect/>
          </a:stretch>
        </p:blipFill>
        <p:spPr>
          <a:xfrm>
            <a:off x="93133" y="2607734"/>
            <a:ext cx="5588001" cy="3767666"/>
          </a:xfrm>
        </p:spPr>
      </p:pic>
      <p:pic>
        <p:nvPicPr>
          <p:cNvPr id="7" name="Picture 6">
            <a:extLst>
              <a:ext uri="{FF2B5EF4-FFF2-40B4-BE49-F238E27FC236}">
                <a16:creationId xmlns:a16="http://schemas.microsoft.com/office/drawing/2014/main" id="{C2DF9949-AE54-6A10-C8E9-A540496117BE}"/>
              </a:ext>
            </a:extLst>
          </p:cNvPr>
          <p:cNvPicPr>
            <a:picLocks noChangeAspect="1"/>
          </p:cNvPicPr>
          <p:nvPr/>
        </p:nvPicPr>
        <p:blipFill>
          <a:blip r:embed="rId3"/>
          <a:stretch>
            <a:fillRect/>
          </a:stretch>
        </p:blipFill>
        <p:spPr>
          <a:xfrm>
            <a:off x="5858933" y="2607734"/>
            <a:ext cx="6172200" cy="3767666"/>
          </a:xfrm>
          <a:prstGeom prst="rect">
            <a:avLst/>
          </a:prstGeom>
        </p:spPr>
      </p:pic>
      <p:sp>
        <p:nvSpPr>
          <p:cNvPr id="16" name="TextBox 15">
            <a:extLst>
              <a:ext uri="{FF2B5EF4-FFF2-40B4-BE49-F238E27FC236}">
                <a16:creationId xmlns:a16="http://schemas.microsoft.com/office/drawing/2014/main" id="{1E1603A7-B823-79AB-3986-D8F3F006253F}"/>
              </a:ext>
            </a:extLst>
          </p:cNvPr>
          <p:cNvSpPr txBox="1"/>
          <p:nvPr/>
        </p:nvSpPr>
        <p:spPr>
          <a:xfrm>
            <a:off x="580378" y="1007534"/>
            <a:ext cx="8355942" cy="1846659"/>
          </a:xfrm>
          <a:prstGeom prst="rect">
            <a:avLst/>
          </a:prstGeom>
          <a:noFill/>
        </p:spPr>
        <p:txBody>
          <a:bodyPr wrap="none" rtlCol="0">
            <a:spAutoFit/>
          </a:bodyPr>
          <a:lstStyle/>
          <a:p>
            <a:pPr lvl="0" eaLnBrk="0" fontAlgn="base" hangingPunct="0">
              <a:spcBef>
                <a:spcPct val="0"/>
              </a:spcBef>
              <a:spcAft>
                <a:spcPct val="0"/>
              </a:spcAft>
            </a:pPr>
            <a:r>
              <a:rPr lang="en-US" altLang="en-US" sz="1600" b="1" dirty="0">
                <a:latin typeface="Arial" panose="020B0604020202020204" pitchFamily="34" charset="0"/>
                <a:cs typeface="Arial" panose="020B0604020202020204" pitchFamily="34" charset="0"/>
              </a:rPr>
              <a:t>Fault Detection Model – IBM watsonx.ai Studio</a:t>
            </a:r>
          </a:p>
          <a:p>
            <a:pPr lvl="0" eaLnBrk="0" fontAlgn="base" hangingPunct="0">
              <a:spcBef>
                <a:spcPct val="0"/>
              </a:spcBef>
              <a:spcAft>
                <a:spcPct val="0"/>
              </a:spcAft>
            </a:pPr>
            <a:r>
              <a:rPr lang="en-US" altLang="en-US" sz="1600" dirty="0">
                <a:latin typeface="Arial" panose="020B0604020202020204" pitchFamily="34" charset="0"/>
                <a:cs typeface="Arial" panose="020B0604020202020204" pitchFamily="34" charset="0"/>
              </a:rPr>
              <a:t>Trained multiple ML pipelines using IBM watsonx.ai Studio to classify power system faults.</a:t>
            </a:r>
            <a:br>
              <a:rPr lang="en-US" altLang="en-US" sz="1600" dirty="0">
                <a:latin typeface="Arial" panose="020B0604020202020204" pitchFamily="34" charset="0"/>
                <a:cs typeface="Arial" panose="020B0604020202020204" pitchFamily="34" charset="0"/>
              </a:rPr>
            </a:br>
            <a:r>
              <a:rPr lang="en-US" altLang="en-US" sz="1600" dirty="0">
                <a:latin typeface="Arial" panose="020B0604020202020204" pitchFamily="34" charset="0"/>
                <a:cs typeface="Arial" panose="020B0604020202020204" pitchFamily="34" charset="0"/>
              </a:rPr>
              <a:t>🔹 Best model: </a:t>
            </a:r>
            <a:r>
              <a:rPr lang="en-US" altLang="en-US" sz="1600" b="1" dirty="0">
                <a:latin typeface="Arial" panose="020B0604020202020204" pitchFamily="34" charset="0"/>
                <a:cs typeface="Arial" panose="020B0604020202020204" pitchFamily="34" charset="0"/>
              </a:rPr>
              <a:t>Random Forest Classifier</a:t>
            </a:r>
            <a:br>
              <a:rPr lang="en-US" altLang="en-US" sz="1600" dirty="0">
                <a:latin typeface="Arial" panose="020B0604020202020204" pitchFamily="34" charset="0"/>
                <a:cs typeface="Arial" panose="020B0604020202020204" pitchFamily="34" charset="0"/>
              </a:rPr>
            </a:br>
            <a:r>
              <a:rPr lang="en-US" altLang="en-US" sz="1600" dirty="0">
                <a:latin typeface="Arial" panose="020B0604020202020204" pitchFamily="34" charset="0"/>
                <a:cs typeface="Arial" panose="020B0604020202020204" pitchFamily="34" charset="0"/>
              </a:rPr>
              <a:t>🔹 Accuracy: </a:t>
            </a:r>
            <a:r>
              <a:rPr lang="en-US" altLang="en-US" sz="1600" b="1" dirty="0">
                <a:latin typeface="Arial" panose="020B0604020202020204" pitchFamily="34" charset="0"/>
                <a:cs typeface="Arial" panose="020B0604020202020204" pitchFamily="34" charset="0"/>
              </a:rPr>
              <a:t>40.9% (Cross-validation)</a:t>
            </a:r>
            <a:br>
              <a:rPr lang="en-US" altLang="en-US" sz="1600" dirty="0">
                <a:latin typeface="Arial" panose="020B0604020202020204" pitchFamily="34" charset="0"/>
                <a:cs typeface="Arial" panose="020B0604020202020204" pitchFamily="34" charset="0"/>
              </a:rPr>
            </a:br>
            <a:r>
              <a:rPr lang="en-US" altLang="en-US" sz="1600" dirty="0">
                <a:latin typeface="Arial" panose="020B0604020202020204" pitchFamily="34" charset="0"/>
                <a:cs typeface="Arial" panose="020B0604020202020204" pitchFamily="34" charset="0"/>
              </a:rPr>
              <a:t>🔹 Total Pipelines: </a:t>
            </a:r>
            <a:r>
              <a:rPr lang="en-US" altLang="en-US" sz="1600" b="1" dirty="0">
                <a:latin typeface="Arial" panose="020B0604020202020204" pitchFamily="34" charset="0"/>
                <a:cs typeface="Arial" panose="020B0604020202020204" pitchFamily="34" charset="0"/>
              </a:rPr>
              <a:t>8</a:t>
            </a:r>
            <a:r>
              <a:rPr lang="en-US" altLang="en-US" sz="1600" dirty="0">
                <a:latin typeface="Arial" panose="020B0604020202020204" pitchFamily="34" charset="0"/>
                <a:cs typeface="Arial" panose="020B0604020202020204" pitchFamily="34" charset="0"/>
              </a:rPr>
              <a:t> (with HPO &amp; Feature Engineering)</a:t>
            </a:r>
            <a:br>
              <a:rPr lang="en-US" altLang="en-US" sz="1600" dirty="0">
                <a:latin typeface="Arial" panose="020B0604020202020204" pitchFamily="34" charset="0"/>
                <a:cs typeface="Arial" panose="020B0604020202020204" pitchFamily="34" charset="0"/>
              </a:rPr>
            </a:br>
            <a:r>
              <a:rPr lang="en-US" altLang="en-US" sz="1600" dirty="0">
                <a:latin typeface="Arial" panose="020B0604020202020204" pitchFamily="34" charset="0"/>
                <a:cs typeface="Arial" panose="020B0604020202020204" pitchFamily="34" charset="0"/>
              </a:rPr>
              <a:t>🔹 Dataset: fault_data.csv</a:t>
            </a:r>
          </a:p>
          <a:p>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0DD2-4DD3-045D-B8F8-6E1427ADFF54}"/>
              </a:ext>
            </a:extLst>
          </p:cNvPr>
          <p:cNvSpPr>
            <a:spLocks noGrp="1"/>
          </p:cNvSpPr>
          <p:nvPr>
            <p:ph type="title"/>
          </p:nvPr>
        </p:nvSpPr>
        <p:spPr>
          <a:xfrm>
            <a:off x="581025" y="626437"/>
            <a:ext cx="2373842"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Result</a:t>
            </a:r>
            <a:endParaRPr lang="en-IN" sz="4000" b="1" dirty="0">
              <a:solidFill>
                <a:schemeClr val="accent1"/>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1E9729E0-311D-D493-DAEA-4030CECA5B75}"/>
              </a:ext>
            </a:extLst>
          </p:cNvPr>
          <p:cNvPicPr>
            <a:picLocks noGrp="1" noChangeAspect="1"/>
          </p:cNvPicPr>
          <p:nvPr>
            <p:ph idx="1"/>
          </p:nvPr>
        </p:nvPicPr>
        <p:blipFill>
          <a:blip r:embed="rId2"/>
          <a:stretch>
            <a:fillRect/>
          </a:stretch>
        </p:blipFill>
        <p:spPr>
          <a:xfrm>
            <a:off x="5996082" y="1769533"/>
            <a:ext cx="5916518" cy="3829274"/>
          </a:xfrm>
        </p:spPr>
      </p:pic>
      <p:sp>
        <p:nvSpPr>
          <p:cNvPr id="6" name="TextBox 5">
            <a:extLst>
              <a:ext uri="{FF2B5EF4-FFF2-40B4-BE49-F238E27FC236}">
                <a16:creationId xmlns:a16="http://schemas.microsoft.com/office/drawing/2014/main" id="{72935CBD-2BA2-3738-CD38-E7D75F9F5CD4}"/>
              </a:ext>
            </a:extLst>
          </p:cNvPr>
          <p:cNvSpPr txBox="1"/>
          <p:nvPr/>
        </p:nvSpPr>
        <p:spPr>
          <a:xfrm>
            <a:off x="279400" y="1278467"/>
            <a:ext cx="5545667"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The model is deployed successfully.</a:t>
            </a:r>
            <a:endParaRPr lang="en-IN" b="1" dirty="0"/>
          </a:p>
        </p:txBody>
      </p:sp>
      <p:pic>
        <p:nvPicPr>
          <p:cNvPr id="8" name="Picture 7">
            <a:extLst>
              <a:ext uri="{FF2B5EF4-FFF2-40B4-BE49-F238E27FC236}">
                <a16:creationId xmlns:a16="http://schemas.microsoft.com/office/drawing/2014/main" id="{929F0541-D06E-24EE-A13D-8FD28DDF0D61}"/>
              </a:ext>
            </a:extLst>
          </p:cNvPr>
          <p:cNvPicPr>
            <a:picLocks noChangeAspect="1"/>
          </p:cNvPicPr>
          <p:nvPr/>
        </p:nvPicPr>
        <p:blipFill>
          <a:blip r:embed="rId3"/>
          <a:stretch>
            <a:fillRect/>
          </a:stretch>
        </p:blipFill>
        <p:spPr>
          <a:xfrm>
            <a:off x="84667" y="1769533"/>
            <a:ext cx="5740400" cy="3766115"/>
          </a:xfrm>
          <a:prstGeom prst="rect">
            <a:avLst/>
          </a:prstGeom>
        </p:spPr>
      </p:pic>
      <p:sp>
        <p:nvSpPr>
          <p:cNvPr id="9" name="TextBox 8">
            <a:extLst>
              <a:ext uri="{FF2B5EF4-FFF2-40B4-BE49-F238E27FC236}">
                <a16:creationId xmlns:a16="http://schemas.microsoft.com/office/drawing/2014/main" id="{C3573367-83B3-C7A9-6B9A-5F6E3A5A1D3B}"/>
              </a:ext>
            </a:extLst>
          </p:cNvPr>
          <p:cNvSpPr txBox="1"/>
          <p:nvPr/>
        </p:nvSpPr>
        <p:spPr>
          <a:xfrm>
            <a:off x="6206067" y="1278467"/>
            <a:ext cx="519853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Checking the model by giving some input data.</a:t>
            </a:r>
            <a:endParaRPr lang="en-IN" b="1" dirty="0"/>
          </a:p>
        </p:txBody>
      </p:sp>
    </p:spTree>
    <p:extLst>
      <p:ext uri="{BB962C8B-B14F-4D97-AF65-F5344CB8AC3E}">
        <p14:creationId xmlns:p14="http://schemas.microsoft.com/office/powerpoint/2010/main" val="262302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0B0B-8990-32B0-CF4B-765E4B9DAC5B}"/>
              </a:ext>
            </a:extLst>
          </p:cNvPr>
          <p:cNvSpPr>
            <a:spLocks noGrp="1"/>
          </p:cNvSpPr>
          <p:nvPr>
            <p:ph type="title"/>
          </p:nvPr>
        </p:nvSpPr>
        <p:spPr>
          <a:xfrm>
            <a:off x="581192" y="702156"/>
            <a:ext cx="2568408" cy="530296"/>
          </a:xfrm>
        </p:spPr>
        <p:txBody>
          <a:bodyPr>
            <a:noAutofit/>
          </a:bodyPr>
          <a:lstStyle/>
          <a:p>
            <a:r>
              <a:rPr lang="en-US" sz="4000" dirty="0">
                <a:solidFill>
                  <a:schemeClr val="accent1"/>
                </a:solidFill>
                <a:latin typeface="Arial" panose="020B0604020202020204" pitchFamily="34" charset="0"/>
                <a:cs typeface="Arial" panose="020B0604020202020204" pitchFamily="34" charset="0"/>
              </a:rPr>
              <a:t>Result</a:t>
            </a:r>
            <a:endParaRPr lang="en-IN" sz="4000" dirty="0">
              <a:solidFill>
                <a:schemeClr val="accent1"/>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B4FB99C-F12C-9645-8D89-ADA87F5DB8EA}"/>
              </a:ext>
            </a:extLst>
          </p:cNvPr>
          <p:cNvPicPr>
            <a:picLocks noGrp="1" noChangeAspect="1"/>
          </p:cNvPicPr>
          <p:nvPr>
            <p:ph idx="1"/>
          </p:nvPr>
        </p:nvPicPr>
        <p:blipFill>
          <a:blip r:embed="rId2"/>
          <a:stretch>
            <a:fillRect/>
          </a:stretch>
        </p:blipFill>
        <p:spPr>
          <a:xfrm>
            <a:off x="4457699" y="2322715"/>
            <a:ext cx="7075232" cy="3731529"/>
          </a:xfrm>
        </p:spPr>
      </p:pic>
      <p:sp>
        <p:nvSpPr>
          <p:cNvPr id="6" name="TextBox 5">
            <a:extLst>
              <a:ext uri="{FF2B5EF4-FFF2-40B4-BE49-F238E27FC236}">
                <a16:creationId xmlns:a16="http://schemas.microsoft.com/office/drawing/2014/main" id="{4E4F5A25-D825-7C2D-8FBF-3E21B473B7CB}"/>
              </a:ext>
            </a:extLst>
          </p:cNvPr>
          <p:cNvSpPr txBox="1"/>
          <p:nvPr/>
        </p:nvSpPr>
        <p:spPr>
          <a:xfrm>
            <a:off x="643466" y="1223986"/>
            <a:ext cx="7628467" cy="1200329"/>
          </a:xfrm>
          <a:prstGeom prst="rect">
            <a:avLst/>
          </a:prstGeom>
          <a:noFill/>
        </p:spPr>
        <p:txBody>
          <a:bodyPr wrap="square" rtlCol="0">
            <a:spAutoFit/>
          </a:bodyPr>
          <a:lstStyle/>
          <a:p>
            <a:r>
              <a:rPr lang="en-US" b="1" dirty="0"/>
              <a:t>Prediction Results Overview</a:t>
            </a:r>
            <a:br>
              <a:rPr lang="en-US" dirty="0"/>
            </a:br>
            <a:r>
              <a:rPr lang="en-US" dirty="0"/>
              <a:t>The trained model performs multiclass classification to identify fault types.</a:t>
            </a:r>
            <a:br>
              <a:rPr lang="en-US" dirty="0"/>
            </a:br>
            <a:r>
              <a:rPr lang="en-US" dirty="0"/>
              <a:t>Top predictions include </a:t>
            </a:r>
            <a:r>
              <a:rPr lang="en-US" i="1" dirty="0"/>
              <a:t>Line Breakage</a:t>
            </a:r>
            <a:r>
              <a:rPr lang="en-US" dirty="0"/>
              <a:t>, </a:t>
            </a:r>
            <a:r>
              <a:rPr lang="en-US" i="1" dirty="0"/>
              <a:t>Overheating</a:t>
            </a:r>
            <a:r>
              <a:rPr lang="en-US" dirty="0"/>
              <a:t>, and </a:t>
            </a:r>
            <a:r>
              <a:rPr lang="en-US" i="1" dirty="0"/>
              <a:t>Transformer Failure</a:t>
            </a:r>
            <a:r>
              <a:rPr lang="en-US" dirty="0"/>
              <a:t> with varying confidence scores.</a:t>
            </a:r>
            <a:endParaRPr lang="en-IN" dirty="0"/>
          </a:p>
        </p:txBody>
      </p:sp>
      <p:sp>
        <p:nvSpPr>
          <p:cNvPr id="14" name="TextBox 13">
            <a:extLst>
              <a:ext uri="{FF2B5EF4-FFF2-40B4-BE49-F238E27FC236}">
                <a16:creationId xmlns:a16="http://schemas.microsoft.com/office/drawing/2014/main" id="{F594D659-7E08-AD6C-968E-A5B3F91DC431}"/>
              </a:ext>
            </a:extLst>
          </p:cNvPr>
          <p:cNvSpPr txBox="1"/>
          <p:nvPr/>
        </p:nvSpPr>
        <p:spPr>
          <a:xfrm>
            <a:off x="643466" y="2494693"/>
            <a:ext cx="3327401"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IN" dirty="0"/>
              <a:t>Using </a:t>
            </a:r>
            <a:r>
              <a:rPr lang="en-IN" b="1" dirty="0"/>
              <a:t>IBM watsonx.ai Studio</a:t>
            </a:r>
            <a:r>
              <a:rPr lang="en-IN" dirty="0"/>
              <a:t>, 8 ML pipelines were auto-generated with </a:t>
            </a:r>
            <a:r>
              <a:rPr lang="en-IN" b="1" dirty="0"/>
              <a:t>Random Forest</a:t>
            </a:r>
            <a:r>
              <a:rPr lang="en-IN" dirty="0"/>
              <a:t> and </a:t>
            </a:r>
            <a:r>
              <a:rPr lang="en-IN" b="1" dirty="0"/>
              <a:t>Logistic Regression</a:t>
            </a:r>
            <a:r>
              <a:rPr lang="en-IN" dirty="0"/>
              <a:t>, enhanced by </a:t>
            </a:r>
            <a:r>
              <a:rPr lang="en-IN" b="1" dirty="0"/>
              <a:t>HPO</a:t>
            </a:r>
            <a:r>
              <a:rPr lang="en-IN" dirty="0"/>
              <a:t> and </a:t>
            </a:r>
            <a:r>
              <a:rPr lang="en-IN" b="1" dirty="0"/>
              <a:t>feature engineering</a:t>
            </a:r>
            <a:r>
              <a:rPr lang="en-IN" dirty="0"/>
              <a:t>.</a:t>
            </a:r>
            <a:br>
              <a:rPr lang="en-IN" dirty="0"/>
            </a:br>
            <a:r>
              <a:rPr lang="en-IN" dirty="0"/>
              <a:t>The best performer, </a:t>
            </a:r>
            <a:r>
              <a:rPr lang="en-IN" b="1" dirty="0"/>
              <a:t>Pipeline 8 (Random Forest Classifier)</a:t>
            </a:r>
            <a:r>
              <a:rPr lang="en-IN" dirty="0"/>
              <a:t>, achieved </a:t>
            </a:r>
            <a:r>
              <a:rPr lang="en-IN" b="1" dirty="0"/>
              <a:t>40.9% accuracy</a:t>
            </a:r>
            <a:r>
              <a:rPr lang="en-IN" dirty="0"/>
              <a:t> via </a:t>
            </a:r>
            <a:r>
              <a:rPr lang="en-IN" b="1" dirty="0"/>
              <a:t>cross-validation</a:t>
            </a:r>
            <a:r>
              <a:rPr lang="en-IN" dirty="0"/>
              <a:t>, with two HPO and transformation stages.</a:t>
            </a:r>
          </a:p>
        </p:txBody>
      </p:sp>
    </p:spTree>
    <p:extLst>
      <p:ext uri="{BB962C8B-B14F-4D97-AF65-F5344CB8AC3E}">
        <p14:creationId xmlns:p14="http://schemas.microsoft.com/office/powerpoint/2010/main" val="729995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286</TotalTime>
  <Words>1063</Words>
  <Application>Microsoft Office PowerPoint</Application>
  <PresentationFormat>Widescreen</PresentationFormat>
  <Paragraphs>76</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Tanisha Singh</cp:lastModifiedBy>
  <cp:revision>26</cp:revision>
  <dcterms:created xsi:type="dcterms:W3CDTF">2021-05-26T16:50:10Z</dcterms:created>
  <dcterms:modified xsi:type="dcterms:W3CDTF">2025-07-31T17:36:42Z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