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5add7432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5add7432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5add7432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5add7432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e96815e71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ae96815e71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e96815e71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e96815e71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5add7432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5add7432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e96815e71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e96815e71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ae96815e7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ae96815e7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e96815e71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ae96815e71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ae96815e71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ae96815e71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e96815e71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e96815e71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e96815e71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e96815e71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5add7432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5add7432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a5add7432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a5add7432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e96815e71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e96815e71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l.acm.org/doi/abs/10.1145/3377555.337789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11700" y="744575"/>
            <a:ext cx="8520600" cy="2307600"/>
          </a:xfrm>
          <a:prstGeom prst="rect">
            <a:avLst/>
          </a:prstGeom>
        </p:spPr>
        <p:txBody>
          <a:bodyPr anchorCtr="0" anchor="b" bIns="91425" lIns="91425" spcFirstLastPara="1" rIns="91425" wrap="square" tIns="91425">
            <a:noAutofit/>
          </a:bodyPr>
          <a:lstStyle/>
          <a:p>
            <a:pPr indent="0" lvl="0" marL="0" rtl="0" algn="l">
              <a:lnSpc>
                <a:spcPct val="150000"/>
              </a:lnSpc>
              <a:spcBef>
                <a:spcPts val="0"/>
              </a:spcBef>
              <a:spcAft>
                <a:spcPts val="0"/>
              </a:spcAft>
              <a:buNone/>
            </a:pPr>
            <a:r>
              <a:rPr lang="en" sz="2300"/>
              <a:t>Indian Institute of Technology, Kanpur</a:t>
            </a:r>
            <a:endParaRPr sz="2300"/>
          </a:p>
          <a:p>
            <a:pPr indent="0" lvl="0" marL="0" rtl="0" algn="l">
              <a:lnSpc>
                <a:spcPct val="150000"/>
              </a:lnSpc>
              <a:spcBef>
                <a:spcPts val="0"/>
              </a:spcBef>
              <a:spcAft>
                <a:spcPts val="0"/>
              </a:spcAft>
              <a:buNone/>
            </a:pPr>
            <a:r>
              <a:rPr lang="en" sz="1800"/>
              <a:t>Department of Computer Science and Engineering</a:t>
            </a:r>
            <a:endParaRPr sz="1800"/>
          </a:p>
          <a:p>
            <a:pPr indent="0" lvl="0" marL="0" rtl="0" algn="l">
              <a:lnSpc>
                <a:spcPct val="150000"/>
              </a:lnSpc>
              <a:spcBef>
                <a:spcPts val="0"/>
              </a:spcBef>
              <a:spcAft>
                <a:spcPts val="0"/>
              </a:spcAft>
              <a:buNone/>
            </a:pPr>
            <a:r>
              <a:t/>
            </a:r>
            <a:endParaRPr sz="700"/>
          </a:p>
          <a:p>
            <a:pPr indent="0" lvl="0" marL="0" rtl="0" algn="l">
              <a:lnSpc>
                <a:spcPct val="150000"/>
              </a:lnSpc>
              <a:spcBef>
                <a:spcPts val="0"/>
              </a:spcBef>
              <a:spcAft>
                <a:spcPts val="0"/>
              </a:spcAft>
              <a:buNone/>
            </a:pPr>
            <a:r>
              <a:rPr lang="en" sz="2300"/>
              <a:t>Project Report</a:t>
            </a:r>
            <a:endParaRPr sz="2300"/>
          </a:p>
          <a:p>
            <a:pPr indent="0" lvl="0" marL="0" rtl="0" algn="l">
              <a:lnSpc>
                <a:spcPct val="150000"/>
              </a:lnSpc>
              <a:spcBef>
                <a:spcPts val="0"/>
              </a:spcBef>
              <a:spcAft>
                <a:spcPts val="0"/>
              </a:spcAft>
              <a:buNone/>
            </a:pPr>
            <a:r>
              <a:rPr lang="en" sz="2300"/>
              <a:t>CS738: Advanced Compiler Optimizations</a:t>
            </a:r>
            <a:endParaRPr sz="2300"/>
          </a:p>
          <a:p>
            <a:pPr indent="0" lvl="0" marL="0" rtl="0" algn="l">
              <a:lnSpc>
                <a:spcPct val="150000"/>
              </a:lnSpc>
              <a:spcBef>
                <a:spcPts val="0"/>
              </a:spcBef>
              <a:spcAft>
                <a:spcPts val="0"/>
              </a:spcAft>
              <a:buNone/>
            </a:pPr>
            <a:r>
              <a:rPr lang="en" sz="1800"/>
              <a:t>Academic Year 2020 - 2021</a:t>
            </a:r>
            <a:endParaRPr sz="6000"/>
          </a:p>
        </p:txBody>
      </p:sp>
      <p:sp>
        <p:nvSpPr>
          <p:cNvPr id="68" name="Google Shape;68;p13"/>
          <p:cNvSpPr txBox="1"/>
          <p:nvPr>
            <p:ph idx="1" type="subTitle"/>
          </p:nvPr>
        </p:nvSpPr>
        <p:spPr>
          <a:xfrm>
            <a:off x="311700" y="3429000"/>
            <a:ext cx="8520600" cy="1337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100">
                <a:solidFill>
                  <a:srgbClr val="FFFFFF"/>
                </a:solidFill>
                <a:latin typeface="Arial"/>
                <a:ea typeface="Arial"/>
                <a:cs typeface="Arial"/>
                <a:sym typeface="Arial"/>
              </a:rPr>
              <a:t>Ankita Dey 		(20111013)</a:t>
            </a:r>
            <a:endParaRPr b="1" sz="2100">
              <a:solidFill>
                <a:srgbClr val="FFFFFF"/>
              </a:solidFill>
              <a:latin typeface="Arial"/>
              <a:ea typeface="Arial"/>
              <a:cs typeface="Arial"/>
              <a:sym typeface="Arial"/>
            </a:endParaRPr>
          </a:p>
          <a:p>
            <a:pPr indent="0" lvl="0" marL="0" rtl="0" algn="l">
              <a:lnSpc>
                <a:spcPct val="150000"/>
              </a:lnSpc>
              <a:spcBef>
                <a:spcPts val="0"/>
              </a:spcBef>
              <a:spcAft>
                <a:spcPts val="0"/>
              </a:spcAft>
              <a:buNone/>
            </a:pPr>
            <a:r>
              <a:rPr b="1" lang="en" sz="2100">
                <a:solidFill>
                  <a:srgbClr val="FFFFFF"/>
                </a:solidFill>
                <a:latin typeface="Arial"/>
                <a:ea typeface="Arial"/>
                <a:cs typeface="Arial"/>
                <a:sym typeface="Arial"/>
              </a:rPr>
              <a:t>Tamal Deep Maity (20111068)</a:t>
            </a:r>
            <a:endParaRPr b="1" sz="2100">
              <a:solidFill>
                <a:srgbClr val="FFFFFF"/>
              </a:solidFill>
              <a:latin typeface="Arial"/>
              <a:ea typeface="Arial"/>
              <a:cs typeface="Arial"/>
              <a:sym typeface="Arial"/>
            </a:endParaRPr>
          </a:p>
          <a:p>
            <a:pPr indent="0" lvl="0" marL="0" rtl="0" algn="l">
              <a:lnSpc>
                <a:spcPct val="150000"/>
              </a:lnSpc>
              <a:spcBef>
                <a:spcPts val="0"/>
              </a:spcBef>
              <a:spcAft>
                <a:spcPts val="0"/>
              </a:spcAft>
              <a:buNone/>
            </a:pPr>
            <a:r>
              <a:rPr b="1" lang="en" sz="2100">
                <a:solidFill>
                  <a:srgbClr val="FFFFFF"/>
                </a:solidFill>
                <a:latin typeface="Arial"/>
                <a:ea typeface="Arial"/>
                <a:cs typeface="Arial"/>
                <a:sym typeface="Arial"/>
              </a:rPr>
              <a:t>Tanisha Rastogi 	(20111069)</a:t>
            </a:r>
            <a:endParaRPr b="1" sz="2900">
              <a:solidFill>
                <a:srgbClr val="FFFFFF"/>
              </a:solidFill>
            </a:endParaRPr>
          </a:p>
        </p:txBody>
      </p:sp>
      <p:pic>
        <p:nvPicPr>
          <p:cNvPr id="69" name="Google Shape;69;p13"/>
          <p:cNvPicPr preferRelativeResize="0"/>
          <p:nvPr/>
        </p:nvPicPr>
        <p:blipFill>
          <a:blip r:embed="rId3">
            <a:alphaModFix/>
          </a:blip>
          <a:stretch>
            <a:fillRect/>
          </a:stretch>
        </p:blipFill>
        <p:spPr>
          <a:xfrm>
            <a:off x="6374750" y="485763"/>
            <a:ext cx="2190750" cy="2085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98250" y="117500"/>
            <a:ext cx="8826600" cy="50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Algorithm for finding Fusible Sections</a:t>
            </a:r>
            <a:endParaRPr sz="2000"/>
          </a:p>
          <a:p>
            <a:pPr indent="0" lvl="0" marL="0" rtl="0" algn="l">
              <a:spcBef>
                <a:spcPts val="0"/>
              </a:spcBef>
              <a:spcAft>
                <a:spcPts val="0"/>
              </a:spcAft>
              <a:buNone/>
            </a:pPr>
            <a:r>
              <a:t/>
            </a:r>
            <a:endParaRPr sz="600"/>
          </a:p>
        </p:txBody>
      </p:sp>
      <p:pic>
        <p:nvPicPr>
          <p:cNvPr id="130" name="Google Shape;130;p22"/>
          <p:cNvPicPr preferRelativeResize="0"/>
          <p:nvPr/>
        </p:nvPicPr>
        <p:blipFill rotWithShape="1">
          <a:blip r:embed="rId3">
            <a:alphaModFix/>
          </a:blip>
          <a:srcRect b="40964" l="0" r="0" t="0"/>
          <a:stretch/>
        </p:blipFill>
        <p:spPr>
          <a:xfrm>
            <a:off x="98250" y="688045"/>
            <a:ext cx="4419601" cy="2132500"/>
          </a:xfrm>
          <a:prstGeom prst="rect">
            <a:avLst/>
          </a:prstGeom>
          <a:noFill/>
          <a:ln>
            <a:noFill/>
          </a:ln>
        </p:spPr>
      </p:pic>
      <p:pic>
        <p:nvPicPr>
          <p:cNvPr id="131" name="Google Shape;131;p22"/>
          <p:cNvPicPr preferRelativeResize="0"/>
          <p:nvPr/>
        </p:nvPicPr>
        <p:blipFill>
          <a:blip r:embed="rId4">
            <a:alphaModFix/>
          </a:blip>
          <a:stretch>
            <a:fillRect/>
          </a:stretch>
        </p:blipFill>
        <p:spPr>
          <a:xfrm>
            <a:off x="4647425" y="688050"/>
            <a:ext cx="3968600" cy="4303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Fusible Sections</a:t>
            </a:r>
            <a:endParaRPr/>
          </a:p>
        </p:txBody>
      </p:sp>
      <p:sp>
        <p:nvSpPr>
          <p:cNvPr id="137" name="Google Shape;137;p23"/>
          <p:cNvSpPr txBox="1"/>
          <p:nvPr>
            <p:ph idx="1" type="body"/>
          </p:nvPr>
        </p:nvSpPr>
        <p:spPr>
          <a:xfrm>
            <a:off x="471900" y="1919075"/>
            <a:ext cx="4100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the following fusible sections found:</a:t>
            </a:r>
            <a:endParaRPr/>
          </a:p>
          <a:p>
            <a:pPr indent="-342900" lvl="0" marL="457200" rtl="0" algn="l">
              <a:spcBef>
                <a:spcPts val="1600"/>
              </a:spcBef>
              <a:spcAft>
                <a:spcPts val="0"/>
              </a:spcAft>
              <a:buSzPts val="1800"/>
              <a:buChar char="●"/>
            </a:pPr>
            <a:r>
              <a:rPr lang="en"/>
              <a:t>S0 and S1</a:t>
            </a:r>
            <a:endParaRPr/>
          </a:p>
          <a:p>
            <a:pPr indent="-342900" lvl="0" marL="457200" rtl="0" algn="l">
              <a:spcBef>
                <a:spcPts val="1600"/>
              </a:spcBef>
              <a:spcAft>
                <a:spcPts val="1600"/>
              </a:spcAft>
              <a:buSzPts val="1800"/>
              <a:buChar char="●"/>
            </a:pPr>
            <a:r>
              <a:rPr lang="en"/>
              <a:t>S3 and S4</a:t>
            </a:r>
            <a:endParaRPr/>
          </a:p>
        </p:txBody>
      </p:sp>
      <p:pic>
        <p:nvPicPr>
          <p:cNvPr id="138" name="Google Shape;138;p23"/>
          <p:cNvPicPr preferRelativeResize="0"/>
          <p:nvPr/>
        </p:nvPicPr>
        <p:blipFill>
          <a:blip r:embed="rId3">
            <a:alphaModFix/>
          </a:blip>
          <a:stretch>
            <a:fillRect/>
          </a:stretch>
        </p:blipFill>
        <p:spPr>
          <a:xfrm>
            <a:off x="5669950" y="1723625"/>
            <a:ext cx="2680486" cy="3332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Optimized Code Generation</a:t>
            </a:r>
            <a:endParaRPr sz="4000"/>
          </a:p>
        </p:txBody>
      </p:sp>
      <p:sp>
        <p:nvSpPr>
          <p:cNvPr id="144" name="Google Shape;144;p24"/>
          <p:cNvSpPr txBox="1"/>
          <p:nvPr>
            <p:ph idx="1" type="body"/>
          </p:nvPr>
        </p:nvSpPr>
        <p:spPr>
          <a:xfrm>
            <a:off x="471900" y="1919075"/>
            <a:ext cx="36585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a:t>
            </a:r>
            <a:r>
              <a:rPr lang="en"/>
              <a:t>ptimized C++ code written after finding fusible sections.</a:t>
            </a:r>
            <a:endParaRPr/>
          </a:p>
          <a:p>
            <a:pPr indent="-342900" lvl="0" marL="457200" rtl="0" algn="l">
              <a:spcBef>
                <a:spcPts val="1000"/>
              </a:spcBef>
              <a:spcAft>
                <a:spcPts val="0"/>
              </a:spcAft>
              <a:buSzPts val="1800"/>
              <a:buChar char="●"/>
            </a:pPr>
            <a:r>
              <a:rPr lang="en"/>
              <a:t>Same table with 3 columns and 10000000 rows created and processed as shown.</a:t>
            </a:r>
            <a:endParaRPr/>
          </a:p>
          <a:p>
            <a:pPr indent="0" lvl="0" marL="0" rtl="0" algn="l">
              <a:spcBef>
                <a:spcPts val="1000"/>
              </a:spcBef>
              <a:spcAft>
                <a:spcPts val="1000"/>
              </a:spcAft>
              <a:buNone/>
            </a:pPr>
            <a:r>
              <a:t/>
            </a:r>
            <a:endParaRPr/>
          </a:p>
        </p:txBody>
      </p:sp>
      <p:pic>
        <p:nvPicPr>
          <p:cNvPr id="145" name="Google Shape;145;p24"/>
          <p:cNvPicPr preferRelativeResize="0"/>
          <p:nvPr/>
        </p:nvPicPr>
        <p:blipFill>
          <a:blip r:embed="rId3">
            <a:alphaModFix/>
          </a:blip>
          <a:stretch>
            <a:fillRect/>
          </a:stretch>
        </p:blipFill>
        <p:spPr>
          <a:xfrm>
            <a:off x="4321750" y="1736750"/>
            <a:ext cx="4708800" cy="322142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Evaluation</a:t>
            </a:r>
            <a:endParaRPr sz="4000"/>
          </a:p>
        </p:txBody>
      </p:sp>
      <p:sp>
        <p:nvSpPr>
          <p:cNvPr id="151" name="Google Shape;151;p25"/>
          <p:cNvSpPr txBox="1"/>
          <p:nvPr>
            <p:ph idx="1" type="body"/>
          </p:nvPr>
        </p:nvSpPr>
        <p:spPr>
          <a:xfrm>
            <a:off x="471900" y="1919075"/>
            <a:ext cx="36585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On running the unoptimized c++ code and this optimized C++ code we saw the following difference in time taken:</a:t>
            </a:r>
            <a:endParaRPr/>
          </a:p>
        </p:txBody>
      </p:sp>
      <p:pic>
        <p:nvPicPr>
          <p:cNvPr id="152" name="Google Shape;152;p25"/>
          <p:cNvPicPr preferRelativeResize="0"/>
          <p:nvPr/>
        </p:nvPicPr>
        <p:blipFill>
          <a:blip r:embed="rId3">
            <a:alphaModFix/>
          </a:blip>
          <a:stretch>
            <a:fillRect/>
          </a:stretch>
        </p:blipFill>
        <p:spPr>
          <a:xfrm>
            <a:off x="4335025" y="1838450"/>
            <a:ext cx="3980725" cy="3152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Conclusion and Future Work</a:t>
            </a:r>
            <a:endParaRPr/>
          </a:p>
        </p:txBody>
      </p:sp>
      <p:sp>
        <p:nvSpPr>
          <p:cNvPr id="158" name="Google Shape;158;p2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Optimizations implemented in this paper improve run time of column based database systems.</a:t>
            </a:r>
            <a:endParaRPr/>
          </a:p>
          <a:p>
            <a:pPr indent="-342900" lvl="0" marL="457200" rtl="0" algn="l">
              <a:spcBef>
                <a:spcPts val="0"/>
              </a:spcBef>
              <a:spcAft>
                <a:spcPts val="0"/>
              </a:spcAft>
              <a:buSzPts val="1800"/>
              <a:buChar char="●"/>
            </a:pPr>
            <a:r>
              <a:rPr lang="en"/>
              <a:t>It exploits areas of IR that low level optimizations can’t do.</a:t>
            </a:r>
            <a:endParaRPr/>
          </a:p>
          <a:p>
            <a:pPr indent="-342900" lvl="0" marL="457200" rtl="0" algn="l">
              <a:spcBef>
                <a:spcPts val="0"/>
              </a:spcBef>
              <a:spcAft>
                <a:spcPts val="0"/>
              </a:spcAft>
              <a:buSzPts val="1800"/>
              <a:buChar char="●"/>
            </a:pPr>
            <a:r>
              <a:rPr lang="en"/>
              <a:t>It improves performance of both single and multiprocessor programs.</a:t>
            </a:r>
            <a:endParaRPr/>
          </a:p>
          <a:p>
            <a:pPr indent="-342900" lvl="0" marL="457200" rtl="0" algn="l">
              <a:spcBef>
                <a:spcPts val="0"/>
              </a:spcBef>
              <a:spcAft>
                <a:spcPts val="0"/>
              </a:spcAft>
              <a:buSzPts val="1800"/>
              <a:buChar char="●"/>
            </a:pPr>
            <a:r>
              <a:rPr lang="en"/>
              <a:t>Future Works include s</a:t>
            </a:r>
            <a:r>
              <a:rPr lang="en"/>
              <a:t>cope of expanding the rules of fusing array based propagation</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10000"/>
              <a:t>THANK YOU</a:t>
            </a:r>
            <a:endParaRPr b="1" sz="10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Table of Contents</a:t>
            </a:r>
            <a:endParaRPr sz="4000"/>
          </a:p>
        </p:txBody>
      </p:sp>
      <p:sp>
        <p:nvSpPr>
          <p:cNvPr id="75" name="Google Shape;75;p14"/>
          <p:cNvSpPr txBox="1"/>
          <p:nvPr>
            <p:ph idx="1" type="body"/>
          </p:nvPr>
        </p:nvSpPr>
        <p:spPr>
          <a:xfrm>
            <a:off x="471900" y="1919075"/>
            <a:ext cx="8222100" cy="30036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AutoNum type="arabicPeriod"/>
            </a:pPr>
            <a:r>
              <a:rPr b="1" lang="en" sz="2200"/>
              <a:t>Introduction</a:t>
            </a:r>
            <a:endParaRPr b="1" sz="2200"/>
          </a:p>
          <a:p>
            <a:pPr indent="-368300" lvl="0" marL="457200" rtl="0" algn="l">
              <a:lnSpc>
                <a:spcPct val="115000"/>
              </a:lnSpc>
              <a:spcBef>
                <a:spcPts val="0"/>
              </a:spcBef>
              <a:spcAft>
                <a:spcPts val="0"/>
              </a:spcAft>
              <a:buSzPts val="2200"/>
              <a:buAutoNum type="arabicPeriod"/>
            </a:pPr>
            <a:r>
              <a:rPr b="1" lang="en" sz="2200"/>
              <a:t>Implementation Overview</a:t>
            </a:r>
            <a:endParaRPr b="1" sz="2200"/>
          </a:p>
          <a:p>
            <a:pPr indent="-368300" lvl="0" marL="457200" rtl="0" algn="l">
              <a:lnSpc>
                <a:spcPct val="115000"/>
              </a:lnSpc>
              <a:spcBef>
                <a:spcPts val="0"/>
              </a:spcBef>
              <a:spcAft>
                <a:spcPts val="0"/>
              </a:spcAft>
              <a:buSzPts val="2200"/>
              <a:buAutoNum type="arabicPeriod"/>
            </a:pPr>
            <a:r>
              <a:rPr b="1" lang="en" sz="2200"/>
              <a:t>Translating SQL Query to C++</a:t>
            </a:r>
            <a:endParaRPr b="1" sz="2200"/>
          </a:p>
          <a:p>
            <a:pPr indent="-368300" lvl="0" marL="457200" rtl="0" algn="l">
              <a:lnSpc>
                <a:spcPct val="115000"/>
              </a:lnSpc>
              <a:spcBef>
                <a:spcPts val="0"/>
              </a:spcBef>
              <a:spcAft>
                <a:spcPts val="0"/>
              </a:spcAft>
              <a:buSzPts val="2200"/>
              <a:buAutoNum type="arabicPeriod"/>
            </a:pPr>
            <a:r>
              <a:rPr b="1" lang="en" sz="2200"/>
              <a:t>Shapes </a:t>
            </a:r>
            <a:r>
              <a:rPr b="1" lang="en" sz="2200"/>
              <a:t>and their Propagation rules</a:t>
            </a:r>
            <a:endParaRPr b="1" sz="2200"/>
          </a:p>
          <a:p>
            <a:pPr indent="-368300" lvl="0" marL="457200" rtl="0" algn="l">
              <a:lnSpc>
                <a:spcPct val="115000"/>
              </a:lnSpc>
              <a:spcBef>
                <a:spcPts val="0"/>
              </a:spcBef>
              <a:spcAft>
                <a:spcPts val="0"/>
              </a:spcAft>
              <a:buSzPts val="2200"/>
              <a:buAutoNum type="arabicPeriod"/>
            </a:pPr>
            <a:r>
              <a:rPr b="1" lang="en" sz="2200"/>
              <a:t>Conformability Analysis</a:t>
            </a:r>
            <a:endParaRPr b="1" sz="2200"/>
          </a:p>
          <a:p>
            <a:pPr indent="-368300" lvl="0" marL="457200" rtl="0" algn="l">
              <a:lnSpc>
                <a:spcPct val="115000"/>
              </a:lnSpc>
              <a:spcBef>
                <a:spcPts val="0"/>
              </a:spcBef>
              <a:spcAft>
                <a:spcPts val="0"/>
              </a:spcAft>
              <a:buSzPts val="2200"/>
              <a:buAutoNum type="arabicPeriod"/>
            </a:pPr>
            <a:r>
              <a:rPr b="1" lang="en" sz="2200"/>
              <a:t>Data Dependence Graph</a:t>
            </a:r>
            <a:endParaRPr b="1" sz="2200"/>
          </a:p>
          <a:p>
            <a:pPr indent="-368300" lvl="0" marL="457200" rtl="0" algn="l">
              <a:lnSpc>
                <a:spcPct val="115000"/>
              </a:lnSpc>
              <a:spcBef>
                <a:spcPts val="0"/>
              </a:spcBef>
              <a:spcAft>
                <a:spcPts val="0"/>
              </a:spcAft>
              <a:buSzPts val="2200"/>
              <a:buAutoNum type="arabicPeriod"/>
            </a:pPr>
            <a:r>
              <a:rPr b="1" lang="en" sz="2200"/>
              <a:t>Algorithm</a:t>
            </a:r>
            <a:endParaRPr b="1" sz="2200"/>
          </a:p>
          <a:p>
            <a:pPr indent="-368300" lvl="0" marL="457200" rtl="0" algn="l">
              <a:lnSpc>
                <a:spcPct val="115000"/>
              </a:lnSpc>
              <a:spcBef>
                <a:spcPts val="0"/>
              </a:spcBef>
              <a:spcAft>
                <a:spcPts val="0"/>
              </a:spcAft>
              <a:buSzPts val="2200"/>
              <a:buAutoNum type="arabicPeriod"/>
            </a:pPr>
            <a:r>
              <a:rPr b="1" lang="en" sz="2200"/>
              <a:t>Evaluation and Conclusion</a:t>
            </a:r>
            <a:endParaRPr b="1"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Introduction</a:t>
            </a:r>
            <a:endParaRPr sz="4000"/>
          </a:p>
        </p:txBody>
      </p:sp>
      <p:sp>
        <p:nvSpPr>
          <p:cNvPr id="81" name="Google Shape;81;p15"/>
          <p:cNvSpPr txBox="1"/>
          <p:nvPr>
            <p:ph idx="1" type="body"/>
          </p:nvPr>
        </p:nvSpPr>
        <p:spPr>
          <a:xfrm>
            <a:off x="471900" y="1919075"/>
            <a:ext cx="8222100" cy="314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We have tried to reimplement the paper:</a:t>
            </a:r>
            <a:endParaRPr/>
          </a:p>
          <a:p>
            <a:pPr indent="0" lvl="0" marL="0" rtl="0" algn="l">
              <a:lnSpc>
                <a:spcPct val="115000"/>
              </a:lnSpc>
              <a:spcBef>
                <a:spcPts val="0"/>
              </a:spcBef>
              <a:spcAft>
                <a:spcPts val="0"/>
              </a:spcAft>
              <a:buNone/>
            </a:pPr>
            <a:r>
              <a:rPr lang="en"/>
              <a:t>'Improving database query performance with automatic fusion' </a:t>
            </a:r>
            <a:endParaRPr/>
          </a:p>
          <a:p>
            <a:pPr indent="0" lvl="0" marL="0" rtl="0" algn="l">
              <a:lnSpc>
                <a:spcPct val="115000"/>
              </a:lnSpc>
              <a:spcBef>
                <a:spcPts val="0"/>
              </a:spcBef>
              <a:spcAft>
                <a:spcPts val="0"/>
              </a:spcAft>
              <a:buNone/>
            </a:pPr>
            <a:r>
              <a:rPr lang="en"/>
              <a:t>(link: </a:t>
            </a:r>
            <a:r>
              <a:rPr lang="en" u="sng">
                <a:solidFill>
                  <a:schemeClr val="hlink"/>
                </a:solidFill>
                <a:hlinkClick r:id="rId3"/>
              </a:rPr>
              <a:t>https://dl.acm.org/doi/abs/10.1145/3377555.3377892</a:t>
            </a:r>
            <a:r>
              <a:rPr lang="en"/>
              <a:t>) </a:t>
            </a:r>
            <a:endParaRPr/>
          </a:p>
          <a:p>
            <a:pPr indent="0" lvl="0" marL="0" rtl="0" algn="l">
              <a:lnSpc>
                <a:spcPct val="115000"/>
              </a:lnSpc>
              <a:spcBef>
                <a:spcPts val="0"/>
              </a:spcBef>
              <a:spcAft>
                <a:spcPts val="0"/>
              </a:spcAft>
              <a:buNone/>
            </a:pPr>
            <a:r>
              <a:rPr lang="en"/>
              <a:t>by Hanfeng Chen, Alexander Krolik, Bettina Kemme, Clark Verbrugge, and Laurie Hendren.</a:t>
            </a:r>
            <a:endParaRPr/>
          </a:p>
          <a:p>
            <a:pPr indent="0" lvl="0" marL="0" rtl="0" algn="l">
              <a:lnSpc>
                <a:spcPct val="115000"/>
              </a:lnSpc>
              <a:spcBef>
                <a:spcPts val="1000"/>
              </a:spcBef>
              <a:spcAft>
                <a:spcPts val="0"/>
              </a:spcAft>
              <a:buNone/>
            </a:pPr>
            <a:r>
              <a:rPr lang="en"/>
              <a:t>We think this project is relevant to CS738A since we have used a data dependence graph generated from an array based Intermediate Representation called HorseIR to optimize SQL query and generate fused and optimised C++ code.</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Implementation Overview</a:t>
            </a:r>
            <a:endParaRPr sz="4000"/>
          </a:p>
        </p:txBody>
      </p:sp>
      <p:sp>
        <p:nvSpPr>
          <p:cNvPr id="87" name="Google Shape;87;p16"/>
          <p:cNvSpPr txBox="1"/>
          <p:nvPr>
            <p:ph idx="1" type="body"/>
          </p:nvPr>
        </p:nvSpPr>
        <p:spPr>
          <a:xfrm>
            <a:off x="471900" y="1919075"/>
            <a:ext cx="8222100" cy="304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the HyPer’s execution engine is no longer publicly available (also declared in the paper itself) and we do not have access to HorseIR, we have translated the SQL query to a C++ program. </a:t>
            </a:r>
            <a:endParaRPr/>
          </a:p>
          <a:p>
            <a:pPr indent="0" lvl="0" marL="0" rtl="0" algn="l">
              <a:spcBef>
                <a:spcPts val="1600"/>
              </a:spcBef>
              <a:spcAft>
                <a:spcPts val="0"/>
              </a:spcAft>
              <a:buNone/>
            </a:pPr>
            <a:r>
              <a:rPr lang="en"/>
              <a:t>We start by writing a C++ program as</a:t>
            </a:r>
            <a:r>
              <a:rPr lang="en"/>
              <a:t> equivalent as possible to</a:t>
            </a:r>
            <a:r>
              <a:rPr lang="en"/>
              <a:t> the test SQL query.</a:t>
            </a:r>
            <a:endParaRPr/>
          </a:p>
          <a:p>
            <a:pPr indent="0" lvl="0" marL="0" rtl="0" algn="l">
              <a:spcBef>
                <a:spcPts val="1600"/>
              </a:spcBef>
              <a:spcAft>
                <a:spcPts val="0"/>
              </a:spcAft>
              <a:buNone/>
            </a:pPr>
            <a:r>
              <a:rPr lang="en"/>
              <a:t>We create a data dependence graph from the HorseIR and give it as an input to the algorithm mentioned in the paper to obtain the optimized C++ program as our final output.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Translating SQL Query to C++</a:t>
            </a:r>
            <a:endParaRPr sz="4000"/>
          </a:p>
        </p:txBody>
      </p:sp>
      <p:sp>
        <p:nvSpPr>
          <p:cNvPr id="93" name="Google Shape;93;p17"/>
          <p:cNvSpPr txBox="1"/>
          <p:nvPr>
            <p:ph idx="1" type="body"/>
          </p:nvPr>
        </p:nvSpPr>
        <p:spPr>
          <a:xfrm>
            <a:off x="471900" y="1837325"/>
            <a:ext cx="4022100" cy="2873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Taking an idea from the example SQL query given in paper:</a:t>
            </a:r>
            <a:endParaRPr/>
          </a:p>
          <a:p>
            <a:pPr indent="-342900" lvl="0" marL="457200" rtl="0" algn="l">
              <a:lnSpc>
                <a:spcPct val="115000"/>
              </a:lnSpc>
              <a:spcBef>
                <a:spcPts val="1600"/>
              </a:spcBef>
              <a:spcAft>
                <a:spcPts val="0"/>
              </a:spcAft>
              <a:buSzPts val="1800"/>
              <a:buChar char="●"/>
            </a:pPr>
            <a:r>
              <a:rPr lang="en"/>
              <a:t>Created 10000000  </a:t>
            </a:r>
            <a:r>
              <a:rPr lang="en"/>
              <a:t>X </a:t>
            </a:r>
            <a:r>
              <a:rPr lang="en"/>
              <a:t>3 </a:t>
            </a:r>
            <a:r>
              <a:rPr lang="en"/>
              <a:t>table in C++</a:t>
            </a:r>
            <a:endParaRPr/>
          </a:p>
          <a:p>
            <a:pPr indent="-342900" lvl="0" marL="457200" rtl="0" algn="l">
              <a:lnSpc>
                <a:spcPct val="115000"/>
              </a:lnSpc>
              <a:spcBef>
                <a:spcPts val="0"/>
              </a:spcBef>
              <a:spcAft>
                <a:spcPts val="0"/>
              </a:spcAft>
              <a:buSzPts val="1800"/>
              <a:buChar char="●"/>
            </a:pPr>
            <a:r>
              <a:rPr lang="en"/>
              <a:t>1st row -&gt; </a:t>
            </a:r>
            <a:r>
              <a:rPr lang="en"/>
              <a:t>Item Price</a:t>
            </a:r>
            <a:endParaRPr/>
          </a:p>
          <a:p>
            <a:pPr indent="-342900" lvl="0" marL="457200" rtl="0" algn="l">
              <a:lnSpc>
                <a:spcPct val="115000"/>
              </a:lnSpc>
              <a:spcBef>
                <a:spcPts val="0"/>
              </a:spcBef>
              <a:spcAft>
                <a:spcPts val="0"/>
              </a:spcAft>
              <a:buSzPts val="1800"/>
              <a:buChar char="●"/>
            </a:pPr>
            <a:r>
              <a:rPr lang="en"/>
              <a:t>2nd row -&gt; Item Discount </a:t>
            </a:r>
            <a:endParaRPr/>
          </a:p>
          <a:p>
            <a:pPr indent="-342900" lvl="0" marL="457200" rtl="0" algn="l">
              <a:lnSpc>
                <a:spcPct val="115000"/>
              </a:lnSpc>
              <a:spcBef>
                <a:spcPts val="0"/>
              </a:spcBef>
              <a:spcAft>
                <a:spcPts val="0"/>
              </a:spcAft>
              <a:buSzPts val="1800"/>
              <a:buChar char="●"/>
            </a:pPr>
            <a:r>
              <a:rPr lang="en"/>
              <a:t>3rd</a:t>
            </a:r>
            <a:r>
              <a:rPr lang="en"/>
              <a:t> row -&gt; Item Date</a:t>
            </a:r>
            <a:endParaRPr/>
          </a:p>
          <a:p>
            <a:pPr indent="-342900" lvl="0" marL="457200" rtl="0" algn="l">
              <a:lnSpc>
                <a:spcPct val="115000"/>
              </a:lnSpc>
              <a:spcBef>
                <a:spcPts val="0"/>
              </a:spcBef>
              <a:spcAft>
                <a:spcPts val="0"/>
              </a:spcAft>
              <a:buSzPts val="1800"/>
              <a:buChar char="●"/>
            </a:pPr>
            <a:r>
              <a:rPr lang="en"/>
              <a:t>We used &gt;=33% and &lt;=66% in our Where clause</a:t>
            </a:r>
            <a:endParaRPr/>
          </a:p>
          <a:p>
            <a:pPr indent="0" lvl="0" marL="0" rtl="0" algn="l">
              <a:lnSpc>
                <a:spcPct val="115000"/>
              </a:lnSpc>
              <a:spcBef>
                <a:spcPts val="1600"/>
              </a:spcBef>
              <a:spcAft>
                <a:spcPts val="1600"/>
              </a:spcAft>
              <a:buNone/>
            </a:pPr>
            <a:r>
              <a:t/>
            </a:r>
            <a:endParaRPr/>
          </a:p>
        </p:txBody>
      </p:sp>
      <p:pic>
        <p:nvPicPr>
          <p:cNvPr id="94" name="Google Shape;94;p17"/>
          <p:cNvPicPr preferRelativeResize="0"/>
          <p:nvPr/>
        </p:nvPicPr>
        <p:blipFill>
          <a:blip r:embed="rId3">
            <a:alphaModFix/>
          </a:blip>
          <a:stretch>
            <a:fillRect/>
          </a:stretch>
        </p:blipFill>
        <p:spPr>
          <a:xfrm>
            <a:off x="4572000" y="2066438"/>
            <a:ext cx="4139575" cy="24154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Translating SQL Query to C++ cont.</a:t>
            </a:r>
            <a:endParaRPr sz="4000"/>
          </a:p>
        </p:txBody>
      </p:sp>
      <p:sp>
        <p:nvSpPr>
          <p:cNvPr id="100" name="Google Shape;100;p18"/>
          <p:cNvSpPr txBox="1"/>
          <p:nvPr>
            <p:ph idx="1" type="body"/>
          </p:nvPr>
        </p:nvSpPr>
        <p:spPr>
          <a:xfrm>
            <a:off x="471900" y="1919075"/>
            <a:ext cx="32430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Core part of HorseIR code for SQL query shown.</a:t>
            </a:r>
            <a:endParaRPr/>
          </a:p>
          <a:p>
            <a:pPr indent="-342900" lvl="0" marL="457200" rtl="0" algn="l">
              <a:spcBef>
                <a:spcPts val="1600"/>
              </a:spcBef>
              <a:spcAft>
                <a:spcPts val="1600"/>
              </a:spcAft>
              <a:buSzPts val="1800"/>
              <a:buChar char="●"/>
            </a:pPr>
            <a:r>
              <a:rPr lang="en"/>
              <a:t>Each of the statements S0 to S6 has been implemened in the C++ code.</a:t>
            </a:r>
            <a:endParaRPr/>
          </a:p>
        </p:txBody>
      </p:sp>
      <p:pic>
        <p:nvPicPr>
          <p:cNvPr id="101" name="Google Shape;101;p18"/>
          <p:cNvPicPr preferRelativeResize="0"/>
          <p:nvPr/>
        </p:nvPicPr>
        <p:blipFill>
          <a:blip r:embed="rId3">
            <a:alphaModFix/>
          </a:blip>
          <a:stretch>
            <a:fillRect/>
          </a:stretch>
        </p:blipFill>
        <p:spPr>
          <a:xfrm>
            <a:off x="3944950" y="1999063"/>
            <a:ext cx="4994700" cy="255023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Shapes in HorseIR</a:t>
            </a:r>
            <a:endParaRPr sz="4000"/>
          </a:p>
        </p:txBody>
      </p:sp>
      <p:sp>
        <p:nvSpPr>
          <p:cNvPr id="107" name="Google Shape;107;p19"/>
          <p:cNvSpPr txBox="1"/>
          <p:nvPr>
            <p:ph idx="1" type="body"/>
          </p:nvPr>
        </p:nvSpPr>
        <p:spPr>
          <a:xfrm>
            <a:off x="471900" y="1736300"/>
            <a:ext cx="4319100" cy="2963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HorseIR defines two kinds of shape: Vectors and Lists</a:t>
            </a:r>
            <a:endParaRPr/>
          </a:p>
          <a:p>
            <a:pPr indent="-342900" lvl="0" marL="457200" rtl="0" algn="l">
              <a:spcBef>
                <a:spcPts val="1000"/>
              </a:spcBef>
              <a:spcAft>
                <a:spcPts val="0"/>
              </a:spcAft>
              <a:buSzPts val="1800"/>
              <a:buChar char="●"/>
            </a:pPr>
            <a:r>
              <a:rPr lang="en"/>
              <a:t>Vector is of interest to us</a:t>
            </a:r>
            <a:endParaRPr/>
          </a:p>
          <a:p>
            <a:pPr indent="-342900" lvl="0" marL="457200" rtl="0" algn="l">
              <a:spcBef>
                <a:spcPts val="1000"/>
              </a:spcBef>
              <a:spcAft>
                <a:spcPts val="0"/>
              </a:spcAft>
              <a:buSzPts val="1800"/>
              <a:buChar char="●"/>
            </a:pPr>
            <a:r>
              <a:rPr lang="en"/>
              <a:t>A vector shape describes a fixed-length one-dimensional array of homogeneous data</a:t>
            </a:r>
            <a:endParaRPr/>
          </a:p>
          <a:p>
            <a:pPr indent="-342900" lvl="0" marL="457200" rtl="0" algn="l">
              <a:spcBef>
                <a:spcPts val="1000"/>
              </a:spcBef>
              <a:spcAft>
                <a:spcPts val="0"/>
              </a:spcAft>
              <a:buSzPts val="1800"/>
              <a:buChar char="●"/>
            </a:pPr>
            <a:r>
              <a:rPr lang="en"/>
              <a:t>Shapes tell us what will be the form of result on executing HorseIR statement</a:t>
            </a:r>
            <a:endParaRPr/>
          </a:p>
          <a:p>
            <a:pPr indent="0" lvl="0" marL="457200" rtl="0" algn="l">
              <a:spcBef>
                <a:spcPts val="1000"/>
              </a:spcBef>
              <a:spcAft>
                <a:spcPts val="1000"/>
              </a:spcAft>
              <a:buNone/>
            </a:pPr>
            <a:r>
              <a:t/>
            </a:r>
            <a:endParaRPr/>
          </a:p>
        </p:txBody>
      </p:sp>
      <p:pic>
        <p:nvPicPr>
          <p:cNvPr id="108" name="Google Shape;108;p19"/>
          <p:cNvPicPr preferRelativeResize="0"/>
          <p:nvPr/>
        </p:nvPicPr>
        <p:blipFill>
          <a:blip r:embed="rId3">
            <a:alphaModFix/>
          </a:blip>
          <a:stretch>
            <a:fillRect/>
          </a:stretch>
        </p:blipFill>
        <p:spPr>
          <a:xfrm>
            <a:off x="4791000" y="2337300"/>
            <a:ext cx="4210050" cy="1293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Shape propagation and </a:t>
            </a:r>
            <a:r>
              <a:rPr lang="en" sz="4000"/>
              <a:t>Conforming</a:t>
            </a:r>
            <a:r>
              <a:rPr lang="en"/>
              <a:t> </a:t>
            </a:r>
            <a:r>
              <a:rPr lang="en" sz="4000"/>
              <a:t>rules</a:t>
            </a:r>
            <a:endParaRPr sz="4000"/>
          </a:p>
        </p:txBody>
      </p:sp>
      <p:sp>
        <p:nvSpPr>
          <p:cNvPr id="114" name="Google Shape;114;p20"/>
          <p:cNvSpPr txBox="1"/>
          <p:nvPr>
            <p:ph idx="1" type="body"/>
          </p:nvPr>
        </p:nvSpPr>
        <p:spPr>
          <a:xfrm>
            <a:off x="5391325" y="4164425"/>
            <a:ext cx="3198600" cy="25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a:t>
            </a:r>
            <a:r>
              <a:rPr lang="en"/>
              <a:t>hape Conforming rules</a:t>
            </a:r>
            <a:endParaRPr/>
          </a:p>
        </p:txBody>
      </p:sp>
      <p:pic>
        <p:nvPicPr>
          <p:cNvPr id="115" name="Google Shape;115;p20"/>
          <p:cNvPicPr preferRelativeResize="0"/>
          <p:nvPr/>
        </p:nvPicPr>
        <p:blipFill>
          <a:blip r:embed="rId3">
            <a:alphaModFix/>
          </a:blip>
          <a:stretch>
            <a:fillRect/>
          </a:stretch>
        </p:blipFill>
        <p:spPr>
          <a:xfrm>
            <a:off x="4387525" y="2519150"/>
            <a:ext cx="4581525" cy="1543050"/>
          </a:xfrm>
          <a:prstGeom prst="rect">
            <a:avLst/>
          </a:prstGeom>
          <a:noFill/>
          <a:ln>
            <a:noFill/>
          </a:ln>
        </p:spPr>
      </p:pic>
      <p:pic>
        <p:nvPicPr>
          <p:cNvPr id="116" name="Google Shape;116;p20"/>
          <p:cNvPicPr preferRelativeResize="0"/>
          <p:nvPr/>
        </p:nvPicPr>
        <p:blipFill>
          <a:blip r:embed="rId4">
            <a:alphaModFix/>
          </a:blip>
          <a:stretch>
            <a:fillRect/>
          </a:stretch>
        </p:blipFill>
        <p:spPr>
          <a:xfrm>
            <a:off x="348225" y="1919075"/>
            <a:ext cx="3695700" cy="2143125"/>
          </a:xfrm>
          <a:prstGeom prst="rect">
            <a:avLst/>
          </a:prstGeom>
          <a:noFill/>
          <a:ln>
            <a:noFill/>
          </a:ln>
        </p:spPr>
      </p:pic>
      <p:sp>
        <p:nvSpPr>
          <p:cNvPr id="117" name="Google Shape;117;p20"/>
          <p:cNvSpPr txBox="1"/>
          <p:nvPr/>
        </p:nvSpPr>
        <p:spPr>
          <a:xfrm>
            <a:off x="979100" y="4164425"/>
            <a:ext cx="3198600" cy="85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lt2"/>
                </a:solidFill>
                <a:latin typeface="Roboto"/>
                <a:ea typeface="Roboto"/>
                <a:cs typeface="Roboto"/>
                <a:sym typeface="Roboto"/>
              </a:rPr>
              <a:t>S</a:t>
            </a:r>
            <a:r>
              <a:rPr lang="en" sz="1800">
                <a:solidFill>
                  <a:schemeClr val="lt2"/>
                </a:solidFill>
                <a:latin typeface="Roboto"/>
                <a:ea typeface="Roboto"/>
                <a:cs typeface="Roboto"/>
                <a:sym typeface="Roboto"/>
              </a:rPr>
              <a:t>hape propagation rules</a:t>
            </a:r>
            <a:endParaRPr sz="1800">
              <a:solidFill>
                <a:schemeClr val="lt2"/>
              </a:solidFill>
              <a:latin typeface="Roboto"/>
              <a:ea typeface="Roboto"/>
              <a:cs typeface="Roboto"/>
              <a:sym typeface="Roboto"/>
            </a:endParaRPr>
          </a:p>
          <a:p>
            <a:pPr indent="0" lvl="0" marL="0" rtl="0" algn="l">
              <a:spcBef>
                <a:spcPts val="1600"/>
              </a:spcBef>
              <a:spcAft>
                <a:spcPts val="0"/>
              </a:spcAft>
              <a:buNone/>
            </a:pPr>
            <a:r>
              <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471900" y="623450"/>
            <a:ext cx="8222100" cy="88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Data dependence graph</a:t>
            </a:r>
            <a:endParaRPr sz="4000"/>
          </a:p>
        </p:txBody>
      </p:sp>
      <p:sp>
        <p:nvSpPr>
          <p:cNvPr id="123" name="Google Shape;123;p21"/>
          <p:cNvSpPr txBox="1"/>
          <p:nvPr>
            <p:ph idx="1" type="body"/>
          </p:nvPr>
        </p:nvSpPr>
        <p:spPr>
          <a:xfrm>
            <a:off x="471900" y="1919075"/>
            <a:ext cx="54768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t>
            </a:r>
            <a:r>
              <a:rPr lang="en"/>
              <a:t>ata dependence graph created from the HorseIR as shown.</a:t>
            </a:r>
            <a:endParaRPr/>
          </a:p>
          <a:p>
            <a:pPr indent="-342900" lvl="0" marL="457200" rtl="0" algn="l">
              <a:spcBef>
                <a:spcPts val="1000"/>
              </a:spcBef>
              <a:spcAft>
                <a:spcPts val="1000"/>
              </a:spcAft>
              <a:buSzPts val="1800"/>
              <a:buChar char="●"/>
            </a:pPr>
            <a:r>
              <a:rPr lang="en"/>
              <a:t>Fusible sections are determined from DDG using the algorithm given in next page</a:t>
            </a:r>
            <a:endParaRPr/>
          </a:p>
        </p:txBody>
      </p:sp>
      <p:pic>
        <p:nvPicPr>
          <p:cNvPr id="124" name="Google Shape;124;p21"/>
          <p:cNvPicPr preferRelativeResize="0"/>
          <p:nvPr/>
        </p:nvPicPr>
        <p:blipFill>
          <a:blip r:embed="rId3">
            <a:alphaModFix/>
          </a:blip>
          <a:stretch>
            <a:fillRect/>
          </a:stretch>
        </p:blipFill>
        <p:spPr>
          <a:xfrm>
            <a:off x="6153075" y="1711000"/>
            <a:ext cx="1951825" cy="3332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