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619CD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232852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619CD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619CD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92005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199" y="0"/>
                </a:moveTo>
                <a:lnTo>
                  <a:pt x="0" y="0"/>
                </a:lnTo>
                <a:lnTo>
                  <a:pt x="0" y="6857999"/>
                </a:lnTo>
                <a:lnTo>
                  <a:pt x="1600199" y="6857999"/>
                </a:lnTo>
                <a:lnTo>
                  <a:pt x="160019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7597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14902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199" y="0"/>
                </a:moveTo>
                <a:lnTo>
                  <a:pt x="0" y="0"/>
                </a:lnTo>
                <a:lnTo>
                  <a:pt x="0" y="6857999"/>
                </a:lnTo>
                <a:lnTo>
                  <a:pt x="1600199" y="6857999"/>
                </a:lnTo>
                <a:lnTo>
                  <a:pt x="160019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00507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707002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199" y="0"/>
                </a:moveTo>
                <a:lnTo>
                  <a:pt x="0" y="0"/>
                </a:lnTo>
                <a:lnTo>
                  <a:pt x="0" y="6857999"/>
                </a:lnTo>
                <a:lnTo>
                  <a:pt x="1600199" y="6857999"/>
                </a:lnTo>
                <a:lnTo>
                  <a:pt x="160019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230997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9" h="6858000">
                <a:moveTo>
                  <a:pt x="913003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3003" y="6858000"/>
                </a:lnTo>
                <a:lnTo>
                  <a:pt x="91300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887601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399" y="0"/>
                </a:moveTo>
                <a:lnTo>
                  <a:pt x="0" y="0"/>
                </a:lnTo>
                <a:lnTo>
                  <a:pt x="0" y="6857999"/>
                </a:lnTo>
                <a:lnTo>
                  <a:pt x="2819399" y="6857999"/>
                </a:lnTo>
                <a:lnTo>
                  <a:pt x="281939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973184" y="0"/>
            <a:ext cx="991235" cy="6858000"/>
          </a:xfrm>
          <a:custGeom>
            <a:avLst/>
            <a:gdLst/>
            <a:ahLst/>
            <a:cxnLst/>
            <a:rect l="l" t="t" r="r" b="b"/>
            <a:pathLst>
              <a:path w="991235" h="6858000">
                <a:moveTo>
                  <a:pt x="990612" y="0"/>
                </a:moveTo>
                <a:lnTo>
                  <a:pt x="457200" y="0"/>
                </a:lnTo>
                <a:lnTo>
                  <a:pt x="228612" y="0"/>
                </a:lnTo>
                <a:lnTo>
                  <a:pt x="0" y="0"/>
                </a:lnTo>
                <a:lnTo>
                  <a:pt x="0" y="6858000"/>
                </a:lnTo>
                <a:lnTo>
                  <a:pt x="228612" y="6858000"/>
                </a:lnTo>
                <a:lnTo>
                  <a:pt x="457200" y="6858000"/>
                </a:lnTo>
                <a:lnTo>
                  <a:pt x="990612" y="6858000"/>
                </a:lnTo>
                <a:lnTo>
                  <a:pt x="990612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53852" y="3486891"/>
            <a:ext cx="9090660" cy="3365500"/>
          </a:xfrm>
          <a:custGeom>
            <a:avLst/>
            <a:gdLst/>
            <a:ahLst/>
            <a:cxnLst/>
            <a:rect l="l" t="t" r="r" b="b"/>
            <a:pathLst>
              <a:path w="9090660" h="3365500">
                <a:moveTo>
                  <a:pt x="11882" y="2664533"/>
                </a:moveTo>
                <a:lnTo>
                  <a:pt x="56779" y="2667231"/>
                </a:lnTo>
                <a:lnTo>
                  <a:pt x="101709" y="2669921"/>
                </a:lnTo>
                <a:lnTo>
                  <a:pt x="146703" y="2672597"/>
                </a:lnTo>
                <a:lnTo>
                  <a:pt x="191793" y="2675253"/>
                </a:lnTo>
                <a:lnTo>
                  <a:pt x="237013" y="2677881"/>
                </a:lnTo>
                <a:lnTo>
                  <a:pt x="282394" y="2680474"/>
                </a:lnTo>
                <a:lnTo>
                  <a:pt x="327968" y="2683026"/>
                </a:lnTo>
                <a:lnTo>
                  <a:pt x="373767" y="2685529"/>
                </a:lnTo>
                <a:lnTo>
                  <a:pt x="419824" y="2687977"/>
                </a:lnTo>
                <a:lnTo>
                  <a:pt x="466172" y="2690363"/>
                </a:lnTo>
                <a:lnTo>
                  <a:pt x="512841" y="2692679"/>
                </a:lnTo>
                <a:lnTo>
                  <a:pt x="559865" y="2694918"/>
                </a:lnTo>
                <a:lnTo>
                  <a:pt x="607276" y="2697075"/>
                </a:lnTo>
                <a:lnTo>
                  <a:pt x="655105" y="2699141"/>
                </a:lnTo>
                <a:lnTo>
                  <a:pt x="703386" y="2701110"/>
                </a:lnTo>
                <a:lnTo>
                  <a:pt x="752150" y="2702975"/>
                </a:lnTo>
                <a:lnTo>
                  <a:pt x="801429" y="2704729"/>
                </a:lnTo>
                <a:lnTo>
                  <a:pt x="851256" y="2706365"/>
                </a:lnTo>
                <a:lnTo>
                  <a:pt x="901664" y="2707876"/>
                </a:lnTo>
                <a:lnTo>
                  <a:pt x="952683" y="2709255"/>
                </a:lnTo>
                <a:lnTo>
                  <a:pt x="1004347" y="2710496"/>
                </a:lnTo>
                <a:lnTo>
                  <a:pt x="1056687" y="2711590"/>
                </a:lnTo>
                <a:lnTo>
                  <a:pt x="1109736" y="2712532"/>
                </a:lnTo>
                <a:lnTo>
                  <a:pt x="1163527" y="2713315"/>
                </a:lnTo>
                <a:lnTo>
                  <a:pt x="1218091" y="2713931"/>
                </a:lnTo>
                <a:lnTo>
                  <a:pt x="1273460" y="2714373"/>
                </a:lnTo>
                <a:lnTo>
                  <a:pt x="1329667" y="2714635"/>
                </a:lnTo>
                <a:lnTo>
                  <a:pt x="1386744" y="2714709"/>
                </a:lnTo>
                <a:lnTo>
                  <a:pt x="1444723" y="2714589"/>
                </a:lnTo>
                <a:lnTo>
                  <a:pt x="1503636" y="2714268"/>
                </a:lnTo>
                <a:lnTo>
                  <a:pt x="1563516" y="2713739"/>
                </a:lnTo>
                <a:lnTo>
                  <a:pt x="1624395" y="2712994"/>
                </a:lnTo>
                <a:lnTo>
                  <a:pt x="1686305" y="2712027"/>
                </a:lnTo>
                <a:lnTo>
                  <a:pt x="1729434" y="2711282"/>
                </a:lnTo>
                <a:lnTo>
                  <a:pt x="1772965" y="2710527"/>
                </a:lnTo>
                <a:lnTo>
                  <a:pt x="1816895" y="2709759"/>
                </a:lnTo>
                <a:lnTo>
                  <a:pt x="1861218" y="2708973"/>
                </a:lnTo>
                <a:lnTo>
                  <a:pt x="1905930" y="2708165"/>
                </a:lnTo>
                <a:lnTo>
                  <a:pt x="1951027" y="2707331"/>
                </a:lnTo>
                <a:lnTo>
                  <a:pt x="1996503" y="2706467"/>
                </a:lnTo>
                <a:lnTo>
                  <a:pt x="2042356" y="2705568"/>
                </a:lnTo>
                <a:lnTo>
                  <a:pt x="2088579" y="2704631"/>
                </a:lnTo>
                <a:lnTo>
                  <a:pt x="2135169" y="2703651"/>
                </a:lnTo>
                <a:lnTo>
                  <a:pt x="2182121" y="2702623"/>
                </a:lnTo>
                <a:lnTo>
                  <a:pt x="2229431" y="2701545"/>
                </a:lnTo>
                <a:lnTo>
                  <a:pt x="2277093" y="2700411"/>
                </a:lnTo>
                <a:lnTo>
                  <a:pt x="2325104" y="2699217"/>
                </a:lnTo>
                <a:lnTo>
                  <a:pt x="2373459" y="2697960"/>
                </a:lnTo>
                <a:lnTo>
                  <a:pt x="2422153" y="2696635"/>
                </a:lnTo>
                <a:lnTo>
                  <a:pt x="2471183" y="2695237"/>
                </a:lnTo>
                <a:lnTo>
                  <a:pt x="2520542" y="2693763"/>
                </a:lnTo>
                <a:lnTo>
                  <a:pt x="2570228" y="2692209"/>
                </a:lnTo>
                <a:lnTo>
                  <a:pt x="2620235" y="2690570"/>
                </a:lnTo>
                <a:lnTo>
                  <a:pt x="2670559" y="2688841"/>
                </a:lnTo>
                <a:lnTo>
                  <a:pt x="2721195" y="2687020"/>
                </a:lnTo>
                <a:lnTo>
                  <a:pt x="2772139" y="2685102"/>
                </a:lnTo>
                <a:lnTo>
                  <a:pt x="2823386" y="2683082"/>
                </a:lnTo>
                <a:lnTo>
                  <a:pt x="2874932" y="2680956"/>
                </a:lnTo>
                <a:lnTo>
                  <a:pt x="2926773" y="2678721"/>
                </a:lnTo>
                <a:lnTo>
                  <a:pt x="2978903" y="2676371"/>
                </a:lnTo>
                <a:lnTo>
                  <a:pt x="3031318" y="2673904"/>
                </a:lnTo>
                <a:lnTo>
                  <a:pt x="3084014" y="2671314"/>
                </a:lnTo>
                <a:lnTo>
                  <a:pt x="3136987" y="2668597"/>
                </a:lnTo>
                <a:lnTo>
                  <a:pt x="3190231" y="2665749"/>
                </a:lnTo>
                <a:lnTo>
                  <a:pt x="3243742" y="2662767"/>
                </a:lnTo>
                <a:lnTo>
                  <a:pt x="3297516" y="2659645"/>
                </a:lnTo>
                <a:lnTo>
                  <a:pt x="3351548" y="2656380"/>
                </a:lnTo>
                <a:lnTo>
                  <a:pt x="3405834" y="2652968"/>
                </a:lnTo>
                <a:lnTo>
                  <a:pt x="3460369" y="2649403"/>
                </a:lnTo>
                <a:lnTo>
                  <a:pt x="3515148" y="2645683"/>
                </a:lnTo>
                <a:lnTo>
                  <a:pt x="3570168" y="2641803"/>
                </a:lnTo>
                <a:lnTo>
                  <a:pt x="3625423" y="2637759"/>
                </a:lnTo>
                <a:lnTo>
                  <a:pt x="3680909" y="2633545"/>
                </a:lnTo>
                <a:lnTo>
                  <a:pt x="3736622" y="2629160"/>
                </a:lnTo>
                <a:lnTo>
                  <a:pt x="3792557" y="2624597"/>
                </a:lnTo>
                <a:lnTo>
                  <a:pt x="3848709" y="2619854"/>
                </a:lnTo>
                <a:lnTo>
                  <a:pt x="3905074" y="2614925"/>
                </a:lnTo>
                <a:lnTo>
                  <a:pt x="3961648" y="2609807"/>
                </a:lnTo>
                <a:lnTo>
                  <a:pt x="4018426" y="2604495"/>
                </a:lnTo>
                <a:lnTo>
                  <a:pt x="4075403" y="2598986"/>
                </a:lnTo>
                <a:lnTo>
                  <a:pt x="4132575" y="2593274"/>
                </a:lnTo>
                <a:lnTo>
                  <a:pt x="4177950" y="2588636"/>
                </a:lnTo>
                <a:lnTo>
                  <a:pt x="4223919" y="2583872"/>
                </a:lnTo>
                <a:lnTo>
                  <a:pt x="4270459" y="2578984"/>
                </a:lnTo>
                <a:lnTo>
                  <a:pt x="4317548" y="2573975"/>
                </a:lnTo>
                <a:lnTo>
                  <a:pt x="4365163" y="2568846"/>
                </a:lnTo>
                <a:lnTo>
                  <a:pt x="4413283" y="2563600"/>
                </a:lnTo>
                <a:lnTo>
                  <a:pt x="4461884" y="2558238"/>
                </a:lnTo>
                <a:lnTo>
                  <a:pt x="4510946" y="2552764"/>
                </a:lnTo>
                <a:lnTo>
                  <a:pt x="4560445" y="2547177"/>
                </a:lnTo>
                <a:lnTo>
                  <a:pt x="4610359" y="2541482"/>
                </a:lnTo>
                <a:lnTo>
                  <a:pt x="4660666" y="2535679"/>
                </a:lnTo>
                <a:lnTo>
                  <a:pt x="4711344" y="2529771"/>
                </a:lnTo>
                <a:lnTo>
                  <a:pt x="4762370" y="2523760"/>
                </a:lnTo>
                <a:lnTo>
                  <a:pt x="4813723" y="2517648"/>
                </a:lnTo>
                <a:lnTo>
                  <a:pt x="4865379" y="2511436"/>
                </a:lnTo>
                <a:lnTo>
                  <a:pt x="4917316" y="2505128"/>
                </a:lnTo>
                <a:lnTo>
                  <a:pt x="4969513" y="2498725"/>
                </a:lnTo>
                <a:lnTo>
                  <a:pt x="5021947" y="2492228"/>
                </a:lnTo>
                <a:lnTo>
                  <a:pt x="5074595" y="2485641"/>
                </a:lnTo>
                <a:lnTo>
                  <a:pt x="5127436" y="2478965"/>
                </a:lnTo>
                <a:lnTo>
                  <a:pt x="5180446" y="2472202"/>
                </a:lnTo>
                <a:lnTo>
                  <a:pt x="5233605" y="2465354"/>
                </a:lnTo>
                <a:lnTo>
                  <a:pt x="5286889" y="2458423"/>
                </a:lnTo>
                <a:lnTo>
                  <a:pt x="5340276" y="2451412"/>
                </a:lnTo>
                <a:lnTo>
                  <a:pt x="5393745" y="2444322"/>
                </a:lnTo>
                <a:lnTo>
                  <a:pt x="5447271" y="2437155"/>
                </a:lnTo>
                <a:lnTo>
                  <a:pt x="5500835" y="2429914"/>
                </a:lnTo>
                <a:lnTo>
                  <a:pt x="5554412" y="2422600"/>
                </a:lnTo>
                <a:lnTo>
                  <a:pt x="5607981" y="2415216"/>
                </a:lnTo>
                <a:lnTo>
                  <a:pt x="5661520" y="2407763"/>
                </a:lnTo>
                <a:lnTo>
                  <a:pt x="5715006" y="2400243"/>
                </a:lnTo>
                <a:lnTo>
                  <a:pt x="5768416" y="2392660"/>
                </a:lnTo>
                <a:lnTo>
                  <a:pt x="5821730" y="2385014"/>
                </a:lnTo>
                <a:lnTo>
                  <a:pt x="5874924" y="2377307"/>
                </a:lnTo>
                <a:lnTo>
                  <a:pt x="5927976" y="2369542"/>
                </a:lnTo>
                <a:lnTo>
                  <a:pt x="5980863" y="2361721"/>
                </a:lnTo>
                <a:lnTo>
                  <a:pt x="6033565" y="2353846"/>
                </a:lnTo>
                <a:lnTo>
                  <a:pt x="6086057" y="2345919"/>
                </a:lnTo>
                <a:lnTo>
                  <a:pt x="6138318" y="2337942"/>
                </a:lnTo>
                <a:lnTo>
                  <a:pt x="6190326" y="2329916"/>
                </a:lnTo>
                <a:lnTo>
                  <a:pt x="6242059" y="2321844"/>
                </a:lnTo>
                <a:lnTo>
                  <a:pt x="6293493" y="2313729"/>
                </a:lnTo>
                <a:lnTo>
                  <a:pt x="6344608" y="2305571"/>
                </a:lnTo>
                <a:lnTo>
                  <a:pt x="6395379" y="2297374"/>
                </a:lnTo>
                <a:lnTo>
                  <a:pt x="6445787" y="2289138"/>
                </a:lnTo>
                <a:lnTo>
                  <a:pt x="6495807" y="2280867"/>
                </a:lnTo>
                <a:lnTo>
                  <a:pt x="6545417" y="2272562"/>
                </a:lnTo>
                <a:lnTo>
                  <a:pt x="6594596" y="2264225"/>
                </a:lnTo>
                <a:lnTo>
                  <a:pt x="6643322" y="2255859"/>
                </a:lnTo>
                <a:lnTo>
                  <a:pt x="6691571" y="2247464"/>
                </a:lnTo>
                <a:lnTo>
                  <a:pt x="6739321" y="2239044"/>
                </a:lnTo>
                <a:lnTo>
                  <a:pt x="6786551" y="2230601"/>
                </a:lnTo>
                <a:lnTo>
                  <a:pt x="6833237" y="2222136"/>
                </a:lnTo>
                <a:lnTo>
                  <a:pt x="6879359" y="2213651"/>
                </a:lnTo>
                <a:lnTo>
                  <a:pt x="6924893" y="2205149"/>
                </a:lnTo>
                <a:lnTo>
                  <a:pt x="6969816" y="2196632"/>
                </a:lnTo>
                <a:lnTo>
                  <a:pt x="7014108" y="2188101"/>
                </a:lnTo>
                <a:lnTo>
                  <a:pt x="7057745" y="2179558"/>
                </a:lnTo>
                <a:lnTo>
                  <a:pt x="7100706" y="2171007"/>
                </a:lnTo>
                <a:lnTo>
                  <a:pt x="7142967" y="2162448"/>
                </a:lnTo>
                <a:lnTo>
                  <a:pt x="7184507" y="2153884"/>
                </a:lnTo>
                <a:lnTo>
                  <a:pt x="7245801" y="2140958"/>
                </a:lnTo>
                <a:lnTo>
                  <a:pt x="7307112" y="2127684"/>
                </a:lnTo>
                <a:lnTo>
                  <a:pt x="7368390" y="2114083"/>
                </a:lnTo>
                <a:lnTo>
                  <a:pt x="7429581" y="2100173"/>
                </a:lnTo>
                <a:lnTo>
                  <a:pt x="7490633" y="2085974"/>
                </a:lnTo>
                <a:lnTo>
                  <a:pt x="7551495" y="2071506"/>
                </a:lnTo>
                <a:lnTo>
                  <a:pt x="7612114" y="2056788"/>
                </a:lnTo>
                <a:lnTo>
                  <a:pt x="7672438" y="2041841"/>
                </a:lnTo>
                <a:lnTo>
                  <a:pt x="7732415" y="2026683"/>
                </a:lnTo>
                <a:lnTo>
                  <a:pt x="7791992" y="2011335"/>
                </a:lnTo>
                <a:lnTo>
                  <a:pt x="7851117" y="1995817"/>
                </a:lnTo>
                <a:lnTo>
                  <a:pt x="7909738" y="1980147"/>
                </a:lnTo>
                <a:lnTo>
                  <a:pt x="7967804" y="1964345"/>
                </a:lnTo>
                <a:lnTo>
                  <a:pt x="8025261" y="1948431"/>
                </a:lnTo>
                <a:lnTo>
                  <a:pt x="8082057" y="1932426"/>
                </a:lnTo>
                <a:lnTo>
                  <a:pt x="8138141" y="1916347"/>
                </a:lnTo>
                <a:lnTo>
                  <a:pt x="8193460" y="1900216"/>
                </a:lnTo>
                <a:lnTo>
                  <a:pt x="8247962" y="1884051"/>
                </a:lnTo>
                <a:lnTo>
                  <a:pt x="8301594" y="1867873"/>
                </a:lnTo>
                <a:lnTo>
                  <a:pt x="8354305" y="1851701"/>
                </a:lnTo>
                <a:lnTo>
                  <a:pt x="8406042" y="1835554"/>
                </a:lnTo>
                <a:lnTo>
                  <a:pt x="8456754" y="1819453"/>
                </a:lnTo>
                <a:lnTo>
                  <a:pt x="8506387" y="1803416"/>
                </a:lnTo>
                <a:lnTo>
                  <a:pt x="8554890" y="1787464"/>
                </a:lnTo>
                <a:lnTo>
                  <a:pt x="8602210" y="1771617"/>
                </a:lnTo>
                <a:lnTo>
                  <a:pt x="8648296" y="1755893"/>
                </a:lnTo>
                <a:lnTo>
                  <a:pt x="8693095" y="1740313"/>
                </a:lnTo>
                <a:lnTo>
                  <a:pt x="8736555" y="1724897"/>
                </a:lnTo>
                <a:lnTo>
                  <a:pt x="8778623" y="1709663"/>
                </a:lnTo>
                <a:lnTo>
                  <a:pt x="8819248" y="1694631"/>
                </a:lnTo>
                <a:lnTo>
                  <a:pt x="8858377" y="1679822"/>
                </a:lnTo>
                <a:lnTo>
                  <a:pt x="8895959" y="1665255"/>
                </a:lnTo>
                <a:lnTo>
                  <a:pt x="8931940" y="1650949"/>
                </a:lnTo>
                <a:lnTo>
                  <a:pt x="8998893" y="1623200"/>
                </a:lnTo>
                <a:lnTo>
                  <a:pt x="9058820" y="1596733"/>
                </a:lnTo>
                <a:lnTo>
                  <a:pt x="9086018" y="1584029"/>
                </a:lnTo>
                <a:lnTo>
                  <a:pt x="9090147" y="1582017"/>
                </a:lnTo>
              </a:path>
              <a:path w="9090660" h="3365500">
                <a:moveTo>
                  <a:pt x="11882" y="871368"/>
                </a:moveTo>
                <a:lnTo>
                  <a:pt x="47802" y="852335"/>
                </a:lnTo>
                <a:lnTo>
                  <a:pt x="83865" y="833304"/>
                </a:lnTo>
                <a:lnTo>
                  <a:pt x="120217" y="814276"/>
                </a:lnTo>
                <a:lnTo>
                  <a:pt x="157000" y="795254"/>
                </a:lnTo>
                <a:lnTo>
                  <a:pt x="194358" y="776239"/>
                </a:lnTo>
                <a:lnTo>
                  <a:pt x="232436" y="757232"/>
                </a:lnTo>
                <a:lnTo>
                  <a:pt x="271377" y="738236"/>
                </a:lnTo>
                <a:lnTo>
                  <a:pt x="311325" y="719252"/>
                </a:lnTo>
                <a:lnTo>
                  <a:pt x="352424" y="700282"/>
                </a:lnTo>
                <a:lnTo>
                  <a:pt x="394817" y="681327"/>
                </a:lnTo>
                <a:lnTo>
                  <a:pt x="438650" y="662389"/>
                </a:lnTo>
                <a:lnTo>
                  <a:pt x="484065" y="643470"/>
                </a:lnTo>
                <a:lnTo>
                  <a:pt x="531206" y="624572"/>
                </a:lnTo>
                <a:lnTo>
                  <a:pt x="580218" y="605696"/>
                </a:lnTo>
                <a:lnTo>
                  <a:pt x="631244" y="586844"/>
                </a:lnTo>
                <a:lnTo>
                  <a:pt x="684428" y="568018"/>
                </a:lnTo>
                <a:lnTo>
                  <a:pt x="739913" y="549219"/>
                </a:lnTo>
                <a:lnTo>
                  <a:pt x="797845" y="530450"/>
                </a:lnTo>
                <a:lnTo>
                  <a:pt x="858366" y="511711"/>
                </a:lnTo>
                <a:lnTo>
                  <a:pt x="921620" y="493005"/>
                </a:lnTo>
                <a:lnTo>
                  <a:pt x="987752" y="474333"/>
                </a:lnTo>
                <a:lnTo>
                  <a:pt x="1056906" y="455697"/>
                </a:lnTo>
                <a:lnTo>
                  <a:pt x="1094312" y="445840"/>
                </a:lnTo>
                <a:lnTo>
                  <a:pt x="1132448" y="435784"/>
                </a:lnTo>
                <a:lnTo>
                  <a:pt x="1171301" y="425543"/>
                </a:lnTo>
                <a:lnTo>
                  <a:pt x="1210860" y="415135"/>
                </a:lnTo>
                <a:lnTo>
                  <a:pt x="1251114" y="404575"/>
                </a:lnTo>
                <a:lnTo>
                  <a:pt x="1292052" y="393878"/>
                </a:lnTo>
                <a:lnTo>
                  <a:pt x="1333660" y="383061"/>
                </a:lnTo>
                <a:lnTo>
                  <a:pt x="1375929" y="372139"/>
                </a:lnTo>
                <a:lnTo>
                  <a:pt x="1418846" y="361129"/>
                </a:lnTo>
                <a:lnTo>
                  <a:pt x="1462400" y="350046"/>
                </a:lnTo>
                <a:lnTo>
                  <a:pt x="1506578" y="338906"/>
                </a:lnTo>
                <a:lnTo>
                  <a:pt x="1551371" y="327725"/>
                </a:lnTo>
                <a:lnTo>
                  <a:pt x="1596766" y="316519"/>
                </a:lnTo>
                <a:lnTo>
                  <a:pt x="1642751" y="305304"/>
                </a:lnTo>
                <a:lnTo>
                  <a:pt x="1689316" y="294095"/>
                </a:lnTo>
                <a:lnTo>
                  <a:pt x="1736448" y="282909"/>
                </a:lnTo>
                <a:lnTo>
                  <a:pt x="1784135" y="271761"/>
                </a:lnTo>
                <a:lnTo>
                  <a:pt x="1832367" y="260667"/>
                </a:lnTo>
                <a:lnTo>
                  <a:pt x="1881132" y="249643"/>
                </a:lnTo>
                <a:lnTo>
                  <a:pt x="1930418" y="238706"/>
                </a:lnTo>
                <a:lnTo>
                  <a:pt x="1980213" y="227870"/>
                </a:lnTo>
                <a:lnTo>
                  <a:pt x="2030507" y="217152"/>
                </a:lnTo>
                <a:lnTo>
                  <a:pt x="2081287" y="206567"/>
                </a:lnTo>
                <a:lnTo>
                  <a:pt x="2132542" y="196132"/>
                </a:lnTo>
                <a:lnTo>
                  <a:pt x="2184261" y="185863"/>
                </a:lnTo>
                <a:lnTo>
                  <a:pt x="2236431" y="175774"/>
                </a:lnTo>
                <a:lnTo>
                  <a:pt x="2289042" y="165883"/>
                </a:lnTo>
                <a:lnTo>
                  <a:pt x="2342081" y="156205"/>
                </a:lnTo>
                <a:lnTo>
                  <a:pt x="2395537" y="146755"/>
                </a:lnTo>
                <a:lnTo>
                  <a:pt x="2449399" y="137550"/>
                </a:lnTo>
                <a:lnTo>
                  <a:pt x="2503655" y="128606"/>
                </a:lnTo>
                <a:lnTo>
                  <a:pt x="2558294" y="119938"/>
                </a:lnTo>
                <a:lnTo>
                  <a:pt x="2613303" y="111563"/>
                </a:lnTo>
                <a:lnTo>
                  <a:pt x="2668672" y="103496"/>
                </a:lnTo>
                <a:lnTo>
                  <a:pt x="2724388" y="95752"/>
                </a:lnTo>
                <a:lnTo>
                  <a:pt x="2780441" y="88349"/>
                </a:lnTo>
                <a:lnTo>
                  <a:pt x="2836818" y="81302"/>
                </a:lnTo>
                <a:lnTo>
                  <a:pt x="2893508" y="74626"/>
                </a:lnTo>
                <a:lnTo>
                  <a:pt x="2950500" y="68338"/>
                </a:lnTo>
                <a:lnTo>
                  <a:pt x="3007782" y="62454"/>
                </a:lnTo>
                <a:lnTo>
                  <a:pt x="3065342" y="56989"/>
                </a:lnTo>
                <a:lnTo>
                  <a:pt x="3123169" y="51958"/>
                </a:lnTo>
                <a:lnTo>
                  <a:pt x="3167606" y="48350"/>
                </a:lnTo>
                <a:lnTo>
                  <a:pt x="3212383" y="44869"/>
                </a:lnTo>
                <a:lnTo>
                  <a:pt x="3257494" y="41513"/>
                </a:lnTo>
                <a:lnTo>
                  <a:pt x="3302934" y="38285"/>
                </a:lnTo>
                <a:lnTo>
                  <a:pt x="3348697" y="35184"/>
                </a:lnTo>
                <a:lnTo>
                  <a:pt x="3394777" y="32211"/>
                </a:lnTo>
                <a:lnTo>
                  <a:pt x="3441170" y="29366"/>
                </a:lnTo>
                <a:lnTo>
                  <a:pt x="3487869" y="26650"/>
                </a:lnTo>
                <a:lnTo>
                  <a:pt x="3534868" y="24062"/>
                </a:lnTo>
                <a:lnTo>
                  <a:pt x="3582164" y="21605"/>
                </a:lnTo>
                <a:lnTo>
                  <a:pt x="3629748" y="19277"/>
                </a:lnTo>
                <a:lnTo>
                  <a:pt x="3677617" y="17080"/>
                </a:lnTo>
                <a:lnTo>
                  <a:pt x="3725765" y="15013"/>
                </a:lnTo>
                <a:lnTo>
                  <a:pt x="3774185" y="13078"/>
                </a:lnTo>
                <a:lnTo>
                  <a:pt x="3822873" y="11274"/>
                </a:lnTo>
                <a:lnTo>
                  <a:pt x="3871823" y="9603"/>
                </a:lnTo>
                <a:lnTo>
                  <a:pt x="3921029" y="8063"/>
                </a:lnTo>
                <a:lnTo>
                  <a:pt x="3970486" y="6657"/>
                </a:lnTo>
                <a:lnTo>
                  <a:pt x="4020188" y="5384"/>
                </a:lnTo>
                <a:lnTo>
                  <a:pt x="4070130" y="4245"/>
                </a:lnTo>
                <a:lnTo>
                  <a:pt x="4120306" y="3240"/>
                </a:lnTo>
                <a:lnTo>
                  <a:pt x="4170710" y="2370"/>
                </a:lnTo>
                <a:lnTo>
                  <a:pt x="4221337" y="1635"/>
                </a:lnTo>
                <a:lnTo>
                  <a:pt x="4272182" y="1035"/>
                </a:lnTo>
                <a:lnTo>
                  <a:pt x="4323238" y="571"/>
                </a:lnTo>
                <a:lnTo>
                  <a:pt x="4374501" y="244"/>
                </a:lnTo>
                <a:lnTo>
                  <a:pt x="4425964" y="53"/>
                </a:lnTo>
                <a:lnTo>
                  <a:pt x="4477623" y="0"/>
                </a:lnTo>
                <a:lnTo>
                  <a:pt x="4529471" y="84"/>
                </a:lnTo>
                <a:lnTo>
                  <a:pt x="4581503" y="306"/>
                </a:lnTo>
                <a:lnTo>
                  <a:pt x="4633713" y="666"/>
                </a:lnTo>
                <a:lnTo>
                  <a:pt x="4686096" y="1165"/>
                </a:lnTo>
                <a:lnTo>
                  <a:pt x="4738646" y="1804"/>
                </a:lnTo>
                <a:lnTo>
                  <a:pt x="4791358" y="2582"/>
                </a:lnTo>
                <a:lnTo>
                  <a:pt x="4844226" y="3501"/>
                </a:lnTo>
                <a:lnTo>
                  <a:pt x="4897245" y="4560"/>
                </a:lnTo>
                <a:lnTo>
                  <a:pt x="4950409" y="5760"/>
                </a:lnTo>
                <a:lnTo>
                  <a:pt x="5003712" y="7102"/>
                </a:lnTo>
                <a:lnTo>
                  <a:pt x="5057149" y="8585"/>
                </a:lnTo>
                <a:lnTo>
                  <a:pt x="5110714" y="10211"/>
                </a:lnTo>
                <a:lnTo>
                  <a:pt x="5164403" y="11979"/>
                </a:lnTo>
                <a:lnTo>
                  <a:pt x="5218208" y="13891"/>
                </a:lnTo>
                <a:lnTo>
                  <a:pt x="5272125" y="15946"/>
                </a:lnTo>
                <a:lnTo>
                  <a:pt x="5326147" y="18145"/>
                </a:lnTo>
                <a:lnTo>
                  <a:pt x="5380271" y="20488"/>
                </a:lnTo>
                <a:lnTo>
                  <a:pt x="5434489" y="22976"/>
                </a:lnTo>
                <a:lnTo>
                  <a:pt x="5488797" y="25610"/>
                </a:lnTo>
                <a:lnTo>
                  <a:pt x="5543188" y="28389"/>
                </a:lnTo>
                <a:lnTo>
                  <a:pt x="5597657" y="31314"/>
                </a:lnTo>
                <a:lnTo>
                  <a:pt x="5652200" y="34386"/>
                </a:lnTo>
                <a:lnTo>
                  <a:pt x="5706809" y="37605"/>
                </a:lnTo>
                <a:lnTo>
                  <a:pt x="5761480" y="40971"/>
                </a:lnTo>
                <a:lnTo>
                  <a:pt x="5816206" y="44485"/>
                </a:lnTo>
                <a:lnTo>
                  <a:pt x="5870983" y="48148"/>
                </a:lnTo>
                <a:lnTo>
                  <a:pt x="5925805" y="51958"/>
                </a:lnTo>
                <a:lnTo>
                  <a:pt x="5973421" y="55454"/>
                </a:lnTo>
                <a:lnTo>
                  <a:pt x="6021979" y="59252"/>
                </a:lnTo>
                <a:lnTo>
                  <a:pt x="6071437" y="63344"/>
                </a:lnTo>
                <a:lnTo>
                  <a:pt x="6121755" y="67720"/>
                </a:lnTo>
                <a:lnTo>
                  <a:pt x="6172890" y="72370"/>
                </a:lnTo>
                <a:lnTo>
                  <a:pt x="6224803" y="77284"/>
                </a:lnTo>
                <a:lnTo>
                  <a:pt x="6277451" y="82452"/>
                </a:lnTo>
                <a:lnTo>
                  <a:pt x="6330794" y="87865"/>
                </a:lnTo>
                <a:lnTo>
                  <a:pt x="6384790" y="93513"/>
                </a:lnTo>
                <a:lnTo>
                  <a:pt x="6439398" y="99385"/>
                </a:lnTo>
                <a:lnTo>
                  <a:pt x="6494578" y="105473"/>
                </a:lnTo>
                <a:lnTo>
                  <a:pt x="6550287" y="111767"/>
                </a:lnTo>
                <a:lnTo>
                  <a:pt x="6606485" y="118256"/>
                </a:lnTo>
                <a:lnTo>
                  <a:pt x="6663130" y="124930"/>
                </a:lnTo>
                <a:lnTo>
                  <a:pt x="6720182" y="131781"/>
                </a:lnTo>
                <a:lnTo>
                  <a:pt x="6777599" y="138799"/>
                </a:lnTo>
                <a:lnTo>
                  <a:pt x="6835340" y="145972"/>
                </a:lnTo>
                <a:lnTo>
                  <a:pt x="6893363" y="153293"/>
                </a:lnTo>
                <a:lnTo>
                  <a:pt x="6951628" y="160750"/>
                </a:lnTo>
                <a:lnTo>
                  <a:pt x="7010094" y="168335"/>
                </a:lnTo>
                <a:lnTo>
                  <a:pt x="7068719" y="176037"/>
                </a:lnTo>
                <a:lnTo>
                  <a:pt x="7127462" y="183847"/>
                </a:lnTo>
                <a:lnTo>
                  <a:pt x="7186281" y="191754"/>
                </a:lnTo>
                <a:lnTo>
                  <a:pt x="7245137" y="199750"/>
                </a:lnTo>
                <a:lnTo>
                  <a:pt x="7303987" y="207824"/>
                </a:lnTo>
                <a:lnTo>
                  <a:pt x="7362790" y="215966"/>
                </a:lnTo>
                <a:lnTo>
                  <a:pt x="7421506" y="224167"/>
                </a:lnTo>
                <a:lnTo>
                  <a:pt x="7480093" y="232417"/>
                </a:lnTo>
                <a:lnTo>
                  <a:pt x="7538509" y="240706"/>
                </a:lnTo>
                <a:lnTo>
                  <a:pt x="7596714" y="249024"/>
                </a:lnTo>
                <a:lnTo>
                  <a:pt x="7654667" y="257362"/>
                </a:lnTo>
                <a:lnTo>
                  <a:pt x="7712326" y="265710"/>
                </a:lnTo>
                <a:lnTo>
                  <a:pt x="7769649" y="274057"/>
                </a:lnTo>
                <a:lnTo>
                  <a:pt x="7826597" y="282395"/>
                </a:lnTo>
                <a:lnTo>
                  <a:pt x="7883128" y="290714"/>
                </a:lnTo>
                <a:lnTo>
                  <a:pt x="7939200" y="299002"/>
                </a:lnTo>
                <a:lnTo>
                  <a:pt x="7994773" y="307252"/>
                </a:lnTo>
                <a:lnTo>
                  <a:pt x="8049805" y="315453"/>
                </a:lnTo>
                <a:lnTo>
                  <a:pt x="8104255" y="323595"/>
                </a:lnTo>
                <a:lnTo>
                  <a:pt x="8158081" y="331669"/>
                </a:lnTo>
                <a:lnTo>
                  <a:pt x="8211244" y="339664"/>
                </a:lnTo>
                <a:lnTo>
                  <a:pt x="8263701" y="347572"/>
                </a:lnTo>
                <a:lnTo>
                  <a:pt x="8315411" y="355381"/>
                </a:lnTo>
                <a:lnTo>
                  <a:pt x="8366334" y="363083"/>
                </a:lnTo>
                <a:lnTo>
                  <a:pt x="8416427" y="370667"/>
                </a:lnTo>
                <a:lnTo>
                  <a:pt x="8465650" y="378124"/>
                </a:lnTo>
                <a:lnTo>
                  <a:pt x="8513962" y="385445"/>
                </a:lnTo>
                <a:lnTo>
                  <a:pt x="8561322" y="392618"/>
                </a:lnTo>
                <a:lnTo>
                  <a:pt x="8607687" y="399635"/>
                </a:lnTo>
                <a:lnTo>
                  <a:pt x="8653018" y="406486"/>
                </a:lnTo>
                <a:lnTo>
                  <a:pt x="8697273" y="413160"/>
                </a:lnTo>
                <a:lnTo>
                  <a:pt x="8740410" y="419649"/>
                </a:lnTo>
                <a:lnTo>
                  <a:pt x="8782389" y="425941"/>
                </a:lnTo>
                <a:lnTo>
                  <a:pt x="8823168" y="432029"/>
                </a:lnTo>
                <a:lnTo>
                  <a:pt x="8862707" y="437901"/>
                </a:lnTo>
                <a:lnTo>
                  <a:pt x="8900963" y="443548"/>
                </a:lnTo>
                <a:lnTo>
                  <a:pt x="8973466" y="454128"/>
                </a:lnTo>
                <a:lnTo>
                  <a:pt x="9040346" y="463690"/>
                </a:lnTo>
                <a:lnTo>
                  <a:pt x="9071575" y="468066"/>
                </a:lnTo>
                <a:lnTo>
                  <a:pt x="9090147" y="470624"/>
                </a:lnTo>
              </a:path>
              <a:path w="9090660" h="3365500">
                <a:moveTo>
                  <a:pt x="0" y="2153884"/>
                </a:moveTo>
                <a:lnTo>
                  <a:pt x="51721" y="2177401"/>
                </a:lnTo>
                <a:lnTo>
                  <a:pt x="103435" y="2200912"/>
                </a:lnTo>
                <a:lnTo>
                  <a:pt x="155136" y="2224409"/>
                </a:lnTo>
                <a:lnTo>
                  <a:pt x="206815" y="2247887"/>
                </a:lnTo>
                <a:lnTo>
                  <a:pt x="258467" y="2271337"/>
                </a:lnTo>
                <a:lnTo>
                  <a:pt x="310083" y="2294754"/>
                </a:lnTo>
                <a:lnTo>
                  <a:pt x="361658" y="2318130"/>
                </a:lnTo>
                <a:lnTo>
                  <a:pt x="413184" y="2341459"/>
                </a:lnTo>
                <a:lnTo>
                  <a:pt x="464654" y="2364735"/>
                </a:lnTo>
                <a:lnTo>
                  <a:pt x="516060" y="2387950"/>
                </a:lnTo>
                <a:lnTo>
                  <a:pt x="567397" y="2411097"/>
                </a:lnTo>
                <a:lnTo>
                  <a:pt x="618657" y="2434171"/>
                </a:lnTo>
                <a:lnTo>
                  <a:pt x="669833" y="2457164"/>
                </a:lnTo>
                <a:lnTo>
                  <a:pt x="720918" y="2480069"/>
                </a:lnTo>
                <a:lnTo>
                  <a:pt x="771905" y="2502881"/>
                </a:lnTo>
                <a:lnTo>
                  <a:pt x="822787" y="2525591"/>
                </a:lnTo>
                <a:lnTo>
                  <a:pt x="873558" y="2548194"/>
                </a:lnTo>
                <a:lnTo>
                  <a:pt x="924209" y="2570682"/>
                </a:lnTo>
                <a:lnTo>
                  <a:pt x="974734" y="2593050"/>
                </a:lnTo>
                <a:lnTo>
                  <a:pt x="1025126" y="2615289"/>
                </a:lnTo>
                <a:lnTo>
                  <a:pt x="1075378" y="2637394"/>
                </a:lnTo>
                <a:lnTo>
                  <a:pt x="1125484" y="2659358"/>
                </a:lnTo>
                <a:lnTo>
                  <a:pt x="1175435" y="2681174"/>
                </a:lnTo>
                <a:lnTo>
                  <a:pt x="1225225" y="2702835"/>
                </a:lnTo>
                <a:lnTo>
                  <a:pt x="1274847" y="2724334"/>
                </a:lnTo>
                <a:lnTo>
                  <a:pt x="1324295" y="2745666"/>
                </a:lnTo>
                <a:lnTo>
                  <a:pt x="1373560" y="2766822"/>
                </a:lnTo>
                <a:lnTo>
                  <a:pt x="1422637" y="2787797"/>
                </a:lnTo>
                <a:lnTo>
                  <a:pt x="1471517" y="2808583"/>
                </a:lnTo>
                <a:lnTo>
                  <a:pt x="1520194" y="2829175"/>
                </a:lnTo>
                <a:lnTo>
                  <a:pt x="1568662" y="2849564"/>
                </a:lnTo>
                <a:lnTo>
                  <a:pt x="1616912" y="2869745"/>
                </a:lnTo>
                <a:lnTo>
                  <a:pt x="1664938" y="2889711"/>
                </a:lnTo>
                <a:lnTo>
                  <a:pt x="1712734" y="2909455"/>
                </a:lnTo>
                <a:lnTo>
                  <a:pt x="1760291" y="2928970"/>
                </a:lnTo>
                <a:lnTo>
                  <a:pt x="1807604" y="2948249"/>
                </a:lnTo>
                <a:lnTo>
                  <a:pt x="1854664" y="2967287"/>
                </a:lnTo>
                <a:lnTo>
                  <a:pt x="1901465" y="2986075"/>
                </a:lnTo>
                <a:lnTo>
                  <a:pt x="1948001" y="3004608"/>
                </a:lnTo>
                <a:lnTo>
                  <a:pt x="1994263" y="3022878"/>
                </a:lnTo>
                <a:lnTo>
                  <a:pt x="2040245" y="3040880"/>
                </a:lnTo>
                <a:lnTo>
                  <a:pt x="2085941" y="3058605"/>
                </a:lnTo>
                <a:lnTo>
                  <a:pt x="2131342" y="3076048"/>
                </a:lnTo>
                <a:lnTo>
                  <a:pt x="2176442" y="3093202"/>
                </a:lnTo>
                <a:lnTo>
                  <a:pt x="2221234" y="3110060"/>
                </a:lnTo>
                <a:lnTo>
                  <a:pt x="2265712" y="3126615"/>
                </a:lnTo>
                <a:lnTo>
                  <a:pt x="2309867" y="3142860"/>
                </a:lnTo>
                <a:lnTo>
                  <a:pt x="2353693" y="3158790"/>
                </a:lnTo>
                <a:lnTo>
                  <a:pt x="2397183" y="3174396"/>
                </a:lnTo>
                <a:lnTo>
                  <a:pt x="2440330" y="3189673"/>
                </a:lnTo>
                <a:lnTo>
                  <a:pt x="2483127" y="3204613"/>
                </a:lnTo>
                <a:lnTo>
                  <a:pt x="2525567" y="3219210"/>
                </a:lnTo>
                <a:lnTo>
                  <a:pt x="2567643" y="3233458"/>
                </a:lnTo>
                <a:lnTo>
                  <a:pt x="2609348" y="3247349"/>
                </a:lnTo>
                <a:lnTo>
                  <a:pt x="2650675" y="3260876"/>
                </a:lnTo>
                <a:lnTo>
                  <a:pt x="2691617" y="3274034"/>
                </a:lnTo>
                <a:lnTo>
                  <a:pt x="2732167" y="3286815"/>
                </a:lnTo>
                <a:lnTo>
                  <a:pt x="2772317" y="3299212"/>
                </a:lnTo>
                <a:lnTo>
                  <a:pt x="2812062" y="3311220"/>
                </a:lnTo>
                <a:lnTo>
                  <a:pt x="2851394" y="3322830"/>
                </a:lnTo>
                <a:lnTo>
                  <a:pt x="2890305" y="3334036"/>
                </a:lnTo>
                <a:lnTo>
                  <a:pt x="2928790" y="3344833"/>
                </a:lnTo>
                <a:lnTo>
                  <a:pt x="2966840" y="3355212"/>
                </a:lnTo>
                <a:lnTo>
                  <a:pt x="3004450" y="3365167"/>
                </a:lnTo>
              </a:path>
              <a:path w="9090660" h="3365500">
                <a:moveTo>
                  <a:pt x="11882" y="1797579"/>
                </a:moveTo>
                <a:lnTo>
                  <a:pt x="49205" y="1810619"/>
                </a:lnTo>
                <a:lnTo>
                  <a:pt x="86650" y="1823682"/>
                </a:lnTo>
                <a:lnTo>
                  <a:pt x="124338" y="1836789"/>
                </a:lnTo>
                <a:lnTo>
                  <a:pt x="162391" y="1849962"/>
                </a:lnTo>
                <a:lnTo>
                  <a:pt x="200930" y="1863222"/>
                </a:lnTo>
                <a:lnTo>
                  <a:pt x="240076" y="1876592"/>
                </a:lnTo>
                <a:lnTo>
                  <a:pt x="279952" y="1890094"/>
                </a:lnTo>
                <a:lnTo>
                  <a:pt x="320678" y="1903750"/>
                </a:lnTo>
                <a:lnTo>
                  <a:pt x="362377" y="1917582"/>
                </a:lnTo>
                <a:lnTo>
                  <a:pt x="405169" y="1931612"/>
                </a:lnTo>
                <a:lnTo>
                  <a:pt x="449176" y="1945862"/>
                </a:lnTo>
                <a:lnTo>
                  <a:pt x="494521" y="1960353"/>
                </a:lnTo>
                <a:lnTo>
                  <a:pt x="541323" y="1975108"/>
                </a:lnTo>
                <a:lnTo>
                  <a:pt x="589705" y="1990150"/>
                </a:lnTo>
                <a:lnTo>
                  <a:pt x="639788" y="2005499"/>
                </a:lnTo>
                <a:lnTo>
                  <a:pt x="691694" y="2021178"/>
                </a:lnTo>
                <a:lnTo>
                  <a:pt x="745545" y="2037208"/>
                </a:lnTo>
                <a:lnTo>
                  <a:pt x="801461" y="2053613"/>
                </a:lnTo>
                <a:lnTo>
                  <a:pt x="859564" y="2070414"/>
                </a:lnTo>
                <a:lnTo>
                  <a:pt x="919976" y="2087632"/>
                </a:lnTo>
                <a:lnTo>
                  <a:pt x="982819" y="2105290"/>
                </a:lnTo>
                <a:lnTo>
                  <a:pt x="1048213" y="2123411"/>
                </a:lnTo>
                <a:lnTo>
                  <a:pt x="1116281" y="2142015"/>
                </a:lnTo>
                <a:lnTo>
                  <a:pt x="1154755" y="2152463"/>
                </a:lnTo>
                <a:lnTo>
                  <a:pt x="1194100" y="2163163"/>
                </a:lnTo>
                <a:lnTo>
                  <a:pt x="1234293" y="2174102"/>
                </a:lnTo>
                <a:lnTo>
                  <a:pt x="1275308" y="2185270"/>
                </a:lnTo>
                <a:lnTo>
                  <a:pt x="1317123" y="2196653"/>
                </a:lnTo>
                <a:lnTo>
                  <a:pt x="1359714" y="2208242"/>
                </a:lnTo>
                <a:lnTo>
                  <a:pt x="1403055" y="2220024"/>
                </a:lnTo>
                <a:lnTo>
                  <a:pt x="1447123" y="2231988"/>
                </a:lnTo>
                <a:lnTo>
                  <a:pt x="1491894" y="2244122"/>
                </a:lnTo>
                <a:lnTo>
                  <a:pt x="1537345" y="2256415"/>
                </a:lnTo>
                <a:lnTo>
                  <a:pt x="1583450" y="2268855"/>
                </a:lnTo>
                <a:lnTo>
                  <a:pt x="1630186" y="2281431"/>
                </a:lnTo>
                <a:lnTo>
                  <a:pt x="1677529" y="2294131"/>
                </a:lnTo>
                <a:lnTo>
                  <a:pt x="1725455" y="2306943"/>
                </a:lnTo>
                <a:lnTo>
                  <a:pt x="1773939" y="2319857"/>
                </a:lnTo>
                <a:lnTo>
                  <a:pt x="1822958" y="2332860"/>
                </a:lnTo>
                <a:lnTo>
                  <a:pt x="1872488" y="2345941"/>
                </a:lnTo>
                <a:lnTo>
                  <a:pt x="1922505" y="2359088"/>
                </a:lnTo>
                <a:lnTo>
                  <a:pt x="1972984" y="2372290"/>
                </a:lnTo>
                <a:lnTo>
                  <a:pt x="2023902" y="2385536"/>
                </a:lnTo>
                <a:lnTo>
                  <a:pt x="2075234" y="2398813"/>
                </a:lnTo>
                <a:lnTo>
                  <a:pt x="2126956" y="2412110"/>
                </a:lnTo>
                <a:lnTo>
                  <a:pt x="2179045" y="2425417"/>
                </a:lnTo>
                <a:lnTo>
                  <a:pt x="2231477" y="2438720"/>
                </a:lnTo>
                <a:lnTo>
                  <a:pt x="2284226" y="2452009"/>
                </a:lnTo>
                <a:lnTo>
                  <a:pt x="2337271" y="2465272"/>
                </a:lnTo>
                <a:lnTo>
                  <a:pt x="2390585" y="2478498"/>
                </a:lnTo>
                <a:lnTo>
                  <a:pt x="2444145" y="2491674"/>
                </a:lnTo>
                <a:lnTo>
                  <a:pt x="2497928" y="2504790"/>
                </a:lnTo>
                <a:lnTo>
                  <a:pt x="2551909" y="2517834"/>
                </a:lnTo>
                <a:lnTo>
                  <a:pt x="2606064" y="2530794"/>
                </a:lnTo>
                <a:lnTo>
                  <a:pt x="2660368" y="2543659"/>
                </a:lnTo>
                <a:lnTo>
                  <a:pt x="2714799" y="2556417"/>
                </a:lnTo>
                <a:lnTo>
                  <a:pt x="2769332" y="2569057"/>
                </a:lnTo>
                <a:lnTo>
                  <a:pt x="2823943" y="2581567"/>
                </a:lnTo>
                <a:lnTo>
                  <a:pt x="2878607" y="2593936"/>
                </a:lnTo>
                <a:lnTo>
                  <a:pt x="2933302" y="2606152"/>
                </a:lnTo>
                <a:lnTo>
                  <a:pt x="2988002" y="2618203"/>
                </a:lnTo>
                <a:lnTo>
                  <a:pt x="3042684" y="2630079"/>
                </a:lnTo>
                <a:lnTo>
                  <a:pt x="3097323" y="2641766"/>
                </a:lnTo>
                <a:lnTo>
                  <a:pt x="3151897" y="2653255"/>
                </a:lnTo>
                <a:lnTo>
                  <a:pt x="3206380" y="2664533"/>
                </a:lnTo>
                <a:lnTo>
                  <a:pt x="3252338" y="2673921"/>
                </a:lnTo>
                <a:lnTo>
                  <a:pt x="3298762" y="2683319"/>
                </a:lnTo>
                <a:lnTo>
                  <a:pt x="3345630" y="2692725"/>
                </a:lnTo>
                <a:lnTo>
                  <a:pt x="3392924" y="2702135"/>
                </a:lnTo>
                <a:lnTo>
                  <a:pt x="3440624" y="2711546"/>
                </a:lnTo>
                <a:lnTo>
                  <a:pt x="3488709" y="2720954"/>
                </a:lnTo>
                <a:lnTo>
                  <a:pt x="3537161" y="2730355"/>
                </a:lnTo>
                <a:lnTo>
                  <a:pt x="3585959" y="2739747"/>
                </a:lnTo>
                <a:lnTo>
                  <a:pt x="3635085" y="2749126"/>
                </a:lnTo>
                <a:lnTo>
                  <a:pt x="3684518" y="2758488"/>
                </a:lnTo>
                <a:lnTo>
                  <a:pt x="3734239" y="2767830"/>
                </a:lnTo>
                <a:lnTo>
                  <a:pt x="3784228" y="2777149"/>
                </a:lnTo>
                <a:lnTo>
                  <a:pt x="3834465" y="2786441"/>
                </a:lnTo>
                <a:lnTo>
                  <a:pt x="3884931" y="2795703"/>
                </a:lnTo>
                <a:lnTo>
                  <a:pt x="3935606" y="2804932"/>
                </a:lnTo>
                <a:lnTo>
                  <a:pt x="3986471" y="2814123"/>
                </a:lnTo>
                <a:lnTo>
                  <a:pt x="4037506" y="2823274"/>
                </a:lnTo>
                <a:lnTo>
                  <a:pt x="4088691" y="2832381"/>
                </a:lnTo>
                <a:lnTo>
                  <a:pt x="4140006" y="2841441"/>
                </a:lnTo>
                <a:lnTo>
                  <a:pt x="4191433" y="2850450"/>
                </a:lnTo>
                <a:lnTo>
                  <a:pt x="4242950" y="2859405"/>
                </a:lnTo>
                <a:lnTo>
                  <a:pt x="4294540" y="2868302"/>
                </a:lnTo>
                <a:lnTo>
                  <a:pt x="4346181" y="2877139"/>
                </a:lnTo>
                <a:lnTo>
                  <a:pt x="4397854" y="2885911"/>
                </a:lnTo>
                <a:lnTo>
                  <a:pt x="4449541" y="2894615"/>
                </a:lnTo>
                <a:lnTo>
                  <a:pt x="4501220" y="2903248"/>
                </a:lnTo>
                <a:lnTo>
                  <a:pt x="4552872" y="2911806"/>
                </a:lnTo>
                <a:lnTo>
                  <a:pt x="4604479" y="2920286"/>
                </a:lnTo>
                <a:lnTo>
                  <a:pt x="4656019" y="2928685"/>
                </a:lnTo>
                <a:lnTo>
                  <a:pt x="4707474" y="2936999"/>
                </a:lnTo>
                <a:lnTo>
                  <a:pt x="4758824" y="2945224"/>
                </a:lnTo>
                <a:lnTo>
                  <a:pt x="4810048" y="2953358"/>
                </a:lnTo>
                <a:lnTo>
                  <a:pt x="4861128" y="2961396"/>
                </a:lnTo>
                <a:lnTo>
                  <a:pt x="4912044" y="2969336"/>
                </a:lnTo>
                <a:lnTo>
                  <a:pt x="4962776" y="2977173"/>
                </a:lnTo>
                <a:lnTo>
                  <a:pt x="5013305" y="2984906"/>
                </a:lnTo>
                <a:lnTo>
                  <a:pt x="5063610" y="2992529"/>
                </a:lnTo>
                <a:lnTo>
                  <a:pt x="5113673" y="3000040"/>
                </a:lnTo>
                <a:lnTo>
                  <a:pt x="5163473" y="3007435"/>
                </a:lnTo>
                <a:lnTo>
                  <a:pt x="5212992" y="3014712"/>
                </a:lnTo>
                <a:lnTo>
                  <a:pt x="5262208" y="3021865"/>
                </a:lnTo>
                <a:lnTo>
                  <a:pt x="5311103" y="3028893"/>
                </a:lnTo>
                <a:lnTo>
                  <a:pt x="5359657" y="3035791"/>
                </a:lnTo>
                <a:lnTo>
                  <a:pt x="5407850" y="3042556"/>
                </a:lnTo>
                <a:lnTo>
                  <a:pt x="5455663" y="3049186"/>
                </a:lnTo>
                <a:lnTo>
                  <a:pt x="5503076" y="3055675"/>
                </a:lnTo>
                <a:lnTo>
                  <a:pt x="5550070" y="3062021"/>
                </a:lnTo>
                <a:lnTo>
                  <a:pt x="5596624" y="3068221"/>
                </a:lnTo>
                <a:lnTo>
                  <a:pt x="5642719" y="3074271"/>
                </a:lnTo>
                <a:lnTo>
                  <a:pt x="5688335" y="3080167"/>
                </a:lnTo>
                <a:lnTo>
                  <a:pt x="5743755" y="3087162"/>
                </a:lnTo>
                <a:lnTo>
                  <a:pt x="5799352" y="3093955"/>
                </a:lnTo>
                <a:lnTo>
                  <a:pt x="5855093" y="3100552"/>
                </a:lnTo>
                <a:lnTo>
                  <a:pt x="5910944" y="3106956"/>
                </a:lnTo>
                <a:lnTo>
                  <a:pt x="5966871" y="3113172"/>
                </a:lnTo>
                <a:lnTo>
                  <a:pt x="6022839" y="3119204"/>
                </a:lnTo>
                <a:lnTo>
                  <a:pt x="6078815" y="3125056"/>
                </a:lnTo>
                <a:lnTo>
                  <a:pt x="6134764" y="3130732"/>
                </a:lnTo>
                <a:lnTo>
                  <a:pt x="6190651" y="3136236"/>
                </a:lnTo>
                <a:lnTo>
                  <a:pt x="6246444" y="3141573"/>
                </a:lnTo>
                <a:lnTo>
                  <a:pt x="6302108" y="3146746"/>
                </a:lnTo>
                <a:lnTo>
                  <a:pt x="6357608" y="3151760"/>
                </a:lnTo>
                <a:lnTo>
                  <a:pt x="6412911" y="3156618"/>
                </a:lnTo>
                <a:lnTo>
                  <a:pt x="6467983" y="3161326"/>
                </a:lnTo>
                <a:lnTo>
                  <a:pt x="6522789" y="3165886"/>
                </a:lnTo>
                <a:lnTo>
                  <a:pt x="6577295" y="3170304"/>
                </a:lnTo>
                <a:lnTo>
                  <a:pt x="6631467" y="3174583"/>
                </a:lnTo>
                <a:lnTo>
                  <a:pt x="6685271" y="3178727"/>
                </a:lnTo>
                <a:lnTo>
                  <a:pt x="6738673" y="3182741"/>
                </a:lnTo>
                <a:lnTo>
                  <a:pt x="6791639" y="3186628"/>
                </a:lnTo>
                <a:lnTo>
                  <a:pt x="6844134" y="3190394"/>
                </a:lnTo>
                <a:lnTo>
                  <a:pt x="6896124" y="3194041"/>
                </a:lnTo>
                <a:lnTo>
                  <a:pt x="6947576" y="3197575"/>
                </a:lnTo>
                <a:lnTo>
                  <a:pt x="6998455" y="3200999"/>
                </a:lnTo>
                <a:lnTo>
                  <a:pt x="7048728" y="3204317"/>
                </a:lnTo>
                <a:lnTo>
                  <a:pt x="7098359" y="3207533"/>
                </a:lnTo>
                <a:lnTo>
                  <a:pt x="7147314" y="3210653"/>
                </a:lnTo>
                <a:lnTo>
                  <a:pt x="7195561" y="3213679"/>
                </a:lnTo>
                <a:lnTo>
                  <a:pt x="7243064" y="3216616"/>
                </a:lnTo>
                <a:lnTo>
                  <a:pt x="7289789" y="3219468"/>
                </a:lnTo>
                <a:lnTo>
                  <a:pt x="7335703" y="3222239"/>
                </a:lnTo>
                <a:lnTo>
                  <a:pt x="7380771" y="3224933"/>
                </a:lnTo>
                <a:lnTo>
                  <a:pt x="7424959" y="3227555"/>
                </a:lnTo>
                <a:lnTo>
                  <a:pt x="7468233" y="3230109"/>
                </a:lnTo>
                <a:lnTo>
                  <a:pt x="7510558" y="3232598"/>
                </a:lnTo>
                <a:lnTo>
                  <a:pt x="7551902" y="3235027"/>
                </a:lnTo>
                <a:lnTo>
                  <a:pt x="7592228" y="3237400"/>
                </a:lnTo>
                <a:lnTo>
                  <a:pt x="7631504" y="3239721"/>
                </a:lnTo>
                <a:lnTo>
                  <a:pt x="7669696" y="3241994"/>
                </a:lnTo>
                <a:lnTo>
                  <a:pt x="7706768" y="3244224"/>
                </a:lnTo>
                <a:lnTo>
                  <a:pt x="7742687" y="3246414"/>
                </a:lnTo>
                <a:lnTo>
                  <a:pt x="7824296" y="3251213"/>
                </a:lnTo>
                <a:lnTo>
                  <a:pt x="7899040" y="3255173"/>
                </a:lnTo>
                <a:lnTo>
                  <a:pt x="7967490" y="3258360"/>
                </a:lnTo>
                <a:lnTo>
                  <a:pt x="8030220" y="3260838"/>
                </a:lnTo>
                <a:lnTo>
                  <a:pt x="8087803" y="3262672"/>
                </a:lnTo>
                <a:lnTo>
                  <a:pt x="8140812" y="3263930"/>
                </a:lnTo>
                <a:lnTo>
                  <a:pt x="8189819" y="3264674"/>
                </a:lnTo>
                <a:lnTo>
                  <a:pt x="8235397" y="3264972"/>
                </a:lnTo>
                <a:lnTo>
                  <a:pt x="8278119" y="3264887"/>
                </a:lnTo>
                <a:lnTo>
                  <a:pt x="8318559" y="3264486"/>
                </a:lnTo>
                <a:lnTo>
                  <a:pt x="8357288" y="3263834"/>
                </a:lnTo>
                <a:lnTo>
                  <a:pt x="8431906" y="3262036"/>
                </a:lnTo>
                <a:lnTo>
                  <a:pt x="8468941" y="3261021"/>
                </a:lnTo>
                <a:lnTo>
                  <a:pt x="8506558" y="3260016"/>
                </a:lnTo>
                <a:lnTo>
                  <a:pt x="8545328" y="3259086"/>
                </a:lnTo>
                <a:lnTo>
                  <a:pt x="8585825" y="3258297"/>
                </a:lnTo>
                <a:lnTo>
                  <a:pt x="8648432" y="3256930"/>
                </a:lnTo>
                <a:lnTo>
                  <a:pt x="8707960" y="3255028"/>
                </a:lnTo>
                <a:lnTo>
                  <a:pt x="8764716" y="3252645"/>
                </a:lnTo>
                <a:lnTo>
                  <a:pt x="8819008" y="3249834"/>
                </a:lnTo>
                <a:lnTo>
                  <a:pt x="8871144" y="3246648"/>
                </a:lnTo>
                <a:lnTo>
                  <a:pt x="8921432" y="3243142"/>
                </a:lnTo>
                <a:lnTo>
                  <a:pt x="8970180" y="3239369"/>
                </a:lnTo>
                <a:lnTo>
                  <a:pt x="9017695" y="3235381"/>
                </a:lnTo>
                <a:lnTo>
                  <a:pt x="9064286" y="3231234"/>
                </a:lnTo>
                <a:lnTo>
                  <a:pt x="9090147" y="3228841"/>
                </a:lnTo>
              </a:path>
              <a:path w="9090660" h="3365500">
                <a:moveTo>
                  <a:pt x="2161281" y="3365167"/>
                </a:moveTo>
                <a:lnTo>
                  <a:pt x="2193760" y="3328557"/>
                </a:lnTo>
                <a:lnTo>
                  <a:pt x="2226345" y="3291974"/>
                </a:lnTo>
                <a:lnTo>
                  <a:pt x="2259140" y="3255443"/>
                </a:lnTo>
                <a:lnTo>
                  <a:pt x="2292253" y="3218990"/>
                </a:lnTo>
                <a:lnTo>
                  <a:pt x="2325789" y="3182644"/>
                </a:lnTo>
                <a:lnTo>
                  <a:pt x="2359852" y="3146429"/>
                </a:lnTo>
                <a:lnTo>
                  <a:pt x="2394550" y="3110372"/>
                </a:lnTo>
                <a:lnTo>
                  <a:pt x="2429988" y="3074500"/>
                </a:lnTo>
                <a:lnTo>
                  <a:pt x="2466270" y="3038839"/>
                </a:lnTo>
                <a:lnTo>
                  <a:pt x="2503504" y="3003416"/>
                </a:lnTo>
                <a:lnTo>
                  <a:pt x="2541794" y="2968257"/>
                </a:lnTo>
                <a:lnTo>
                  <a:pt x="2581247" y="2933389"/>
                </a:lnTo>
                <a:lnTo>
                  <a:pt x="2621968" y="2898837"/>
                </a:lnTo>
                <a:lnTo>
                  <a:pt x="2664062" y="2864628"/>
                </a:lnTo>
                <a:lnTo>
                  <a:pt x="2707635" y="2830790"/>
                </a:lnTo>
                <a:lnTo>
                  <a:pt x="2745336" y="2802634"/>
                </a:lnTo>
                <a:lnTo>
                  <a:pt x="2784475" y="2774296"/>
                </a:lnTo>
                <a:lnTo>
                  <a:pt x="2824911" y="2745847"/>
                </a:lnTo>
                <a:lnTo>
                  <a:pt x="2866503" y="2717362"/>
                </a:lnTo>
                <a:lnTo>
                  <a:pt x="2909110" y="2688913"/>
                </a:lnTo>
                <a:lnTo>
                  <a:pt x="2952592" y="2660575"/>
                </a:lnTo>
                <a:lnTo>
                  <a:pt x="2996808" y="2632419"/>
                </a:lnTo>
                <a:lnTo>
                  <a:pt x="3041618" y="2604520"/>
                </a:lnTo>
                <a:lnTo>
                  <a:pt x="3086879" y="2576951"/>
                </a:lnTo>
                <a:lnTo>
                  <a:pt x="3132453" y="2549785"/>
                </a:lnTo>
                <a:lnTo>
                  <a:pt x="3178197" y="2523095"/>
                </a:lnTo>
                <a:lnTo>
                  <a:pt x="3223971" y="2496956"/>
                </a:lnTo>
                <a:lnTo>
                  <a:pt x="3269635" y="2471439"/>
                </a:lnTo>
                <a:lnTo>
                  <a:pt x="3315047" y="2446619"/>
                </a:lnTo>
                <a:lnTo>
                  <a:pt x="3360068" y="2422568"/>
                </a:lnTo>
                <a:lnTo>
                  <a:pt x="3404555" y="2399361"/>
                </a:lnTo>
                <a:lnTo>
                  <a:pt x="3448368" y="2377069"/>
                </a:lnTo>
                <a:lnTo>
                  <a:pt x="3491368" y="2355768"/>
                </a:lnTo>
                <a:lnTo>
                  <a:pt x="3538141" y="2333176"/>
                </a:lnTo>
                <a:lnTo>
                  <a:pt x="3583006" y="2312050"/>
                </a:lnTo>
                <a:lnTo>
                  <a:pt x="3626373" y="2292235"/>
                </a:lnTo>
                <a:lnTo>
                  <a:pt x="3668648" y="2273574"/>
                </a:lnTo>
                <a:lnTo>
                  <a:pt x="3710241" y="2255910"/>
                </a:lnTo>
                <a:lnTo>
                  <a:pt x="3751559" y="2239087"/>
                </a:lnTo>
                <a:lnTo>
                  <a:pt x="3793012" y="2222949"/>
                </a:lnTo>
                <a:lnTo>
                  <a:pt x="3835007" y="2207339"/>
                </a:lnTo>
                <a:lnTo>
                  <a:pt x="3877953" y="2192100"/>
                </a:lnTo>
                <a:lnTo>
                  <a:pt x="3922258" y="2177077"/>
                </a:lnTo>
                <a:lnTo>
                  <a:pt x="3968330" y="2162113"/>
                </a:lnTo>
                <a:lnTo>
                  <a:pt x="4016579" y="2147051"/>
                </a:lnTo>
                <a:lnTo>
                  <a:pt x="4067412" y="2131735"/>
                </a:lnTo>
                <a:lnTo>
                  <a:pt x="4121237" y="2116008"/>
                </a:lnTo>
                <a:lnTo>
                  <a:pt x="4178464" y="2099714"/>
                </a:lnTo>
                <a:lnTo>
                  <a:pt x="4239499" y="2082698"/>
                </a:lnTo>
                <a:lnTo>
                  <a:pt x="4279516" y="2071796"/>
                </a:lnTo>
                <a:lnTo>
                  <a:pt x="4321798" y="2060598"/>
                </a:lnTo>
                <a:lnTo>
                  <a:pt x="4366150" y="2049140"/>
                </a:lnTo>
                <a:lnTo>
                  <a:pt x="4412378" y="2037459"/>
                </a:lnTo>
                <a:lnTo>
                  <a:pt x="4460287" y="2025591"/>
                </a:lnTo>
                <a:lnTo>
                  <a:pt x="4509683" y="2013572"/>
                </a:lnTo>
                <a:lnTo>
                  <a:pt x="4560371" y="2001439"/>
                </a:lnTo>
                <a:lnTo>
                  <a:pt x="4612156" y="1989229"/>
                </a:lnTo>
                <a:lnTo>
                  <a:pt x="4664844" y="1976976"/>
                </a:lnTo>
                <a:lnTo>
                  <a:pt x="4718240" y="1964719"/>
                </a:lnTo>
                <a:lnTo>
                  <a:pt x="4772150" y="1952493"/>
                </a:lnTo>
                <a:lnTo>
                  <a:pt x="4826380" y="1940334"/>
                </a:lnTo>
                <a:lnTo>
                  <a:pt x="4880734" y="1928279"/>
                </a:lnTo>
                <a:lnTo>
                  <a:pt x="4935018" y="1916365"/>
                </a:lnTo>
                <a:lnTo>
                  <a:pt x="4989037" y="1904628"/>
                </a:lnTo>
                <a:lnTo>
                  <a:pt x="5042598" y="1893103"/>
                </a:lnTo>
                <a:lnTo>
                  <a:pt x="5095504" y="1881828"/>
                </a:lnTo>
                <a:lnTo>
                  <a:pt x="5147563" y="1870839"/>
                </a:lnTo>
                <a:lnTo>
                  <a:pt x="5198579" y="1860172"/>
                </a:lnTo>
                <a:lnTo>
                  <a:pt x="5248357" y="1849863"/>
                </a:lnTo>
                <a:lnTo>
                  <a:pt x="5296704" y="1839950"/>
                </a:lnTo>
                <a:lnTo>
                  <a:pt x="5343424" y="1830467"/>
                </a:lnTo>
                <a:lnTo>
                  <a:pt x="5388324" y="1821453"/>
                </a:lnTo>
                <a:lnTo>
                  <a:pt x="5431207" y="1812942"/>
                </a:lnTo>
                <a:lnTo>
                  <a:pt x="5471881" y="1804972"/>
                </a:lnTo>
                <a:lnTo>
                  <a:pt x="5510149" y="1797579"/>
                </a:lnTo>
                <a:lnTo>
                  <a:pt x="5579567" y="1784507"/>
                </a:lnTo>
                <a:lnTo>
                  <a:pt x="5640732" y="1773443"/>
                </a:lnTo>
                <a:lnTo>
                  <a:pt x="5695025" y="1764141"/>
                </a:lnTo>
                <a:lnTo>
                  <a:pt x="5743823" y="1756359"/>
                </a:lnTo>
                <a:lnTo>
                  <a:pt x="5788506" y="1749853"/>
                </a:lnTo>
                <a:lnTo>
                  <a:pt x="5830454" y="1744380"/>
                </a:lnTo>
                <a:lnTo>
                  <a:pt x="5871044" y="1739695"/>
                </a:lnTo>
                <a:lnTo>
                  <a:pt x="5911655" y="1735556"/>
                </a:lnTo>
                <a:lnTo>
                  <a:pt x="5953668" y="1731719"/>
                </a:lnTo>
                <a:lnTo>
                  <a:pt x="5998460" y="1727941"/>
                </a:lnTo>
                <a:lnTo>
                  <a:pt x="6047411" y="1723977"/>
                </a:lnTo>
                <a:lnTo>
                  <a:pt x="6101900" y="1719585"/>
                </a:lnTo>
                <a:lnTo>
                  <a:pt x="6163305" y="1714521"/>
                </a:lnTo>
                <a:lnTo>
                  <a:pt x="6204813" y="1711115"/>
                </a:lnTo>
                <a:lnTo>
                  <a:pt x="6248366" y="1707694"/>
                </a:lnTo>
                <a:lnTo>
                  <a:pt x="6293772" y="1704269"/>
                </a:lnTo>
                <a:lnTo>
                  <a:pt x="6340838" y="1700851"/>
                </a:lnTo>
                <a:lnTo>
                  <a:pt x="6389372" y="1697451"/>
                </a:lnTo>
                <a:lnTo>
                  <a:pt x="6439180" y="1694082"/>
                </a:lnTo>
                <a:lnTo>
                  <a:pt x="6490070" y="1690756"/>
                </a:lnTo>
                <a:lnTo>
                  <a:pt x="6541850" y="1687482"/>
                </a:lnTo>
                <a:lnTo>
                  <a:pt x="6594326" y="1684274"/>
                </a:lnTo>
                <a:lnTo>
                  <a:pt x="6647306" y="1681143"/>
                </a:lnTo>
                <a:lnTo>
                  <a:pt x="6700598" y="1678100"/>
                </a:lnTo>
                <a:lnTo>
                  <a:pt x="6754008" y="1675157"/>
                </a:lnTo>
                <a:lnTo>
                  <a:pt x="6807345" y="1672326"/>
                </a:lnTo>
                <a:lnTo>
                  <a:pt x="6860414" y="1669618"/>
                </a:lnTo>
                <a:lnTo>
                  <a:pt x="6913025" y="1667045"/>
                </a:lnTo>
                <a:lnTo>
                  <a:pt x="6964983" y="1664618"/>
                </a:lnTo>
                <a:lnTo>
                  <a:pt x="7016097" y="1662349"/>
                </a:lnTo>
                <a:lnTo>
                  <a:pt x="7066173" y="1660249"/>
                </a:lnTo>
                <a:lnTo>
                  <a:pt x="7115019" y="1658331"/>
                </a:lnTo>
                <a:lnTo>
                  <a:pt x="7162443" y="1656606"/>
                </a:lnTo>
                <a:lnTo>
                  <a:pt x="7208251" y="1655085"/>
                </a:lnTo>
                <a:lnTo>
                  <a:pt x="7472763" y="1650905"/>
                </a:lnTo>
                <a:lnTo>
                  <a:pt x="7747850" y="1651370"/>
                </a:lnTo>
                <a:lnTo>
                  <a:pt x="7963930" y="1653691"/>
                </a:lnTo>
                <a:lnTo>
                  <a:pt x="8051419" y="1655085"/>
                </a:lnTo>
                <a:lnTo>
                  <a:pt x="8657087" y="1655085"/>
                </a:lnTo>
                <a:lnTo>
                  <a:pt x="8719426" y="1656997"/>
                </a:lnTo>
                <a:lnTo>
                  <a:pt x="8779767" y="1659636"/>
                </a:lnTo>
                <a:lnTo>
                  <a:pt x="8837414" y="1662791"/>
                </a:lnTo>
                <a:lnTo>
                  <a:pt x="8891669" y="1666247"/>
                </a:lnTo>
                <a:lnTo>
                  <a:pt x="8941835" y="1669792"/>
                </a:lnTo>
                <a:lnTo>
                  <a:pt x="8987214" y="1673214"/>
                </a:lnTo>
                <a:lnTo>
                  <a:pt x="9027110" y="1676300"/>
                </a:lnTo>
                <a:lnTo>
                  <a:pt x="9060825" y="1678838"/>
                </a:lnTo>
                <a:lnTo>
                  <a:pt x="9090147" y="1681055"/>
                </a:lnTo>
              </a:path>
            </a:pathLst>
          </a:custGeom>
          <a:ln w="95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177174" y="2750058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29" y="0"/>
                </a:moveTo>
                <a:lnTo>
                  <a:pt x="3931" y="402976"/>
                </a:lnTo>
                <a:lnTo>
                  <a:pt x="0" y="1202186"/>
                </a:lnTo>
                <a:lnTo>
                  <a:pt x="700521" y="1606676"/>
                </a:lnTo>
                <a:lnTo>
                  <a:pt x="1390771" y="1203710"/>
                </a:lnTo>
                <a:lnTo>
                  <a:pt x="1394581" y="404378"/>
                </a:lnTo>
                <a:lnTo>
                  <a:pt x="69402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3177174" y="2750058"/>
            <a:ext cx="2118995" cy="2874010"/>
          </a:xfrm>
          <a:custGeom>
            <a:avLst/>
            <a:gdLst/>
            <a:ahLst/>
            <a:cxnLst/>
            <a:rect l="l" t="t" r="r" b="b"/>
            <a:pathLst>
              <a:path w="2118995" h="2874010">
                <a:moveTo>
                  <a:pt x="3931" y="402976"/>
                </a:moveTo>
                <a:lnTo>
                  <a:pt x="694029" y="0"/>
                </a:lnTo>
                <a:lnTo>
                  <a:pt x="1394581" y="404378"/>
                </a:lnTo>
                <a:lnTo>
                  <a:pt x="1390771" y="1203710"/>
                </a:lnTo>
                <a:lnTo>
                  <a:pt x="700521" y="1606676"/>
                </a:lnTo>
                <a:lnTo>
                  <a:pt x="0" y="1202186"/>
                </a:lnTo>
                <a:lnTo>
                  <a:pt x="3931" y="402976"/>
                </a:lnTo>
                <a:close/>
              </a:path>
              <a:path w="2118995" h="2874010">
                <a:moveTo>
                  <a:pt x="727831" y="1669791"/>
                </a:moveTo>
                <a:lnTo>
                  <a:pt x="1417929" y="1266824"/>
                </a:lnTo>
                <a:lnTo>
                  <a:pt x="2118481" y="1671197"/>
                </a:lnTo>
                <a:lnTo>
                  <a:pt x="2114671" y="2470535"/>
                </a:lnTo>
                <a:lnTo>
                  <a:pt x="1424421" y="2873477"/>
                </a:lnTo>
                <a:lnTo>
                  <a:pt x="723899" y="2469011"/>
                </a:lnTo>
                <a:lnTo>
                  <a:pt x="727831" y="1669791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3910583" y="148321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60" y="0"/>
                </a:moveTo>
                <a:lnTo>
                  <a:pt x="3931" y="402976"/>
                </a:lnTo>
                <a:lnTo>
                  <a:pt x="0" y="1202192"/>
                </a:lnTo>
                <a:lnTo>
                  <a:pt x="700521" y="1606692"/>
                </a:lnTo>
                <a:lnTo>
                  <a:pt x="1390771" y="1203716"/>
                </a:lnTo>
                <a:lnTo>
                  <a:pt x="1394581" y="404378"/>
                </a:lnTo>
                <a:lnTo>
                  <a:pt x="694060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910583" y="148321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1" y="402976"/>
                </a:moveTo>
                <a:lnTo>
                  <a:pt x="694060" y="0"/>
                </a:lnTo>
                <a:lnTo>
                  <a:pt x="1394581" y="404378"/>
                </a:lnTo>
                <a:lnTo>
                  <a:pt x="1390771" y="1203716"/>
                </a:lnTo>
                <a:lnTo>
                  <a:pt x="700521" y="1606692"/>
                </a:lnTo>
                <a:lnTo>
                  <a:pt x="0" y="1202192"/>
                </a:lnTo>
                <a:lnTo>
                  <a:pt x="3931" y="402976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3158124" y="216408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29" y="0"/>
                </a:moveTo>
                <a:lnTo>
                  <a:pt x="3931" y="402976"/>
                </a:lnTo>
                <a:lnTo>
                  <a:pt x="0" y="1202192"/>
                </a:lnTo>
                <a:lnTo>
                  <a:pt x="700521" y="1606661"/>
                </a:lnTo>
                <a:lnTo>
                  <a:pt x="1390771" y="1203716"/>
                </a:lnTo>
                <a:lnTo>
                  <a:pt x="1394581" y="404378"/>
                </a:lnTo>
                <a:lnTo>
                  <a:pt x="694029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3158124" y="216408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1" y="402976"/>
                </a:moveTo>
                <a:lnTo>
                  <a:pt x="694029" y="0"/>
                </a:lnTo>
                <a:lnTo>
                  <a:pt x="1394581" y="404378"/>
                </a:lnTo>
                <a:lnTo>
                  <a:pt x="1390771" y="1203716"/>
                </a:lnTo>
                <a:lnTo>
                  <a:pt x="700521" y="1606661"/>
                </a:lnTo>
                <a:lnTo>
                  <a:pt x="0" y="1202192"/>
                </a:lnTo>
                <a:lnTo>
                  <a:pt x="3931" y="402976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4644024" y="5274183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694029" y="0"/>
                </a:moveTo>
                <a:lnTo>
                  <a:pt x="3931" y="402954"/>
                </a:lnTo>
                <a:lnTo>
                  <a:pt x="0" y="1202222"/>
                </a:lnTo>
                <a:lnTo>
                  <a:pt x="660966" y="1583817"/>
                </a:lnTo>
                <a:lnTo>
                  <a:pt x="739636" y="1583817"/>
                </a:lnTo>
                <a:lnTo>
                  <a:pt x="1390771" y="1203661"/>
                </a:lnTo>
                <a:lnTo>
                  <a:pt x="1394581" y="404408"/>
                </a:lnTo>
                <a:lnTo>
                  <a:pt x="694029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4644024" y="5274183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3931" y="402954"/>
                </a:moveTo>
                <a:lnTo>
                  <a:pt x="694029" y="0"/>
                </a:lnTo>
                <a:lnTo>
                  <a:pt x="1394581" y="404408"/>
                </a:lnTo>
                <a:lnTo>
                  <a:pt x="1390771" y="1203661"/>
                </a:lnTo>
                <a:lnTo>
                  <a:pt x="739635" y="1583816"/>
                </a:lnTo>
              </a:path>
              <a:path w="1395095" h="1584325">
                <a:moveTo>
                  <a:pt x="660966" y="1583816"/>
                </a:moveTo>
                <a:lnTo>
                  <a:pt x="0" y="1202222"/>
                </a:lnTo>
                <a:lnTo>
                  <a:pt x="3931" y="40295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74211" y="4007358"/>
            <a:ext cx="802005" cy="1607185"/>
          </a:xfrm>
          <a:custGeom>
            <a:avLst/>
            <a:gdLst/>
            <a:ahLst/>
            <a:cxnLst/>
            <a:rect l="l" t="t" r="r" b="b"/>
            <a:pathLst>
              <a:path w="802005" h="1607185">
                <a:moveTo>
                  <a:pt x="101357" y="0"/>
                </a:moveTo>
                <a:lnTo>
                  <a:pt x="0" y="62864"/>
                </a:lnTo>
                <a:lnTo>
                  <a:pt x="3428" y="1545966"/>
                </a:lnTo>
                <a:lnTo>
                  <a:pt x="107751" y="1606652"/>
                </a:lnTo>
                <a:lnTo>
                  <a:pt x="797979" y="1203710"/>
                </a:lnTo>
                <a:lnTo>
                  <a:pt x="801874" y="404372"/>
                </a:lnTo>
                <a:lnTo>
                  <a:pt x="101357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74211" y="4007358"/>
            <a:ext cx="1525905" cy="2851150"/>
          </a:xfrm>
          <a:custGeom>
            <a:avLst/>
            <a:gdLst/>
            <a:ahLst/>
            <a:cxnLst/>
            <a:rect l="l" t="t" r="r" b="b"/>
            <a:pathLst>
              <a:path w="1525905" h="2851150">
                <a:moveTo>
                  <a:pt x="0" y="62864"/>
                </a:moveTo>
                <a:lnTo>
                  <a:pt x="101357" y="0"/>
                </a:lnTo>
                <a:lnTo>
                  <a:pt x="801874" y="404372"/>
                </a:lnTo>
                <a:lnTo>
                  <a:pt x="797979" y="1203710"/>
                </a:lnTo>
                <a:lnTo>
                  <a:pt x="107751" y="1606652"/>
                </a:lnTo>
                <a:lnTo>
                  <a:pt x="3428" y="1545966"/>
                </a:lnTo>
                <a:lnTo>
                  <a:pt x="0" y="62864"/>
                </a:lnTo>
                <a:close/>
              </a:path>
              <a:path w="1525905" h="2851150">
                <a:moveTo>
                  <a:pt x="135028" y="1688829"/>
                </a:moveTo>
                <a:lnTo>
                  <a:pt x="825259" y="1285874"/>
                </a:lnTo>
                <a:lnTo>
                  <a:pt x="1525738" y="1690283"/>
                </a:lnTo>
                <a:lnTo>
                  <a:pt x="1521928" y="2489536"/>
                </a:lnTo>
                <a:lnTo>
                  <a:pt x="903415" y="2850641"/>
                </a:lnTo>
              </a:path>
              <a:path w="1525905" h="2851150">
                <a:moveTo>
                  <a:pt x="759082" y="2850641"/>
                </a:moveTo>
                <a:lnTo>
                  <a:pt x="131147" y="2488097"/>
                </a:lnTo>
                <a:lnTo>
                  <a:pt x="135028" y="168882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233933" y="274051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121" y="0"/>
                </a:moveTo>
                <a:lnTo>
                  <a:pt x="3881" y="402976"/>
                </a:lnTo>
                <a:lnTo>
                  <a:pt x="0" y="1202201"/>
                </a:lnTo>
                <a:lnTo>
                  <a:pt x="700503" y="1606692"/>
                </a:lnTo>
                <a:lnTo>
                  <a:pt x="1390781" y="1203725"/>
                </a:lnTo>
                <a:lnTo>
                  <a:pt x="1394591" y="404378"/>
                </a:lnTo>
                <a:lnTo>
                  <a:pt x="694121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233933" y="274051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881" y="402976"/>
                </a:moveTo>
                <a:lnTo>
                  <a:pt x="694121" y="0"/>
                </a:lnTo>
                <a:lnTo>
                  <a:pt x="1394591" y="404378"/>
                </a:lnTo>
                <a:lnTo>
                  <a:pt x="1390781" y="1203725"/>
                </a:lnTo>
                <a:lnTo>
                  <a:pt x="700503" y="1606692"/>
                </a:lnTo>
                <a:lnTo>
                  <a:pt x="0" y="1202201"/>
                </a:lnTo>
                <a:lnTo>
                  <a:pt x="3881" y="402976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957833" y="4016883"/>
            <a:ext cx="2128520" cy="2841625"/>
          </a:xfrm>
          <a:custGeom>
            <a:avLst/>
            <a:gdLst/>
            <a:ahLst/>
            <a:cxnLst/>
            <a:rect l="l" t="t" r="r" b="b"/>
            <a:pathLst>
              <a:path w="2128520" h="2841625">
                <a:moveTo>
                  <a:pt x="3880" y="402966"/>
                </a:moveTo>
                <a:lnTo>
                  <a:pt x="694050" y="0"/>
                </a:lnTo>
                <a:lnTo>
                  <a:pt x="1394591" y="404372"/>
                </a:lnTo>
                <a:lnTo>
                  <a:pt x="1390781" y="1203710"/>
                </a:lnTo>
                <a:lnTo>
                  <a:pt x="700527" y="1606652"/>
                </a:lnTo>
                <a:lnTo>
                  <a:pt x="0" y="1202186"/>
                </a:lnTo>
                <a:lnTo>
                  <a:pt x="3880" y="402966"/>
                </a:lnTo>
                <a:close/>
              </a:path>
              <a:path w="2128520" h="2841625">
                <a:moveTo>
                  <a:pt x="737366" y="1688829"/>
                </a:moveTo>
                <a:lnTo>
                  <a:pt x="1427475" y="1285874"/>
                </a:lnTo>
                <a:lnTo>
                  <a:pt x="2128022" y="1690283"/>
                </a:lnTo>
                <a:lnTo>
                  <a:pt x="2124212" y="2489536"/>
                </a:lnTo>
                <a:lnTo>
                  <a:pt x="1522011" y="2841116"/>
                </a:lnTo>
              </a:path>
              <a:path w="2128520" h="2841625">
                <a:moveTo>
                  <a:pt x="1344901" y="2841116"/>
                </a:moveTo>
                <a:lnTo>
                  <a:pt x="733424" y="2488097"/>
                </a:lnTo>
                <a:lnTo>
                  <a:pt x="737366" y="168882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1710308" y="2750058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0" y="0"/>
                </a:moveTo>
                <a:lnTo>
                  <a:pt x="3941" y="402976"/>
                </a:lnTo>
                <a:lnTo>
                  <a:pt x="0" y="1202186"/>
                </a:lnTo>
                <a:lnTo>
                  <a:pt x="700527" y="1606676"/>
                </a:lnTo>
                <a:lnTo>
                  <a:pt x="1390787" y="1203710"/>
                </a:lnTo>
                <a:lnTo>
                  <a:pt x="1394597" y="404378"/>
                </a:lnTo>
                <a:lnTo>
                  <a:pt x="694050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1710308" y="2750058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41" y="402976"/>
                </a:moveTo>
                <a:lnTo>
                  <a:pt x="694050" y="0"/>
                </a:lnTo>
                <a:lnTo>
                  <a:pt x="1394597" y="404378"/>
                </a:lnTo>
                <a:lnTo>
                  <a:pt x="1390787" y="1203710"/>
                </a:lnTo>
                <a:lnTo>
                  <a:pt x="700527" y="1606676"/>
                </a:lnTo>
                <a:lnTo>
                  <a:pt x="0" y="1202186"/>
                </a:lnTo>
                <a:lnTo>
                  <a:pt x="3941" y="402976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976883" y="1454658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880" y="402976"/>
                </a:moveTo>
                <a:lnTo>
                  <a:pt x="694050" y="0"/>
                </a:lnTo>
                <a:lnTo>
                  <a:pt x="1394591" y="404378"/>
                </a:lnTo>
                <a:lnTo>
                  <a:pt x="1390781" y="1203716"/>
                </a:lnTo>
                <a:lnTo>
                  <a:pt x="700527" y="1606661"/>
                </a:lnTo>
                <a:lnTo>
                  <a:pt x="0" y="1202192"/>
                </a:lnTo>
                <a:lnTo>
                  <a:pt x="3880" y="402976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6987173" y="403593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29" y="0"/>
                </a:moveTo>
                <a:lnTo>
                  <a:pt x="3931" y="402966"/>
                </a:lnTo>
                <a:lnTo>
                  <a:pt x="0" y="1202186"/>
                </a:lnTo>
                <a:lnTo>
                  <a:pt x="700521" y="1606652"/>
                </a:lnTo>
                <a:lnTo>
                  <a:pt x="1390771" y="1203710"/>
                </a:lnTo>
                <a:lnTo>
                  <a:pt x="1394581" y="404372"/>
                </a:lnTo>
                <a:lnTo>
                  <a:pt x="69402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6987173" y="4035933"/>
            <a:ext cx="2138045" cy="2822575"/>
          </a:xfrm>
          <a:custGeom>
            <a:avLst/>
            <a:gdLst/>
            <a:ahLst/>
            <a:cxnLst/>
            <a:rect l="l" t="t" r="r" b="b"/>
            <a:pathLst>
              <a:path w="2138045" h="2822575">
                <a:moveTo>
                  <a:pt x="3931" y="402966"/>
                </a:moveTo>
                <a:lnTo>
                  <a:pt x="694029" y="0"/>
                </a:lnTo>
                <a:lnTo>
                  <a:pt x="1394581" y="404372"/>
                </a:lnTo>
                <a:lnTo>
                  <a:pt x="1390771" y="1203710"/>
                </a:lnTo>
                <a:lnTo>
                  <a:pt x="700521" y="1606652"/>
                </a:lnTo>
                <a:lnTo>
                  <a:pt x="0" y="1202186"/>
                </a:lnTo>
                <a:lnTo>
                  <a:pt x="3931" y="402966"/>
                </a:lnTo>
                <a:close/>
              </a:path>
              <a:path w="2138045" h="2822575">
                <a:moveTo>
                  <a:pt x="746881" y="1679304"/>
                </a:moveTo>
                <a:lnTo>
                  <a:pt x="1436979" y="1276349"/>
                </a:lnTo>
                <a:lnTo>
                  <a:pt x="2137531" y="1680758"/>
                </a:lnTo>
                <a:lnTo>
                  <a:pt x="2133721" y="2480011"/>
                </a:lnTo>
                <a:lnTo>
                  <a:pt x="1547861" y="2822066"/>
                </a:lnTo>
              </a:path>
              <a:path w="2138045" h="2822575">
                <a:moveTo>
                  <a:pt x="1337905" y="2822066"/>
                </a:moveTo>
                <a:lnTo>
                  <a:pt x="742949" y="2478572"/>
                </a:lnTo>
                <a:lnTo>
                  <a:pt x="746881" y="167930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7730123" y="275956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29" y="0"/>
                </a:moveTo>
                <a:lnTo>
                  <a:pt x="3931" y="402976"/>
                </a:lnTo>
                <a:lnTo>
                  <a:pt x="0" y="1202201"/>
                </a:lnTo>
                <a:lnTo>
                  <a:pt x="700521" y="1606692"/>
                </a:lnTo>
                <a:lnTo>
                  <a:pt x="1390771" y="1203725"/>
                </a:lnTo>
                <a:lnTo>
                  <a:pt x="1394581" y="404378"/>
                </a:lnTo>
                <a:lnTo>
                  <a:pt x="694029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7730123" y="275956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1" y="402976"/>
                </a:moveTo>
                <a:lnTo>
                  <a:pt x="694029" y="0"/>
                </a:lnTo>
                <a:lnTo>
                  <a:pt x="1394581" y="404378"/>
                </a:lnTo>
                <a:lnTo>
                  <a:pt x="1390771" y="1203725"/>
                </a:lnTo>
                <a:lnTo>
                  <a:pt x="700521" y="1606692"/>
                </a:lnTo>
                <a:lnTo>
                  <a:pt x="0" y="1202201"/>
                </a:lnTo>
                <a:lnTo>
                  <a:pt x="3931" y="402976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8463533" y="4043870"/>
            <a:ext cx="680720" cy="1587500"/>
          </a:xfrm>
          <a:custGeom>
            <a:avLst/>
            <a:gdLst/>
            <a:ahLst/>
            <a:cxnLst/>
            <a:rect l="l" t="t" r="r" b="b"/>
            <a:pathLst>
              <a:path w="680720" h="1587500">
                <a:moveTo>
                  <a:pt x="680465" y="0"/>
                </a:moveTo>
                <a:lnTo>
                  <a:pt x="3931" y="395029"/>
                </a:lnTo>
                <a:lnTo>
                  <a:pt x="0" y="1194248"/>
                </a:lnTo>
                <a:lnTo>
                  <a:pt x="680465" y="1587134"/>
                </a:lnTo>
                <a:lnTo>
                  <a:pt x="680465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8463533" y="1500696"/>
            <a:ext cx="680720" cy="4130675"/>
          </a:xfrm>
          <a:custGeom>
            <a:avLst/>
            <a:gdLst/>
            <a:ahLst/>
            <a:cxnLst/>
            <a:rect l="l" t="t" r="r" b="b"/>
            <a:pathLst>
              <a:path w="680720" h="4130675">
                <a:moveTo>
                  <a:pt x="3931" y="2938203"/>
                </a:moveTo>
                <a:lnTo>
                  <a:pt x="680465" y="2543174"/>
                </a:lnTo>
              </a:path>
              <a:path w="680720" h="4130675">
                <a:moveTo>
                  <a:pt x="680465" y="4130309"/>
                </a:moveTo>
                <a:lnTo>
                  <a:pt x="0" y="3737422"/>
                </a:lnTo>
                <a:lnTo>
                  <a:pt x="3931" y="2938203"/>
                </a:lnTo>
              </a:path>
              <a:path w="680720" h="4130675">
                <a:moveTo>
                  <a:pt x="3931" y="395038"/>
                </a:moveTo>
                <a:lnTo>
                  <a:pt x="680465" y="0"/>
                </a:lnTo>
              </a:path>
              <a:path w="680720" h="4130675">
                <a:moveTo>
                  <a:pt x="680465" y="1587143"/>
                </a:moveTo>
                <a:lnTo>
                  <a:pt x="0" y="1194254"/>
                </a:lnTo>
                <a:lnTo>
                  <a:pt x="3931" y="39503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457187" y="333501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8229600" y="0"/>
                </a:moveTo>
                <a:lnTo>
                  <a:pt x="0" y="0"/>
                </a:lnTo>
                <a:lnTo>
                  <a:pt x="0" y="344170"/>
                </a:lnTo>
                <a:lnTo>
                  <a:pt x="0" y="6185636"/>
                </a:lnTo>
                <a:lnTo>
                  <a:pt x="8229600" y="6185636"/>
                </a:lnTo>
                <a:lnTo>
                  <a:pt x="8229600" y="344170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457200" y="33349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641"/>
                </a:moveTo>
                <a:lnTo>
                  <a:pt x="8229599" y="6185641"/>
                </a:lnTo>
                <a:lnTo>
                  <a:pt x="8229599" y="0"/>
                </a:lnTo>
                <a:lnTo>
                  <a:pt x="0" y="0"/>
                </a:lnTo>
                <a:lnTo>
                  <a:pt x="0" y="6185641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4561210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7661"/>
                </a:moveTo>
                <a:lnTo>
                  <a:pt x="3679058" y="677661"/>
                </a:lnTo>
                <a:lnTo>
                  <a:pt x="3679058" y="0"/>
                </a:lnTo>
                <a:lnTo>
                  <a:pt x="0" y="0"/>
                </a:lnTo>
                <a:lnTo>
                  <a:pt x="0" y="677661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4561210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7661"/>
                </a:moveTo>
                <a:lnTo>
                  <a:pt x="3679057" y="677661"/>
                </a:lnTo>
                <a:lnTo>
                  <a:pt x="3679057" y="0"/>
                </a:lnTo>
              </a:path>
              <a:path w="3679190" h="678180">
                <a:moveTo>
                  <a:pt x="0" y="0"/>
                </a:moveTo>
                <a:lnTo>
                  <a:pt x="0" y="677661"/>
                </a:lnTo>
              </a:path>
            </a:pathLst>
          </a:custGeom>
          <a:ln w="15874">
            <a:solidFill>
              <a:srgbClr val="0D57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4649083" y="0"/>
            <a:ext cx="3505200" cy="602615"/>
          </a:xfrm>
          <a:custGeom>
            <a:avLst/>
            <a:gdLst/>
            <a:ahLst/>
            <a:cxnLst/>
            <a:rect l="l" t="t" r="r" b="b"/>
            <a:pathLst>
              <a:path w="3505200" h="602615">
                <a:moveTo>
                  <a:pt x="0" y="602497"/>
                </a:moveTo>
                <a:lnTo>
                  <a:pt x="3505200" y="602497"/>
                </a:lnTo>
                <a:lnTo>
                  <a:pt x="3505200" y="0"/>
                </a:lnTo>
                <a:lnTo>
                  <a:pt x="0" y="0"/>
                </a:lnTo>
                <a:lnTo>
                  <a:pt x="0" y="602497"/>
                </a:lnTo>
                <a:close/>
              </a:path>
            </a:pathLst>
          </a:custGeom>
          <a:solidFill>
            <a:srgbClr val="297F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23312" y="1006851"/>
            <a:ext cx="4386580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619CD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6277" y="2846701"/>
            <a:ext cx="7951445" cy="1861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232852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ElcZ9-bKk-0_n3MK0Faamfu4fSEBZTai/view?usp=shar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199" y="0"/>
                </a:moveTo>
                <a:lnTo>
                  <a:pt x="0" y="0"/>
                </a:lnTo>
                <a:lnTo>
                  <a:pt x="0" y="6857999"/>
                </a:lnTo>
                <a:lnTo>
                  <a:pt x="1600199" y="6857999"/>
                </a:lnTo>
                <a:lnTo>
                  <a:pt x="160019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37309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199" y="0"/>
                </a:moveTo>
                <a:lnTo>
                  <a:pt x="0" y="0"/>
                </a:lnTo>
                <a:lnTo>
                  <a:pt x="0" y="6857999"/>
                </a:lnTo>
                <a:lnTo>
                  <a:pt x="1600199" y="6857999"/>
                </a:lnTo>
                <a:lnTo>
                  <a:pt x="160019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291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2940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199" y="0"/>
                </a:moveTo>
                <a:lnTo>
                  <a:pt x="0" y="0"/>
                </a:lnTo>
                <a:lnTo>
                  <a:pt x="0" y="6857999"/>
                </a:lnTo>
                <a:lnTo>
                  <a:pt x="1600199" y="6857999"/>
                </a:lnTo>
                <a:lnTo>
                  <a:pt x="160019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5340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10000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399" y="0"/>
                </a:moveTo>
                <a:lnTo>
                  <a:pt x="0" y="0"/>
                </a:lnTo>
                <a:lnTo>
                  <a:pt x="0" y="6857999"/>
                </a:lnTo>
                <a:lnTo>
                  <a:pt x="2819399" y="6857999"/>
                </a:lnTo>
                <a:lnTo>
                  <a:pt x="281939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9560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-6350" y="0"/>
            <a:ext cx="9156700" cy="6872605"/>
            <a:chOff x="-6350" y="0"/>
            <a:chExt cx="9156700" cy="6872605"/>
          </a:xfrm>
        </p:grpSpPr>
        <p:sp>
          <p:nvSpPr>
            <p:cNvPr id="12" name="object 12"/>
            <p:cNvSpPr/>
            <p:nvPr/>
          </p:nvSpPr>
          <p:spPr>
            <a:xfrm>
              <a:off x="-6350" y="210058"/>
              <a:ext cx="9156699" cy="665429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61210" y="0"/>
              <a:ext cx="3679190" cy="6250940"/>
            </a:xfrm>
            <a:custGeom>
              <a:avLst/>
              <a:gdLst/>
              <a:ahLst/>
              <a:cxnLst/>
              <a:rect l="l" t="t" r="r" b="b"/>
              <a:pathLst>
                <a:path w="3679190" h="6250940">
                  <a:moveTo>
                    <a:pt x="0" y="6250329"/>
                  </a:moveTo>
                  <a:lnTo>
                    <a:pt x="3679058" y="6250329"/>
                  </a:lnTo>
                  <a:lnTo>
                    <a:pt x="3679058" y="0"/>
                  </a:lnTo>
                  <a:lnTo>
                    <a:pt x="0" y="0"/>
                  </a:lnTo>
                  <a:lnTo>
                    <a:pt x="0" y="6250329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61209" y="0"/>
              <a:ext cx="3679190" cy="6250940"/>
            </a:xfrm>
            <a:custGeom>
              <a:avLst/>
              <a:gdLst/>
              <a:ahLst/>
              <a:cxnLst/>
              <a:rect l="l" t="t" r="r" b="b"/>
              <a:pathLst>
                <a:path w="3679190" h="6250940">
                  <a:moveTo>
                    <a:pt x="0" y="6250328"/>
                  </a:moveTo>
                  <a:lnTo>
                    <a:pt x="3679057" y="6250328"/>
                  </a:lnTo>
                  <a:lnTo>
                    <a:pt x="3679057" y="0"/>
                  </a:lnTo>
                </a:path>
                <a:path w="3679190" h="6250940">
                  <a:moveTo>
                    <a:pt x="0" y="0"/>
                  </a:moveTo>
                  <a:lnTo>
                    <a:pt x="0" y="6250328"/>
                  </a:lnTo>
                </a:path>
              </a:pathLst>
            </a:custGeom>
            <a:ln w="15874">
              <a:solidFill>
                <a:srgbClr val="0D57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49084" y="0"/>
              <a:ext cx="3505200" cy="2291715"/>
            </a:xfrm>
            <a:custGeom>
              <a:avLst/>
              <a:gdLst/>
              <a:ahLst/>
              <a:cxnLst/>
              <a:rect l="l" t="t" r="r" b="b"/>
              <a:pathLst>
                <a:path w="3505200" h="2291715">
                  <a:moveTo>
                    <a:pt x="0" y="2291333"/>
                  </a:moveTo>
                  <a:lnTo>
                    <a:pt x="3505200" y="2291333"/>
                  </a:lnTo>
                  <a:lnTo>
                    <a:pt x="3505200" y="0"/>
                  </a:lnTo>
                  <a:lnTo>
                    <a:pt x="0" y="0"/>
                  </a:lnTo>
                  <a:lnTo>
                    <a:pt x="0" y="2291333"/>
                  </a:lnTo>
                  <a:close/>
                </a:path>
              </a:pathLst>
            </a:custGeom>
            <a:solidFill>
              <a:srgbClr val="297F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50882" y="6088284"/>
              <a:ext cx="3505200" cy="81915"/>
            </a:xfrm>
            <a:custGeom>
              <a:avLst/>
              <a:gdLst/>
              <a:ahLst/>
              <a:cxnLst/>
              <a:rect l="l" t="t" r="r" b="b"/>
              <a:pathLst>
                <a:path w="3505200" h="81914">
                  <a:moveTo>
                    <a:pt x="3505199" y="0"/>
                  </a:moveTo>
                  <a:lnTo>
                    <a:pt x="0" y="0"/>
                  </a:lnTo>
                  <a:lnTo>
                    <a:pt x="0" y="81748"/>
                  </a:lnTo>
                  <a:lnTo>
                    <a:pt x="3505199" y="81748"/>
                  </a:lnTo>
                  <a:lnTo>
                    <a:pt x="3505199" y="0"/>
                  </a:lnTo>
                  <a:close/>
                </a:path>
              </a:pathLst>
            </a:custGeom>
            <a:solidFill>
              <a:srgbClr val="619C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817112" y="2883531"/>
            <a:ext cx="3107687" cy="2021707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3829"/>
              </a:lnSpc>
              <a:spcBef>
                <a:spcPts val="265"/>
              </a:spcBef>
            </a:pPr>
            <a:r>
              <a:rPr lang="en-US" sz="3200" dirty="0">
                <a:latin typeface="Georgia"/>
                <a:cs typeface="Georgia"/>
              </a:rPr>
              <a:t>SELF STABILIZING PLATFORM</a:t>
            </a:r>
          </a:p>
          <a:p>
            <a:pPr marL="12700" marR="5080">
              <a:lnSpc>
                <a:spcPts val="3829"/>
              </a:lnSpc>
              <a:spcBef>
                <a:spcPts val="265"/>
              </a:spcBef>
            </a:pPr>
            <a:endParaRPr sz="32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914400"/>
            <a:ext cx="7391400" cy="525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1503" y="1143376"/>
            <a:ext cx="388874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0" spc="40" dirty="0">
                <a:latin typeface="Arial"/>
                <a:cs typeface="Arial"/>
              </a:rPr>
              <a:t>KALMAN</a:t>
            </a:r>
            <a:r>
              <a:rPr sz="3950" b="0" spc="-430" dirty="0">
                <a:latin typeface="Arial"/>
                <a:cs typeface="Arial"/>
              </a:rPr>
              <a:t> </a:t>
            </a:r>
            <a:r>
              <a:rPr sz="3950" b="0" spc="-75" dirty="0">
                <a:latin typeface="Arial"/>
                <a:cs typeface="Arial"/>
              </a:rPr>
              <a:t>FILTER</a:t>
            </a:r>
            <a:endParaRPr sz="39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5275" marR="5080" indent="-276860">
              <a:lnSpc>
                <a:spcPct val="100400"/>
              </a:lnSpc>
              <a:spcBef>
                <a:spcPts val="90"/>
              </a:spcBef>
            </a:pPr>
            <a:r>
              <a:rPr sz="1800" b="0" spc="340" dirty="0">
                <a:solidFill>
                  <a:srgbClr val="619CD1"/>
                </a:solidFill>
                <a:latin typeface="Arial"/>
                <a:cs typeface="Arial"/>
              </a:rPr>
              <a:t> </a:t>
            </a:r>
            <a:r>
              <a:rPr spc="-140" dirty="0"/>
              <a:t>Kalman </a:t>
            </a:r>
            <a:r>
              <a:rPr spc="-220" dirty="0"/>
              <a:t>filter </a:t>
            </a:r>
            <a:r>
              <a:rPr spc="-215" dirty="0"/>
              <a:t>is </a:t>
            </a:r>
            <a:r>
              <a:rPr spc="-65" dirty="0"/>
              <a:t>used </a:t>
            </a:r>
            <a:r>
              <a:rPr spc="-100" dirty="0"/>
              <a:t>to </a:t>
            </a:r>
            <a:r>
              <a:rPr spc="-110" dirty="0"/>
              <a:t>optimally </a:t>
            </a:r>
            <a:r>
              <a:rPr spc="-80" dirty="0"/>
              <a:t>estimate </a:t>
            </a:r>
            <a:r>
              <a:rPr spc="-85" dirty="0"/>
              <a:t>the  variables </a:t>
            </a:r>
            <a:r>
              <a:rPr spc="-155" dirty="0"/>
              <a:t>of </a:t>
            </a:r>
            <a:r>
              <a:rPr spc="-170" dirty="0"/>
              <a:t>interest </a:t>
            </a:r>
            <a:r>
              <a:rPr spc="-105" dirty="0"/>
              <a:t>when </a:t>
            </a:r>
            <a:r>
              <a:rPr spc="-65" dirty="0"/>
              <a:t>they </a:t>
            </a:r>
            <a:r>
              <a:rPr spc="-25" dirty="0"/>
              <a:t>cant </a:t>
            </a:r>
            <a:r>
              <a:rPr spc="95" dirty="0"/>
              <a:t>be </a:t>
            </a:r>
            <a:r>
              <a:rPr spc="-85" dirty="0"/>
              <a:t>measured  </a:t>
            </a:r>
            <a:r>
              <a:rPr spc="-105" dirty="0"/>
              <a:t>directly. </a:t>
            </a:r>
            <a:r>
              <a:rPr spc="-180" dirty="0"/>
              <a:t>They </a:t>
            </a:r>
            <a:r>
              <a:rPr spc="-65" dirty="0"/>
              <a:t>are </a:t>
            </a:r>
            <a:r>
              <a:rPr spc="-70" dirty="0"/>
              <a:t>also </a:t>
            </a:r>
            <a:r>
              <a:rPr spc="-65" dirty="0"/>
              <a:t>used </a:t>
            </a:r>
            <a:r>
              <a:rPr spc="-100" dirty="0"/>
              <a:t>to </a:t>
            </a:r>
            <a:r>
              <a:rPr spc="-190" dirty="0"/>
              <a:t>find </a:t>
            </a:r>
            <a:r>
              <a:rPr spc="-85" dirty="0"/>
              <a:t>the </a:t>
            </a:r>
            <a:r>
              <a:rPr spc="-65" dirty="0"/>
              <a:t>best </a:t>
            </a:r>
            <a:r>
              <a:rPr spc="-80" dirty="0"/>
              <a:t>estimate  </a:t>
            </a:r>
            <a:r>
              <a:rPr spc="-150" dirty="0"/>
              <a:t>of </a:t>
            </a:r>
            <a:r>
              <a:rPr spc="-85" dirty="0"/>
              <a:t>states </a:t>
            </a:r>
            <a:r>
              <a:rPr spc="30" dirty="0"/>
              <a:t>by </a:t>
            </a:r>
            <a:r>
              <a:rPr spc="-85" dirty="0"/>
              <a:t>combining </a:t>
            </a:r>
            <a:r>
              <a:rPr spc="-114" dirty="0"/>
              <a:t>measurements </a:t>
            </a:r>
            <a:r>
              <a:rPr spc="-245" dirty="0"/>
              <a:t>from </a:t>
            </a:r>
            <a:r>
              <a:rPr spc="-150" dirty="0"/>
              <a:t>various  </a:t>
            </a:r>
            <a:r>
              <a:rPr spc="-170" dirty="0"/>
              <a:t>sensors </a:t>
            </a:r>
            <a:r>
              <a:rPr spc="-235" dirty="0"/>
              <a:t>in </a:t>
            </a:r>
            <a:r>
              <a:rPr spc="-35" dirty="0"/>
              <a:t>presence </a:t>
            </a:r>
            <a:r>
              <a:rPr spc="-150" dirty="0"/>
              <a:t>of</a:t>
            </a:r>
            <a:r>
              <a:rPr spc="100" dirty="0"/>
              <a:t> </a:t>
            </a:r>
            <a:r>
              <a:rPr spc="-114" dirty="0"/>
              <a:t>noise.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0614" y="1051809"/>
            <a:ext cx="568134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90" dirty="0">
                <a:latin typeface="Arial"/>
                <a:cs typeface="Arial"/>
              </a:rPr>
              <a:t>Code</a:t>
            </a:r>
            <a:r>
              <a:rPr b="0" spc="-340" dirty="0">
                <a:latin typeface="Arial"/>
                <a:cs typeface="Arial"/>
              </a:rPr>
              <a:t> </a:t>
            </a:r>
            <a:r>
              <a:rPr b="0" spc="810" dirty="0">
                <a:latin typeface="Arial"/>
                <a:cs typeface="Arial"/>
              </a:rPr>
              <a:t>for</a:t>
            </a:r>
            <a:r>
              <a:rPr b="0" spc="-204" dirty="0">
                <a:latin typeface="Arial"/>
                <a:cs typeface="Arial"/>
              </a:rPr>
              <a:t> </a:t>
            </a:r>
            <a:r>
              <a:rPr b="0" spc="535" dirty="0">
                <a:latin typeface="Arial"/>
                <a:cs typeface="Arial"/>
              </a:rPr>
              <a:t>kalman</a:t>
            </a:r>
            <a:r>
              <a:rPr b="0" spc="-320" dirty="0">
                <a:latin typeface="Arial"/>
                <a:cs typeface="Arial"/>
              </a:rPr>
              <a:t> </a:t>
            </a:r>
            <a:r>
              <a:rPr b="0" spc="840" dirty="0">
                <a:latin typeface="Arial"/>
                <a:cs typeface="Arial"/>
              </a:rPr>
              <a:t>filter</a:t>
            </a:r>
          </a:p>
        </p:txBody>
      </p:sp>
      <p:sp>
        <p:nvSpPr>
          <p:cNvPr id="3" name="object 3"/>
          <p:cNvSpPr/>
          <p:nvPr/>
        </p:nvSpPr>
        <p:spPr>
          <a:xfrm>
            <a:off x="533400" y="1676400"/>
            <a:ext cx="8077200" cy="480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0999" y="685799"/>
            <a:ext cx="8305800" cy="579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457199"/>
            <a:ext cx="8229600" cy="609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9084" y="0"/>
            <a:ext cx="9101455" cy="6872605"/>
            <a:chOff x="49084" y="0"/>
            <a:chExt cx="9101455" cy="6872605"/>
          </a:xfrm>
        </p:grpSpPr>
        <p:sp>
          <p:nvSpPr>
            <p:cNvPr id="3" name="object 3"/>
            <p:cNvSpPr/>
            <p:nvPr/>
          </p:nvSpPr>
          <p:spPr>
            <a:xfrm>
              <a:off x="457200" y="381000"/>
              <a:ext cx="8229600" cy="2133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7200" y="2819400"/>
              <a:ext cx="8229600" cy="40385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4182" y="975355"/>
            <a:ext cx="318770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385" dirty="0">
                <a:latin typeface="Arial"/>
                <a:cs typeface="Arial"/>
              </a:rPr>
              <a:t>methodology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3237" y="1931034"/>
            <a:ext cx="7909559" cy="34728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340" dirty="0">
                <a:solidFill>
                  <a:srgbClr val="619CD1"/>
                </a:solidFill>
                <a:latin typeface="Arial"/>
                <a:cs typeface="Arial"/>
              </a:rPr>
              <a:t> </a:t>
            </a:r>
            <a:r>
              <a:rPr sz="2400" b="1" spc="-185" dirty="0">
                <a:latin typeface="Georgia"/>
                <a:cs typeface="Georgia"/>
              </a:rPr>
              <a:t>We </a:t>
            </a:r>
            <a:r>
              <a:rPr sz="2400" b="1" spc="-75" dirty="0">
                <a:latin typeface="Georgia"/>
                <a:cs typeface="Georgia"/>
              </a:rPr>
              <a:t>use </a:t>
            </a:r>
            <a:r>
              <a:rPr sz="2400" b="1" spc="-85" dirty="0">
                <a:latin typeface="Georgia"/>
                <a:cs typeface="Georgia"/>
              </a:rPr>
              <a:t>the </a:t>
            </a:r>
            <a:r>
              <a:rPr sz="2400" b="1" spc="-140" dirty="0">
                <a:solidFill>
                  <a:srgbClr val="FF0000"/>
                </a:solidFill>
                <a:latin typeface="Georgia"/>
                <a:cs typeface="Georgia"/>
              </a:rPr>
              <a:t>Kalman </a:t>
            </a:r>
            <a:r>
              <a:rPr sz="2400" b="1" spc="-260" dirty="0">
                <a:solidFill>
                  <a:srgbClr val="FF0000"/>
                </a:solidFill>
                <a:latin typeface="Georgia"/>
                <a:cs typeface="Georgia"/>
              </a:rPr>
              <a:t>Filter </a:t>
            </a:r>
            <a:r>
              <a:rPr sz="2400" b="1" spc="-15" dirty="0">
                <a:latin typeface="Georgia"/>
                <a:cs typeface="Georgia"/>
              </a:rPr>
              <a:t>as </a:t>
            </a:r>
            <a:r>
              <a:rPr sz="2400" b="1" spc="-85" dirty="0">
                <a:latin typeface="Georgia"/>
                <a:cs typeface="Georgia"/>
              </a:rPr>
              <a:t>the </a:t>
            </a:r>
            <a:r>
              <a:rPr sz="2400" b="1" spc="-114" dirty="0">
                <a:latin typeface="Georgia"/>
                <a:cs typeface="Georgia"/>
              </a:rPr>
              <a:t>statistical </a:t>
            </a:r>
            <a:r>
              <a:rPr sz="2400" b="1" spc="-75" dirty="0">
                <a:latin typeface="Georgia"/>
                <a:cs typeface="Georgia"/>
              </a:rPr>
              <a:t>model</a:t>
            </a:r>
            <a:r>
              <a:rPr sz="2400" b="1" spc="-25" dirty="0">
                <a:latin typeface="Georgia"/>
                <a:cs typeface="Georgia"/>
              </a:rPr>
              <a:t> </a:t>
            </a:r>
            <a:r>
              <a:rPr sz="2400" b="1" spc="-260" dirty="0">
                <a:latin typeface="Georgia"/>
                <a:cs typeface="Georgia"/>
              </a:rPr>
              <a:t>for</a:t>
            </a:r>
            <a:endParaRPr sz="2400">
              <a:latin typeface="Georgia"/>
              <a:cs typeface="Georgia"/>
            </a:endParaRPr>
          </a:p>
          <a:p>
            <a:pPr marL="288925" marR="283210">
              <a:lnSpc>
                <a:spcPct val="100400"/>
              </a:lnSpc>
              <a:spcBef>
                <a:spcPts val="35"/>
              </a:spcBef>
            </a:pPr>
            <a:r>
              <a:rPr sz="2400" b="1" spc="-215" dirty="0">
                <a:latin typeface="Georgia"/>
                <a:cs typeface="Georgia"/>
              </a:rPr>
              <a:t>this </a:t>
            </a:r>
            <a:r>
              <a:rPr sz="2400" b="1" spc="-95" dirty="0">
                <a:latin typeface="Georgia"/>
                <a:cs typeface="Georgia"/>
              </a:rPr>
              <a:t>project, </a:t>
            </a:r>
            <a:r>
              <a:rPr sz="2400" b="1" spc="-85" dirty="0">
                <a:latin typeface="Georgia"/>
                <a:cs typeface="Georgia"/>
              </a:rPr>
              <a:t>so </a:t>
            </a:r>
            <a:r>
              <a:rPr sz="2400" b="1" spc="-130" dirty="0">
                <a:latin typeface="Georgia"/>
                <a:cs typeface="Georgia"/>
              </a:rPr>
              <a:t>that </a:t>
            </a:r>
            <a:r>
              <a:rPr sz="2400" b="1" spc="20" dirty="0">
                <a:latin typeface="Georgia"/>
                <a:cs typeface="Georgia"/>
              </a:rPr>
              <a:t>we </a:t>
            </a:r>
            <a:r>
              <a:rPr sz="2400" b="1" spc="50" dirty="0">
                <a:latin typeface="Georgia"/>
                <a:cs typeface="Georgia"/>
              </a:rPr>
              <a:t>can </a:t>
            </a:r>
            <a:r>
              <a:rPr sz="2400" b="1" spc="-35" dirty="0">
                <a:latin typeface="Georgia"/>
                <a:cs typeface="Georgia"/>
              </a:rPr>
              <a:t>reduce </a:t>
            </a:r>
            <a:r>
              <a:rPr sz="2400" b="1" spc="-85" dirty="0">
                <a:latin typeface="Georgia"/>
                <a:cs typeface="Georgia"/>
              </a:rPr>
              <a:t>the </a:t>
            </a:r>
            <a:r>
              <a:rPr sz="2400" b="1" spc="-185" dirty="0">
                <a:latin typeface="Georgia"/>
                <a:cs typeface="Georgia"/>
              </a:rPr>
              <a:t>input </a:t>
            </a:r>
            <a:r>
              <a:rPr sz="2400" b="1" spc="-254" dirty="0">
                <a:latin typeface="Georgia"/>
                <a:cs typeface="Georgia"/>
              </a:rPr>
              <a:t>error.  </a:t>
            </a:r>
            <a:r>
              <a:rPr sz="2400" b="1" spc="-140" dirty="0">
                <a:latin typeface="Georgia"/>
                <a:cs typeface="Georgia"/>
              </a:rPr>
              <a:t>So </a:t>
            </a:r>
            <a:r>
              <a:rPr sz="2400" b="1" spc="-130" dirty="0">
                <a:latin typeface="Georgia"/>
                <a:cs typeface="Georgia"/>
              </a:rPr>
              <a:t>that </a:t>
            </a:r>
            <a:r>
              <a:rPr sz="2400" b="1" spc="-85" dirty="0">
                <a:latin typeface="Georgia"/>
                <a:cs typeface="Georgia"/>
              </a:rPr>
              <a:t>the </a:t>
            </a:r>
            <a:r>
              <a:rPr sz="2400" b="1" spc="-235" dirty="0">
                <a:latin typeface="Georgia"/>
                <a:cs typeface="Georgia"/>
              </a:rPr>
              <a:t>tilt </a:t>
            </a:r>
            <a:r>
              <a:rPr sz="2400" b="1" spc="-35" dirty="0">
                <a:latin typeface="Georgia"/>
                <a:cs typeface="Georgia"/>
              </a:rPr>
              <a:t>and </a:t>
            </a:r>
            <a:r>
              <a:rPr sz="2400" b="1" spc="-20" dirty="0">
                <a:latin typeface="Georgia"/>
                <a:cs typeface="Georgia"/>
              </a:rPr>
              <a:t>accelerating </a:t>
            </a:r>
            <a:r>
              <a:rPr sz="2400" b="1" spc="-60" dirty="0">
                <a:latin typeface="Georgia"/>
                <a:cs typeface="Georgia"/>
              </a:rPr>
              <a:t>values </a:t>
            </a:r>
            <a:r>
              <a:rPr sz="2400" b="1" spc="-235" dirty="0">
                <a:latin typeface="Georgia"/>
                <a:cs typeface="Georgia"/>
              </a:rPr>
              <a:t>in </a:t>
            </a:r>
            <a:r>
              <a:rPr sz="2400" b="1" spc="-85" dirty="0">
                <a:latin typeface="Georgia"/>
                <a:cs typeface="Georgia"/>
              </a:rPr>
              <a:t>the  </a:t>
            </a:r>
            <a:r>
              <a:rPr sz="2400" b="1" spc="-125" dirty="0">
                <a:latin typeface="Georgia"/>
                <a:cs typeface="Georgia"/>
              </a:rPr>
              <a:t>direction </a:t>
            </a:r>
            <a:r>
              <a:rPr sz="2400" b="1" spc="-65" dirty="0">
                <a:latin typeface="Georgia"/>
                <a:cs typeface="Georgia"/>
              </a:rPr>
              <a:t>are </a:t>
            </a:r>
            <a:r>
              <a:rPr sz="2400" b="1" spc="-50" dirty="0">
                <a:latin typeface="Georgia"/>
                <a:cs typeface="Georgia"/>
              </a:rPr>
              <a:t>stable </a:t>
            </a:r>
            <a:r>
              <a:rPr sz="2400" b="1" spc="-35" dirty="0">
                <a:latin typeface="Georgia"/>
                <a:cs typeface="Georgia"/>
              </a:rPr>
              <a:t>and </a:t>
            </a:r>
            <a:r>
              <a:rPr sz="2400" b="1" spc="-5" dirty="0">
                <a:latin typeface="Georgia"/>
                <a:cs typeface="Georgia"/>
              </a:rPr>
              <a:t>do </a:t>
            </a:r>
            <a:r>
              <a:rPr sz="2400" b="1" spc="-170" dirty="0">
                <a:latin typeface="Georgia"/>
                <a:cs typeface="Georgia"/>
              </a:rPr>
              <a:t>not </a:t>
            </a:r>
            <a:r>
              <a:rPr sz="2400" b="1" spc="-85" dirty="0">
                <a:latin typeface="Georgia"/>
                <a:cs typeface="Georgia"/>
              </a:rPr>
              <a:t>vary</a:t>
            </a:r>
            <a:r>
              <a:rPr sz="2400" b="1" spc="80" dirty="0">
                <a:latin typeface="Georgia"/>
                <a:cs typeface="Georgia"/>
              </a:rPr>
              <a:t> </a:t>
            </a:r>
            <a:r>
              <a:rPr sz="2400" b="1" spc="-85" dirty="0">
                <a:latin typeface="Georgia"/>
                <a:cs typeface="Georgia"/>
              </a:rPr>
              <a:t>constantly.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500">
              <a:latin typeface="Georgia"/>
              <a:cs typeface="Georgia"/>
            </a:endParaRPr>
          </a:p>
          <a:p>
            <a:pPr marL="288925" marR="5080" indent="-276860">
              <a:lnSpc>
                <a:spcPct val="100000"/>
              </a:lnSpc>
            </a:pPr>
            <a:r>
              <a:rPr sz="1800" spc="340" dirty="0">
                <a:solidFill>
                  <a:srgbClr val="619CD1"/>
                </a:solidFill>
                <a:latin typeface="Arial"/>
                <a:cs typeface="Arial"/>
              </a:rPr>
              <a:t> </a:t>
            </a:r>
            <a:r>
              <a:rPr sz="2400" b="1" spc="-185" dirty="0">
                <a:latin typeface="Georgia"/>
                <a:cs typeface="Georgia"/>
              </a:rPr>
              <a:t>We </a:t>
            </a:r>
            <a:r>
              <a:rPr sz="2400" b="1" spc="-70" dirty="0">
                <a:latin typeface="Georgia"/>
                <a:cs typeface="Georgia"/>
              </a:rPr>
              <a:t>use </a:t>
            </a:r>
            <a:r>
              <a:rPr sz="2400" b="1" spc="-85" dirty="0">
                <a:latin typeface="Georgia"/>
                <a:cs typeface="Georgia"/>
              </a:rPr>
              <a:t>the </a:t>
            </a:r>
            <a:r>
              <a:rPr sz="2400" b="1" spc="-175" dirty="0">
                <a:solidFill>
                  <a:srgbClr val="FF0000"/>
                </a:solidFill>
                <a:latin typeface="Georgia"/>
                <a:cs typeface="Georgia"/>
              </a:rPr>
              <a:t>Arduino </a:t>
            </a:r>
            <a:r>
              <a:rPr sz="2400" b="1" spc="-245" dirty="0">
                <a:solidFill>
                  <a:srgbClr val="FF0000"/>
                </a:solidFill>
                <a:latin typeface="Georgia"/>
                <a:cs typeface="Georgia"/>
              </a:rPr>
              <a:t>Uno </a:t>
            </a:r>
            <a:r>
              <a:rPr sz="2400" b="1" spc="-160" dirty="0">
                <a:solidFill>
                  <a:srgbClr val="FF0000"/>
                </a:solidFill>
                <a:latin typeface="Georgia"/>
                <a:cs typeface="Georgia"/>
              </a:rPr>
              <a:t>microcontroller </a:t>
            </a:r>
            <a:r>
              <a:rPr sz="2400" b="1" spc="-15" dirty="0">
                <a:solidFill>
                  <a:srgbClr val="FF0000"/>
                </a:solidFill>
                <a:latin typeface="Georgia"/>
                <a:cs typeface="Georgia"/>
              </a:rPr>
              <a:t>as </a:t>
            </a:r>
            <a:r>
              <a:rPr sz="2400" b="1" spc="155" dirty="0">
                <a:solidFill>
                  <a:srgbClr val="FF0000"/>
                </a:solidFill>
                <a:latin typeface="Georgia"/>
                <a:cs typeface="Georgia"/>
              </a:rPr>
              <a:t>a </a:t>
            </a:r>
            <a:r>
              <a:rPr sz="2400" b="1" spc="-360" dirty="0">
                <a:solidFill>
                  <a:srgbClr val="FF0000"/>
                </a:solidFill>
                <a:latin typeface="Georgia"/>
                <a:cs typeface="Georgia"/>
              </a:rPr>
              <a:t>PID  </a:t>
            </a:r>
            <a:r>
              <a:rPr sz="2400" b="1" spc="-160" dirty="0">
                <a:solidFill>
                  <a:srgbClr val="FF0000"/>
                </a:solidFill>
                <a:latin typeface="Georgia"/>
                <a:cs typeface="Georgia"/>
              </a:rPr>
              <a:t>controller </a:t>
            </a:r>
            <a:r>
              <a:rPr sz="2400" b="1" spc="-85" dirty="0">
                <a:latin typeface="Georgia"/>
                <a:cs typeface="Georgia"/>
              </a:rPr>
              <a:t>so </a:t>
            </a:r>
            <a:r>
              <a:rPr sz="2400" b="1" spc="-130" dirty="0">
                <a:latin typeface="Georgia"/>
                <a:cs typeface="Georgia"/>
              </a:rPr>
              <a:t>that </a:t>
            </a:r>
            <a:r>
              <a:rPr sz="2400" b="1" spc="20" dirty="0">
                <a:latin typeface="Georgia"/>
                <a:cs typeface="Georgia"/>
              </a:rPr>
              <a:t>we </a:t>
            </a:r>
            <a:r>
              <a:rPr sz="2400" b="1" spc="50" dirty="0">
                <a:latin typeface="Georgia"/>
                <a:cs typeface="Georgia"/>
              </a:rPr>
              <a:t>can </a:t>
            </a:r>
            <a:r>
              <a:rPr sz="2400" b="1" spc="-35" dirty="0">
                <a:latin typeface="Georgia"/>
                <a:cs typeface="Georgia"/>
              </a:rPr>
              <a:t>reduce </a:t>
            </a:r>
            <a:r>
              <a:rPr sz="2400" b="1" spc="-85" dirty="0">
                <a:latin typeface="Georgia"/>
                <a:cs typeface="Georgia"/>
              </a:rPr>
              <a:t>the </a:t>
            </a:r>
            <a:r>
              <a:rPr sz="2400" b="1" spc="10" dirty="0">
                <a:latin typeface="Georgia"/>
                <a:cs typeface="Georgia"/>
              </a:rPr>
              <a:t>delay </a:t>
            </a:r>
            <a:r>
              <a:rPr sz="2400" b="1" spc="-245" dirty="0">
                <a:latin typeface="Georgia"/>
                <a:cs typeface="Georgia"/>
              </a:rPr>
              <a:t>from </a:t>
            </a:r>
            <a:r>
              <a:rPr sz="2400" b="1" spc="-85" dirty="0">
                <a:latin typeface="Georgia"/>
                <a:cs typeface="Georgia"/>
              </a:rPr>
              <a:t>the  </a:t>
            </a:r>
            <a:r>
              <a:rPr sz="2400" b="1" spc="-110" dirty="0">
                <a:latin typeface="Georgia"/>
                <a:cs typeface="Georgia"/>
              </a:rPr>
              <a:t>existing </a:t>
            </a:r>
            <a:r>
              <a:rPr sz="2400" b="1" spc="-75" dirty="0">
                <a:latin typeface="Georgia"/>
                <a:cs typeface="Georgia"/>
              </a:rPr>
              <a:t>methodologies </a:t>
            </a:r>
            <a:r>
              <a:rPr sz="2400" b="1" spc="-35" dirty="0">
                <a:latin typeface="Georgia"/>
                <a:cs typeface="Georgia"/>
              </a:rPr>
              <a:t>and </a:t>
            </a:r>
            <a:r>
              <a:rPr sz="2400" b="1" spc="-130" dirty="0">
                <a:latin typeface="Georgia"/>
                <a:cs typeface="Georgia"/>
              </a:rPr>
              <a:t>then </a:t>
            </a:r>
            <a:r>
              <a:rPr sz="2400" b="1" spc="-245" dirty="0">
                <a:latin typeface="Georgia"/>
                <a:cs typeface="Georgia"/>
              </a:rPr>
              <a:t>it </a:t>
            </a:r>
            <a:r>
              <a:rPr sz="2400" b="1" spc="-215" dirty="0">
                <a:latin typeface="Georgia"/>
                <a:cs typeface="Georgia"/>
              </a:rPr>
              <a:t>is </a:t>
            </a:r>
            <a:r>
              <a:rPr sz="2400" b="1" spc="-65" dirty="0">
                <a:latin typeface="Georgia"/>
                <a:cs typeface="Georgia"/>
              </a:rPr>
              <a:t>also </a:t>
            </a:r>
            <a:r>
              <a:rPr sz="2400" b="1" spc="-165" dirty="0">
                <a:latin typeface="Georgia"/>
                <a:cs typeface="Georgia"/>
              </a:rPr>
              <a:t>useful </a:t>
            </a:r>
            <a:r>
              <a:rPr sz="2400" b="1" spc="-100" dirty="0">
                <a:latin typeface="Georgia"/>
                <a:cs typeface="Georgia"/>
              </a:rPr>
              <a:t>to  </a:t>
            </a:r>
            <a:r>
              <a:rPr sz="2400" b="1" spc="-35" dirty="0">
                <a:latin typeface="Georgia"/>
                <a:cs typeface="Georgia"/>
              </a:rPr>
              <a:t>reduce </a:t>
            </a:r>
            <a:r>
              <a:rPr sz="2400" b="1" spc="-85" dirty="0">
                <a:latin typeface="Georgia"/>
                <a:cs typeface="Georgia"/>
              </a:rPr>
              <a:t>the </a:t>
            </a:r>
            <a:r>
              <a:rPr sz="2400" b="1" spc="-150" dirty="0">
                <a:latin typeface="Georgia"/>
                <a:cs typeface="Georgia"/>
              </a:rPr>
              <a:t>output </a:t>
            </a:r>
            <a:r>
              <a:rPr sz="2400" b="1" spc="-280" dirty="0">
                <a:latin typeface="Georgia"/>
                <a:cs typeface="Georgia"/>
              </a:rPr>
              <a:t>error </a:t>
            </a:r>
            <a:r>
              <a:rPr sz="2400" b="1" spc="35" dirty="0">
                <a:latin typeface="Georgia"/>
                <a:cs typeface="Georgia"/>
              </a:rPr>
              <a:t>by </a:t>
            </a:r>
            <a:r>
              <a:rPr sz="2400" b="1" spc="-100" dirty="0">
                <a:latin typeface="Georgia"/>
                <a:cs typeface="Georgia"/>
              </a:rPr>
              <a:t>quite </a:t>
            </a:r>
            <a:r>
              <a:rPr sz="2400" b="1" spc="155" dirty="0">
                <a:latin typeface="Georgia"/>
                <a:cs typeface="Georgia"/>
              </a:rPr>
              <a:t>a</a:t>
            </a:r>
            <a:r>
              <a:rPr sz="2400" b="1" spc="-114" dirty="0">
                <a:latin typeface="Georgia"/>
                <a:cs typeface="Georgia"/>
              </a:rPr>
              <a:t> </a:t>
            </a:r>
            <a:r>
              <a:rPr sz="2400" b="1" spc="-140" dirty="0">
                <a:latin typeface="Georgia"/>
                <a:cs typeface="Georgia"/>
              </a:rPr>
              <a:t>margin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3312" y="1495039"/>
            <a:ext cx="390207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445" dirty="0"/>
              <a:t>M</a:t>
            </a:r>
            <a:r>
              <a:rPr sz="3950" spc="-755" dirty="0"/>
              <a:t>E</a:t>
            </a:r>
            <a:r>
              <a:rPr sz="3950" spc="-1055" dirty="0"/>
              <a:t>T</a:t>
            </a:r>
            <a:r>
              <a:rPr sz="3950" spc="-425" dirty="0"/>
              <a:t>H</a:t>
            </a:r>
            <a:r>
              <a:rPr sz="3950" spc="-355" dirty="0"/>
              <a:t>O</a:t>
            </a:r>
            <a:r>
              <a:rPr sz="3950" spc="-210" dirty="0"/>
              <a:t>D</a:t>
            </a:r>
            <a:r>
              <a:rPr sz="3950" spc="-180" dirty="0"/>
              <a:t>O</a:t>
            </a:r>
            <a:r>
              <a:rPr sz="3950" spc="-985" dirty="0"/>
              <a:t>L</a:t>
            </a:r>
            <a:r>
              <a:rPr sz="3950" spc="130" dirty="0"/>
              <a:t>O</a:t>
            </a:r>
            <a:r>
              <a:rPr sz="3950" spc="180" dirty="0"/>
              <a:t>G</a:t>
            </a:r>
            <a:r>
              <a:rPr sz="3950" spc="-425" dirty="0"/>
              <a:t>Y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1189987" y="2293302"/>
            <a:ext cx="6558915" cy="3262629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88925" marR="5080" indent="-276860">
              <a:lnSpc>
                <a:spcPct val="80100"/>
              </a:lnSpc>
              <a:spcBef>
                <a:spcPts val="605"/>
              </a:spcBef>
            </a:pPr>
            <a:r>
              <a:rPr sz="1500" spc="285" dirty="0">
                <a:solidFill>
                  <a:srgbClr val="619CD1"/>
                </a:solidFill>
                <a:latin typeface="Arial"/>
                <a:cs typeface="Arial"/>
              </a:rPr>
              <a:t> </a:t>
            </a:r>
            <a:r>
              <a:rPr sz="2000" b="1" spc="-150" dirty="0">
                <a:latin typeface="Georgia"/>
                <a:cs typeface="Georgia"/>
              </a:rPr>
              <a:t>We </a:t>
            </a:r>
            <a:r>
              <a:rPr sz="2000" b="1" spc="-200" dirty="0">
                <a:latin typeface="Georgia"/>
                <a:cs typeface="Georgia"/>
              </a:rPr>
              <a:t>will </a:t>
            </a:r>
            <a:r>
              <a:rPr sz="2000" b="1" spc="-100" dirty="0">
                <a:latin typeface="Georgia"/>
                <a:cs typeface="Georgia"/>
              </a:rPr>
              <a:t>implement </a:t>
            </a:r>
            <a:r>
              <a:rPr sz="2000" b="1" spc="145" dirty="0">
                <a:latin typeface="Georgia"/>
                <a:cs typeface="Georgia"/>
              </a:rPr>
              <a:t>a </a:t>
            </a:r>
            <a:r>
              <a:rPr sz="2000" b="1" spc="40" dirty="0">
                <a:latin typeface="Georgia"/>
                <a:cs typeface="Georgia"/>
              </a:rPr>
              <a:t>device </a:t>
            </a:r>
            <a:r>
              <a:rPr sz="2000" b="1" spc="-90" dirty="0">
                <a:latin typeface="Georgia"/>
                <a:cs typeface="Georgia"/>
              </a:rPr>
              <a:t>which </a:t>
            </a:r>
            <a:r>
              <a:rPr sz="2000" b="1" spc="-15" dirty="0">
                <a:latin typeface="Georgia"/>
                <a:cs typeface="Georgia"/>
              </a:rPr>
              <a:t>passes </a:t>
            </a:r>
            <a:r>
              <a:rPr sz="2000" b="1" spc="-70" dirty="0">
                <a:latin typeface="Georgia"/>
                <a:cs typeface="Georgia"/>
              </a:rPr>
              <a:t>the  </a:t>
            </a:r>
            <a:r>
              <a:rPr sz="2000" b="1" spc="-45" dirty="0">
                <a:latin typeface="Georgia"/>
                <a:cs typeface="Georgia"/>
              </a:rPr>
              <a:t>values </a:t>
            </a:r>
            <a:r>
              <a:rPr sz="2000" b="1" spc="-35" dirty="0">
                <a:latin typeface="Georgia"/>
                <a:cs typeface="Georgia"/>
              </a:rPr>
              <a:t>obtained </a:t>
            </a:r>
            <a:r>
              <a:rPr sz="2000" b="1" spc="-170" dirty="0">
                <a:latin typeface="Georgia"/>
                <a:cs typeface="Georgia"/>
              </a:rPr>
              <a:t>from </a:t>
            </a:r>
            <a:r>
              <a:rPr sz="2000" b="1" spc="-70" dirty="0">
                <a:latin typeface="Georgia"/>
                <a:cs typeface="Georgia"/>
              </a:rPr>
              <a:t>the </a:t>
            </a:r>
            <a:r>
              <a:rPr sz="2000" b="1" spc="15" dirty="0">
                <a:latin typeface="Georgia"/>
                <a:cs typeface="Georgia"/>
              </a:rPr>
              <a:t>gyroscope </a:t>
            </a:r>
            <a:r>
              <a:rPr sz="2000" b="1" spc="-120" dirty="0">
                <a:latin typeface="Georgia"/>
                <a:cs typeface="Georgia"/>
              </a:rPr>
              <a:t>through </a:t>
            </a:r>
            <a:r>
              <a:rPr sz="2000" b="1" spc="145" dirty="0">
                <a:latin typeface="Georgia"/>
                <a:cs typeface="Georgia"/>
              </a:rPr>
              <a:t>a  </a:t>
            </a:r>
            <a:r>
              <a:rPr sz="2000" b="1" spc="-105" dirty="0">
                <a:latin typeface="Georgia"/>
                <a:cs typeface="Georgia"/>
              </a:rPr>
              <a:t>Kalman </a:t>
            </a:r>
            <a:r>
              <a:rPr sz="2000" b="1" spc="-225" dirty="0">
                <a:latin typeface="Georgia"/>
                <a:cs typeface="Georgia"/>
              </a:rPr>
              <a:t>Filter </a:t>
            </a:r>
            <a:r>
              <a:rPr sz="2000" b="1" spc="-90" dirty="0">
                <a:latin typeface="Georgia"/>
                <a:cs typeface="Georgia"/>
              </a:rPr>
              <a:t>which </a:t>
            </a:r>
            <a:r>
              <a:rPr sz="2000" b="1" spc="-55" dirty="0">
                <a:latin typeface="Georgia"/>
                <a:cs typeface="Georgia"/>
              </a:rPr>
              <a:t>parses </a:t>
            </a:r>
            <a:r>
              <a:rPr sz="2000" b="1" spc="-70" dirty="0">
                <a:latin typeface="Georgia"/>
                <a:cs typeface="Georgia"/>
              </a:rPr>
              <a:t>the </a:t>
            </a:r>
            <a:r>
              <a:rPr sz="2000" b="1" spc="30" dirty="0">
                <a:latin typeface="Georgia"/>
                <a:cs typeface="Georgia"/>
              </a:rPr>
              <a:t>data </a:t>
            </a:r>
            <a:r>
              <a:rPr sz="2000" b="1" spc="-5" dirty="0">
                <a:latin typeface="Georgia"/>
                <a:cs typeface="Georgia"/>
              </a:rPr>
              <a:t>and  </a:t>
            </a:r>
            <a:r>
              <a:rPr sz="2000" b="1" spc="-125" dirty="0">
                <a:latin typeface="Georgia"/>
                <a:cs typeface="Georgia"/>
              </a:rPr>
              <a:t>normalizes </a:t>
            </a:r>
            <a:r>
              <a:rPr sz="2000" b="1" spc="-225" dirty="0">
                <a:latin typeface="Georgia"/>
                <a:cs typeface="Georgia"/>
              </a:rPr>
              <a:t>it </a:t>
            </a:r>
            <a:r>
              <a:rPr sz="2000" b="1" spc="-90" dirty="0">
                <a:latin typeface="Georgia"/>
                <a:cs typeface="Georgia"/>
              </a:rPr>
              <a:t>to </a:t>
            </a:r>
            <a:r>
              <a:rPr sz="2000" b="1" spc="20" dirty="0">
                <a:latin typeface="Georgia"/>
                <a:cs typeface="Georgia"/>
              </a:rPr>
              <a:t>give </a:t>
            </a:r>
            <a:r>
              <a:rPr sz="2000" b="1" spc="145" dirty="0">
                <a:latin typeface="Georgia"/>
                <a:cs typeface="Georgia"/>
              </a:rPr>
              <a:t>a </a:t>
            </a:r>
            <a:r>
              <a:rPr sz="2000" b="1" spc="-114" dirty="0">
                <a:latin typeface="Georgia"/>
                <a:cs typeface="Georgia"/>
              </a:rPr>
              <a:t>smoother </a:t>
            </a:r>
            <a:r>
              <a:rPr sz="2000" b="1" spc="-65" dirty="0">
                <a:latin typeface="Georgia"/>
                <a:cs typeface="Georgia"/>
              </a:rPr>
              <a:t>gradient </a:t>
            </a:r>
            <a:r>
              <a:rPr sz="2000" b="1" spc="-110" dirty="0">
                <a:latin typeface="Georgia"/>
                <a:cs typeface="Georgia"/>
              </a:rPr>
              <a:t>of  </a:t>
            </a:r>
            <a:r>
              <a:rPr sz="2000" b="1" spc="-105" dirty="0">
                <a:latin typeface="Georgia"/>
                <a:cs typeface="Georgia"/>
              </a:rPr>
              <a:t>variation </a:t>
            </a:r>
            <a:r>
              <a:rPr sz="2000" b="1" spc="-215" dirty="0">
                <a:latin typeface="Georgia"/>
                <a:cs typeface="Georgia"/>
              </a:rPr>
              <a:t>in </a:t>
            </a:r>
            <a:r>
              <a:rPr sz="2000" b="1" spc="-70" dirty="0">
                <a:latin typeface="Georgia"/>
                <a:cs typeface="Georgia"/>
              </a:rPr>
              <a:t>the </a:t>
            </a:r>
            <a:r>
              <a:rPr sz="2000" b="1" spc="-45" dirty="0">
                <a:latin typeface="Georgia"/>
                <a:cs typeface="Georgia"/>
              </a:rPr>
              <a:t>values </a:t>
            </a:r>
            <a:r>
              <a:rPr sz="2000" b="1" spc="-110" dirty="0">
                <a:latin typeface="Georgia"/>
                <a:cs typeface="Georgia"/>
              </a:rPr>
              <a:t>of </a:t>
            </a:r>
            <a:r>
              <a:rPr sz="2000" b="1" spc="-70" dirty="0">
                <a:latin typeface="Georgia"/>
                <a:cs typeface="Georgia"/>
              </a:rPr>
              <a:t>the </a:t>
            </a:r>
            <a:r>
              <a:rPr sz="2000" b="1" spc="5" dirty="0">
                <a:latin typeface="Georgia"/>
                <a:cs typeface="Georgia"/>
              </a:rPr>
              <a:t>gyroscope. </a:t>
            </a:r>
            <a:r>
              <a:rPr sz="2000" b="1" spc="-275" dirty="0">
                <a:latin typeface="Georgia"/>
                <a:cs typeface="Georgia"/>
              </a:rPr>
              <a:t>This  </a:t>
            </a:r>
            <a:r>
              <a:rPr sz="2000" b="1" spc="-90" dirty="0">
                <a:latin typeface="Georgia"/>
                <a:cs typeface="Georgia"/>
              </a:rPr>
              <a:t>allows </a:t>
            </a:r>
            <a:r>
              <a:rPr sz="2000" b="1" spc="-195" dirty="0">
                <a:latin typeface="Georgia"/>
                <a:cs typeface="Georgia"/>
              </a:rPr>
              <a:t>for </a:t>
            </a:r>
            <a:r>
              <a:rPr sz="2000" b="1" spc="-95" dirty="0">
                <a:latin typeface="Georgia"/>
                <a:cs typeface="Georgia"/>
              </a:rPr>
              <a:t>adjustments </a:t>
            </a:r>
            <a:r>
              <a:rPr sz="2000" b="1" spc="-90" dirty="0">
                <a:latin typeface="Georgia"/>
                <a:cs typeface="Georgia"/>
              </a:rPr>
              <a:t>to </a:t>
            </a:r>
            <a:r>
              <a:rPr sz="2000" b="1" spc="105" dirty="0">
                <a:latin typeface="Georgia"/>
                <a:cs typeface="Georgia"/>
              </a:rPr>
              <a:t>be </a:t>
            </a:r>
            <a:r>
              <a:rPr sz="2000" b="1" spc="40" dirty="0">
                <a:latin typeface="Georgia"/>
                <a:cs typeface="Georgia"/>
              </a:rPr>
              <a:t>made </a:t>
            </a:r>
            <a:r>
              <a:rPr sz="2000" b="1" spc="45" dirty="0">
                <a:latin typeface="Georgia"/>
                <a:cs typeface="Georgia"/>
              </a:rPr>
              <a:t>based </a:t>
            </a:r>
            <a:r>
              <a:rPr sz="2000" b="1" spc="-85" dirty="0">
                <a:latin typeface="Georgia"/>
                <a:cs typeface="Georgia"/>
              </a:rPr>
              <a:t>on </a:t>
            </a:r>
            <a:r>
              <a:rPr sz="2000" b="1" spc="-70" dirty="0">
                <a:latin typeface="Georgia"/>
                <a:cs typeface="Georgia"/>
              </a:rPr>
              <a:t>the  </a:t>
            </a:r>
            <a:r>
              <a:rPr sz="2000" b="1" spc="50" dirty="0">
                <a:latin typeface="Georgia"/>
                <a:cs typeface="Georgia"/>
              </a:rPr>
              <a:t>feedback </a:t>
            </a:r>
            <a:r>
              <a:rPr sz="2000" b="1" spc="-215" dirty="0">
                <a:latin typeface="Georgia"/>
                <a:cs typeface="Georgia"/>
              </a:rPr>
              <a:t>in </a:t>
            </a:r>
            <a:r>
              <a:rPr sz="2000" b="1" spc="145" dirty="0">
                <a:latin typeface="Georgia"/>
                <a:cs typeface="Georgia"/>
              </a:rPr>
              <a:t>a </a:t>
            </a:r>
            <a:r>
              <a:rPr sz="2000" b="1" spc="-60" dirty="0">
                <a:latin typeface="Georgia"/>
                <a:cs typeface="Georgia"/>
              </a:rPr>
              <a:t>much </a:t>
            </a:r>
            <a:r>
              <a:rPr sz="2000" b="1" spc="-114" dirty="0">
                <a:latin typeface="Georgia"/>
                <a:cs typeface="Georgia"/>
              </a:rPr>
              <a:t>smoother </a:t>
            </a:r>
            <a:r>
              <a:rPr sz="2000" b="1" spc="-5" dirty="0">
                <a:latin typeface="Georgia"/>
                <a:cs typeface="Georgia"/>
              </a:rPr>
              <a:t>and </a:t>
            </a:r>
            <a:r>
              <a:rPr sz="2000" b="1" spc="-200" dirty="0">
                <a:latin typeface="Georgia"/>
                <a:cs typeface="Georgia"/>
              </a:rPr>
              <a:t>error </a:t>
            </a:r>
            <a:r>
              <a:rPr sz="2000" b="1" spc="-70" dirty="0">
                <a:latin typeface="Georgia"/>
                <a:cs typeface="Georgia"/>
              </a:rPr>
              <a:t>free  </a:t>
            </a:r>
            <a:r>
              <a:rPr sz="2000" b="1" spc="-65" dirty="0">
                <a:latin typeface="Georgia"/>
                <a:cs typeface="Georgia"/>
              </a:rPr>
              <a:t>method. </a:t>
            </a:r>
            <a:r>
              <a:rPr sz="2000" b="1" u="heavy" spc="-185" dirty="0">
                <a:solidFill>
                  <a:srgbClr val="3477B1"/>
                </a:solidFill>
                <a:uFill>
                  <a:solidFill>
                    <a:srgbClr val="3477B1"/>
                  </a:solidFill>
                </a:uFill>
                <a:latin typeface="Georgia"/>
                <a:cs typeface="Georgia"/>
              </a:rPr>
              <a:t>The </a:t>
            </a:r>
            <a:r>
              <a:rPr sz="2000" b="1" u="heavy" spc="15" dirty="0">
                <a:solidFill>
                  <a:srgbClr val="3477B1"/>
                </a:solidFill>
                <a:uFill>
                  <a:solidFill>
                    <a:srgbClr val="3477B1"/>
                  </a:solidFill>
                </a:uFill>
                <a:latin typeface="Georgia"/>
                <a:cs typeface="Georgia"/>
              </a:rPr>
              <a:t>gyroscope </a:t>
            </a:r>
            <a:r>
              <a:rPr sz="2000" b="1" u="heavy" spc="-45" dirty="0">
                <a:solidFill>
                  <a:srgbClr val="3477B1"/>
                </a:solidFill>
                <a:uFill>
                  <a:solidFill>
                    <a:srgbClr val="3477B1"/>
                  </a:solidFill>
                </a:uFill>
                <a:latin typeface="Georgia"/>
                <a:cs typeface="Georgia"/>
              </a:rPr>
              <a:t>values </a:t>
            </a:r>
            <a:r>
              <a:rPr sz="2000" b="1" u="heavy" spc="-20" dirty="0">
                <a:solidFill>
                  <a:srgbClr val="3477B1"/>
                </a:solidFill>
                <a:uFill>
                  <a:solidFill>
                    <a:srgbClr val="3477B1"/>
                  </a:solidFill>
                </a:uFill>
                <a:latin typeface="Georgia"/>
                <a:cs typeface="Georgia"/>
              </a:rPr>
              <a:t>are </a:t>
            </a:r>
            <a:r>
              <a:rPr sz="2000" b="1" u="heavy" spc="10" dirty="0">
                <a:solidFill>
                  <a:srgbClr val="3477B1"/>
                </a:solidFill>
                <a:uFill>
                  <a:solidFill>
                    <a:srgbClr val="3477B1"/>
                  </a:solidFill>
                </a:uFill>
                <a:latin typeface="Georgia"/>
                <a:cs typeface="Georgia"/>
              </a:rPr>
              <a:t>passed </a:t>
            </a:r>
            <a:r>
              <a:rPr sz="2000" b="1" u="heavy" spc="-120" dirty="0">
                <a:solidFill>
                  <a:srgbClr val="3477B1"/>
                </a:solidFill>
                <a:uFill>
                  <a:solidFill>
                    <a:srgbClr val="3477B1"/>
                  </a:solidFill>
                </a:uFill>
                <a:latin typeface="Georgia"/>
                <a:cs typeface="Georgia"/>
              </a:rPr>
              <a:t>through </a:t>
            </a:r>
            <a:r>
              <a:rPr sz="2000" b="1" spc="-120" dirty="0">
                <a:solidFill>
                  <a:srgbClr val="3477B1"/>
                </a:solidFill>
                <a:latin typeface="Georgia"/>
                <a:cs typeface="Georgia"/>
              </a:rPr>
              <a:t> </a:t>
            </a:r>
            <a:r>
              <a:rPr sz="2000" b="1" u="heavy" spc="145" dirty="0">
                <a:solidFill>
                  <a:srgbClr val="3477B1"/>
                </a:solidFill>
                <a:uFill>
                  <a:solidFill>
                    <a:srgbClr val="3477B1"/>
                  </a:solidFill>
                </a:uFill>
                <a:latin typeface="Georgia"/>
                <a:cs typeface="Georgia"/>
              </a:rPr>
              <a:t>a </a:t>
            </a:r>
            <a:r>
              <a:rPr sz="2000" b="1" u="heavy" spc="-275" dirty="0">
                <a:solidFill>
                  <a:srgbClr val="3477B1"/>
                </a:solidFill>
                <a:uFill>
                  <a:solidFill>
                    <a:srgbClr val="3477B1"/>
                  </a:solidFill>
                </a:uFill>
                <a:latin typeface="Georgia"/>
                <a:cs typeface="Georgia"/>
              </a:rPr>
              <a:t>PID </a:t>
            </a:r>
            <a:r>
              <a:rPr sz="2000" b="1" u="heavy" spc="-65" dirty="0">
                <a:solidFill>
                  <a:srgbClr val="3477B1"/>
                </a:solidFill>
                <a:uFill>
                  <a:solidFill>
                    <a:srgbClr val="3477B1"/>
                  </a:solidFill>
                </a:uFill>
                <a:latin typeface="Georgia"/>
                <a:cs typeface="Georgia"/>
              </a:rPr>
              <a:t>system </a:t>
            </a:r>
            <a:r>
              <a:rPr sz="2000" b="1" u="heavy" spc="-90" dirty="0">
                <a:solidFill>
                  <a:srgbClr val="3477B1"/>
                </a:solidFill>
                <a:uFill>
                  <a:solidFill>
                    <a:srgbClr val="3477B1"/>
                  </a:solidFill>
                </a:uFill>
                <a:latin typeface="Georgia"/>
                <a:cs typeface="Georgia"/>
              </a:rPr>
              <a:t>which </a:t>
            </a:r>
            <a:r>
              <a:rPr sz="2000" b="1" u="heavy" spc="-30" dirty="0">
                <a:solidFill>
                  <a:srgbClr val="3477B1"/>
                </a:solidFill>
                <a:uFill>
                  <a:solidFill>
                    <a:srgbClr val="3477B1"/>
                  </a:solidFill>
                </a:uFill>
                <a:latin typeface="Georgia"/>
                <a:cs typeface="Georgia"/>
              </a:rPr>
              <a:t>processes </a:t>
            </a:r>
            <a:r>
              <a:rPr sz="2000" b="1" u="heavy" spc="-70" dirty="0">
                <a:solidFill>
                  <a:srgbClr val="3477B1"/>
                </a:solidFill>
                <a:uFill>
                  <a:solidFill>
                    <a:srgbClr val="3477B1"/>
                  </a:solidFill>
                </a:uFill>
                <a:latin typeface="Georgia"/>
                <a:cs typeface="Georgia"/>
              </a:rPr>
              <a:t>the </a:t>
            </a:r>
            <a:r>
              <a:rPr sz="2000" b="1" u="heavy" spc="50" dirty="0">
                <a:solidFill>
                  <a:srgbClr val="3477B1"/>
                </a:solidFill>
                <a:uFill>
                  <a:solidFill>
                    <a:srgbClr val="3477B1"/>
                  </a:solidFill>
                </a:uFill>
                <a:latin typeface="Georgia"/>
                <a:cs typeface="Georgia"/>
              </a:rPr>
              <a:t>feedback </a:t>
            </a:r>
            <a:r>
              <a:rPr sz="2000" b="1" u="heavy" spc="-5" dirty="0">
                <a:solidFill>
                  <a:srgbClr val="3477B1"/>
                </a:solidFill>
                <a:uFill>
                  <a:solidFill>
                    <a:srgbClr val="3477B1"/>
                  </a:solidFill>
                </a:uFill>
                <a:latin typeface="Georgia"/>
                <a:cs typeface="Georgia"/>
              </a:rPr>
              <a:t>and </a:t>
            </a:r>
            <a:r>
              <a:rPr sz="2000" b="1" spc="-5" dirty="0">
                <a:solidFill>
                  <a:srgbClr val="3477B1"/>
                </a:solidFill>
                <a:latin typeface="Georgia"/>
                <a:cs typeface="Georgia"/>
              </a:rPr>
              <a:t> </a:t>
            </a:r>
            <a:r>
              <a:rPr sz="2000" b="1" u="heavy" spc="-20" dirty="0">
                <a:solidFill>
                  <a:srgbClr val="3477B1"/>
                </a:solidFill>
                <a:uFill>
                  <a:solidFill>
                    <a:srgbClr val="3477B1"/>
                  </a:solidFill>
                </a:uFill>
                <a:latin typeface="Georgia"/>
                <a:cs typeface="Georgia"/>
              </a:rPr>
              <a:t>gives </a:t>
            </a:r>
            <a:r>
              <a:rPr sz="2000" b="1" u="heavy" spc="-110" dirty="0">
                <a:solidFill>
                  <a:srgbClr val="3477B1"/>
                </a:solidFill>
                <a:uFill>
                  <a:solidFill>
                    <a:srgbClr val="3477B1"/>
                  </a:solidFill>
                </a:uFill>
                <a:latin typeface="Georgia"/>
                <a:cs typeface="Georgia"/>
              </a:rPr>
              <a:t>output </a:t>
            </a:r>
            <a:r>
              <a:rPr sz="2000" b="1" u="heavy" spc="-45" dirty="0">
                <a:solidFill>
                  <a:srgbClr val="3477B1"/>
                </a:solidFill>
                <a:uFill>
                  <a:solidFill>
                    <a:srgbClr val="3477B1"/>
                  </a:solidFill>
                </a:uFill>
                <a:latin typeface="Georgia"/>
                <a:cs typeface="Georgia"/>
              </a:rPr>
              <a:t>values</a:t>
            </a:r>
            <a:r>
              <a:rPr sz="2000" b="1" spc="-45" dirty="0">
                <a:solidFill>
                  <a:srgbClr val="3477B1"/>
                </a:solidFill>
                <a:latin typeface="Georgia"/>
                <a:cs typeface="Georgia"/>
              </a:rPr>
              <a:t> </a:t>
            </a:r>
            <a:r>
              <a:rPr sz="2000" b="1" spc="-90" dirty="0">
                <a:latin typeface="Georgia"/>
                <a:cs typeface="Georgia"/>
              </a:rPr>
              <a:t>which allow </a:t>
            </a:r>
            <a:r>
              <a:rPr sz="2000" b="1" spc="-70" dirty="0">
                <a:latin typeface="Georgia"/>
                <a:cs typeface="Georgia"/>
              </a:rPr>
              <a:t>the servo </a:t>
            </a:r>
            <a:r>
              <a:rPr sz="2000" b="1" spc="-145" dirty="0">
                <a:latin typeface="Georgia"/>
                <a:cs typeface="Georgia"/>
              </a:rPr>
              <a:t>motors  </a:t>
            </a:r>
            <a:r>
              <a:rPr sz="2000" b="1" spc="-90" dirty="0">
                <a:latin typeface="Georgia"/>
                <a:cs typeface="Georgia"/>
              </a:rPr>
              <a:t>to </a:t>
            </a:r>
            <a:r>
              <a:rPr sz="2000" b="1" spc="-185" dirty="0">
                <a:latin typeface="Georgia"/>
                <a:cs typeface="Georgia"/>
              </a:rPr>
              <a:t>shift </a:t>
            </a:r>
            <a:r>
              <a:rPr sz="2000" b="1" spc="-215" dirty="0">
                <a:latin typeface="Georgia"/>
                <a:cs typeface="Georgia"/>
              </a:rPr>
              <a:t>in </a:t>
            </a:r>
            <a:r>
              <a:rPr sz="2000" b="1" spc="145" dirty="0">
                <a:latin typeface="Georgia"/>
                <a:cs typeface="Georgia"/>
              </a:rPr>
              <a:t>a </a:t>
            </a:r>
            <a:r>
              <a:rPr sz="2000" b="1" spc="40" dirty="0">
                <a:latin typeface="Georgia"/>
                <a:cs typeface="Georgia"/>
              </a:rPr>
              <a:t>way </a:t>
            </a:r>
            <a:r>
              <a:rPr sz="2000" b="1" spc="-100" dirty="0">
                <a:latin typeface="Georgia"/>
                <a:cs typeface="Georgia"/>
              </a:rPr>
              <a:t>that </a:t>
            </a:r>
            <a:r>
              <a:rPr sz="2000" b="1" spc="-70" dirty="0">
                <a:latin typeface="Georgia"/>
                <a:cs typeface="Georgia"/>
              </a:rPr>
              <a:t>the </a:t>
            </a:r>
            <a:r>
              <a:rPr sz="2000" b="1" spc="-40" dirty="0">
                <a:latin typeface="Georgia"/>
                <a:cs typeface="Georgia"/>
              </a:rPr>
              <a:t>reference </a:t>
            </a:r>
            <a:r>
              <a:rPr sz="2000" b="1" spc="-125" dirty="0">
                <a:latin typeface="Georgia"/>
                <a:cs typeface="Georgia"/>
              </a:rPr>
              <a:t>position </a:t>
            </a:r>
            <a:r>
              <a:rPr sz="2000" b="1" spc="-200" dirty="0">
                <a:latin typeface="Georgia"/>
                <a:cs typeface="Georgia"/>
              </a:rPr>
              <a:t>is  </a:t>
            </a:r>
            <a:r>
              <a:rPr sz="2000" b="1" spc="-80" dirty="0">
                <a:latin typeface="Georgia"/>
                <a:cs typeface="Georgia"/>
              </a:rPr>
              <a:t>maintained </a:t>
            </a:r>
            <a:r>
              <a:rPr sz="2000" b="1" spc="-150" dirty="0">
                <a:latin typeface="Georgia"/>
                <a:cs typeface="Georgia"/>
              </a:rPr>
              <a:t>without </a:t>
            </a:r>
            <a:r>
              <a:rPr sz="2000" b="1" spc="-200" dirty="0">
                <a:latin typeface="Georgia"/>
                <a:cs typeface="Georgia"/>
              </a:rPr>
              <a:t>error </a:t>
            </a:r>
            <a:r>
              <a:rPr sz="2000" b="1" spc="-5" dirty="0">
                <a:latin typeface="Georgia"/>
                <a:cs typeface="Georgia"/>
              </a:rPr>
              <a:t>and </a:t>
            </a:r>
            <a:r>
              <a:rPr sz="2000" b="1" spc="-175" dirty="0">
                <a:latin typeface="Georgia"/>
                <a:cs typeface="Georgia"/>
              </a:rPr>
              <a:t>with </a:t>
            </a:r>
            <a:r>
              <a:rPr sz="2000" b="1" spc="-50" dirty="0">
                <a:latin typeface="Georgia"/>
                <a:cs typeface="Georgia"/>
              </a:rPr>
              <a:t>quick </a:t>
            </a:r>
            <a:r>
              <a:rPr sz="2000" b="1" spc="-65" dirty="0">
                <a:latin typeface="Georgia"/>
                <a:cs typeface="Georgia"/>
              </a:rPr>
              <a:t>response  </a:t>
            </a:r>
            <a:r>
              <a:rPr sz="2000" b="1" spc="-114" dirty="0">
                <a:latin typeface="Georgia"/>
                <a:cs typeface="Georgia"/>
              </a:rPr>
              <a:t>time.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3312" y="1067176"/>
            <a:ext cx="401383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0" spc="565" dirty="0">
                <a:latin typeface="Arial"/>
                <a:cs typeface="Arial"/>
              </a:rPr>
              <a:t>Block</a:t>
            </a:r>
            <a:r>
              <a:rPr sz="3950" b="0" spc="-390" dirty="0">
                <a:latin typeface="Arial"/>
                <a:cs typeface="Arial"/>
              </a:rPr>
              <a:t> </a:t>
            </a:r>
            <a:r>
              <a:rPr sz="3950" b="0" spc="545" dirty="0">
                <a:latin typeface="Arial"/>
                <a:cs typeface="Arial"/>
              </a:rPr>
              <a:t>diagram</a:t>
            </a:r>
            <a:endParaRPr sz="39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1828800"/>
            <a:ext cx="8229600" cy="480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3312" y="1495039"/>
            <a:ext cx="505333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75" dirty="0"/>
              <a:t>EXPECTED</a:t>
            </a:r>
            <a:r>
              <a:rPr sz="3950" spc="-370" dirty="0"/>
              <a:t> </a:t>
            </a:r>
            <a:r>
              <a:rPr sz="3950" spc="-360" dirty="0"/>
              <a:t>OUTCOME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1485524" y="2350452"/>
            <a:ext cx="6244590" cy="3387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88925" marR="5080" indent="-276860">
              <a:lnSpc>
                <a:spcPct val="100000"/>
              </a:lnSpc>
              <a:spcBef>
                <a:spcPts val="125"/>
              </a:spcBef>
            </a:pPr>
            <a:r>
              <a:rPr sz="1500" spc="285" dirty="0">
                <a:solidFill>
                  <a:srgbClr val="619CD1"/>
                </a:solidFill>
                <a:latin typeface="Arial"/>
                <a:cs typeface="Arial"/>
              </a:rPr>
              <a:t> </a:t>
            </a:r>
            <a:r>
              <a:rPr sz="2000" b="1" spc="-185" dirty="0">
                <a:latin typeface="Georgia"/>
                <a:cs typeface="Georgia"/>
              </a:rPr>
              <a:t>The </a:t>
            </a:r>
            <a:r>
              <a:rPr sz="2000" b="1" spc="-20" dirty="0">
                <a:latin typeface="Georgia"/>
                <a:cs typeface="Georgia"/>
              </a:rPr>
              <a:t>Expected outcome </a:t>
            </a:r>
            <a:r>
              <a:rPr sz="2000" b="1" spc="-170" dirty="0">
                <a:latin typeface="Georgia"/>
                <a:cs typeface="Georgia"/>
              </a:rPr>
              <a:t>from </a:t>
            </a:r>
            <a:r>
              <a:rPr sz="2000" b="1" spc="-190" dirty="0">
                <a:latin typeface="Georgia"/>
                <a:cs typeface="Georgia"/>
              </a:rPr>
              <a:t>this </a:t>
            </a:r>
            <a:r>
              <a:rPr sz="2000" b="1" spc="-50" dirty="0">
                <a:latin typeface="Georgia"/>
                <a:cs typeface="Georgia"/>
              </a:rPr>
              <a:t>project </a:t>
            </a:r>
            <a:r>
              <a:rPr sz="2000" b="1" spc="-200" dirty="0">
                <a:latin typeface="Georgia"/>
                <a:cs typeface="Georgia"/>
              </a:rPr>
              <a:t>is </a:t>
            </a:r>
            <a:r>
              <a:rPr sz="2000" b="1" spc="-100" dirty="0">
                <a:latin typeface="Georgia"/>
                <a:cs typeface="Georgia"/>
              </a:rPr>
              <a:t>that  </a:t>
            </a:r>
            <a:r>
              <a:rPr sz="2000" b="1" spc="35" dirty="0">
                <a:latin typeface="Georgia"/>
                <a:cs typeface="Georgia"/>
              </a:rPr>
              <a:t>we </a:t>
            </a:r>
            <a:r>
              <a:rPr sz="2000" b="1" spc="65" dirty="0">
                <a:latin typeface="Georgia"/>
                <a:cs typeface="Georgia"/>
              </a:rPr>
              <a:t>can </a:t>
            </a:r>
            <a:r>
              <a:rPr sz="2000" b="1" spc="-100" dirty="0">
                <a:latin typeface="Georgia"/>
                <a:cs typeface="Georgia"/>
              </a:rPr>
              <a:t>stabilize </a:t>
            </a:r>
            <a:r>
              <a:rPr sz="2000" b="1" spc="145" dirty="0">
                <a:latin typeface="Georgia"/>
                <a:cs typeface="Georgia"/>
              </a:rPr>
              <a:t>a </a:t>
            </a:r>
            <a:r>
              <a:rPr sz="2000" b="1" spc="-120" dirty="0">
                <a:latin typeface="Georgia"/>
                <a:cs typeface="Georgia"/>
              </a:rPr>
              <a:t>platform </a:t>
            </a:r>
            <a:r>
              <a:rPr sz="2000" b="1" spc="-110" dirty="0">
                <a:latin typeface="Georgia"/>
                <a:cs typeface="Georgia"/>
              </a:rPr>
              <a:t>using </a:t>
            </a:r>
            <a:r>
              <a:rPr sz="2000" b="1" spc="10" dirty="0">
                <a:latin typeface="Georgia"/>
                <a:cs typeface="Georgia"/>
              </a:rPr>
              <a:t>basic  </a:t>
            </a:r>
            <a:r>
              <a:rPr sz="2000" b="1" spc="-50" dirty="0">
                <a:latin typeface="Georgia"/>
                <a:cs typeface="Georgia"/>
              </a:rPr>
              <a:t>components </a:t>
            </a:r>
            <a:r>
              <a:rPr sz="2000" b="1" spc="-5" dirty="0">
                <a:latin typeface="Georgia"/>
                <a:cs typeface="Georgia"/>
              </a:rPr>
              <a:t>and </a:t>
            </a:r>
            <a:r>
              <a:rPr sz="2000" b="1" spc="145" dirty="0">
                <a:latin typeface="Georgia"/>
                <a:cs typeface="Georgia"/>
              </a:rPr>
              <a:t>a </a:t>
            </a:r>
            <a:r>
              <a:rPr sz="2000" b="1" spc="-140" dirty="0">
                <a:latin typeface="Georgia"/>
                <a:cs typeface="Georgia"/>
              </a:rPr>
              <a:t>smart </a:t>
            </a:r>
            <a:r>
              <a:rPr sz="2000" b="1" spc="-100" dirty="0">
                <a:latin typeface="Georgia"/>
                <a:cs typeface="Georgia"/>
              </a:rPr>
              <a:t>implementation </a:t>
            </a:r>
            <a:r>
              <a:rPr sz="2000" b="1" spc="-110" dirty="0">
                <a:latin typeface="Georgia"/>
                <a:cs typeface="Georgia"/>
              </a:rPr>
              <a:t>of  </a:t>
            </a:r>
            <a:r>
              <a:rPr sz="2000" b="1" spc="-100" dirty="0">
                <a:latin typeface="Georgia"/>
                <a:cs typeface="Georgia"/>
              </a:rPr>
              <a:t>statistical </a:t>
            </a:r>
            <a:r>
              <a:rPr sz="2000" b="1" spc="-70" dirty="0">
                <a:latin typeface="Georgia"/>
                <a:cs typeface="Georgia"/>
              </a:rPr>
              <a:t>models. </a:t>
            </a:r>
            <a:r>
              <a:rPr sz="2000" b="1" u="heavy" spc="-1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Georgia"/>
                <a:cs typeface="Georgia"/>
              </a:rPr>
              <a:t>We </a:t>
            </a:r>
            <a:r>
              <a:rPr sz="20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Georgia"/>
                <a:cs typeface="Georgia"/>
              </a:rPr>
              <a:t>got </a:t>
            </a:r>
            <a:r>
              <a:rPr sz="2000" b="1" u="heavy" spc="-7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Georgia"/>
                <a:cs typeface="Georgia"/>
              </a:rPr>
              <a:t>the </a:t>
            </a:r>
            <a:r>
              <a:rPr sz="2000" b="1" u="heavy" spc="-1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Georgia"/>
                <a:cs typeface="Georgia"/>
              </a:rPr>
              <a:t>inspiration </a:t>
            </a:r>
            <a:r>
              <a:rPr sz="2000" b="1" u="heavy" spc="-19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Georgia"/>
                <a:cs typeface="Georgia"/>
              </a:rPr>
              <a:t>for </a:t>
            </a:r>
            <a:r>
              <a:rPr sz="2000" b="1" u="heavy" spc="-19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Georgia"/>
                <a:cs typeface="Georgia"/>
              </a:rPr>
              <a:t>this </a:t>
            </a:r>
            <a:r>
              <a:rPr sz="2000" b="1" spc="-19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000" b="1" u="heavy" spc="-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Georgia"/>
                <a:cs typeface="Georgia"/>
              </a:rPr>
              <a:t>project </a:t>
            </a:r>
            <a:r>
              <a:rPr sz="2000" b="1" u="heavy" spc="-1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Georgia"/>
                <a:cs typeface="Georgia"/>
              </a:rPr>
              <a:t>after </a:t>
            </a:r>
            <a:r>
              <a:rPr sz="2000" b="1" u="heavy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Georgia"/>
                <a:cs typeface="Georgia"/>
              </a:rPr>
              <a:t>seeing </a:t>
            </a:r>
            <a:r>
              <a:rPr sz="2000" b="1" u="heavy" spc="-1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Georgia"/>
                <a:cs typeface="Georgia"/>
              </a:rPr>
              <a:t>that, </a:t>
            </a:r>
            <a:r>
              <a:rPr sz="2000" b="1" u="heavy" spc="-9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Georgia"/>
                <a:cs typeface="Georgia"/>
              </a:rPr>
              <a:t>there </a:t>
            </a:r>
            <a:r>
              <a:rPr sz="2000" b="1" u="heavy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Georgia"/>
                <a:cs typeface="Georgia"/>
              </a:rPr>
              <a:t>are </a:t>
            </a:r>
            <a:r>
              <a:rPr sz="2000" b="1" u="heavy" spc="-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Georgia"/>
                <a:cs typeface="Georgia"/>
              </a:rPr>
              <a:t>many </a:t>
            </a:r>
            <a:r>
              <a:rPr sz="2000" b="1" u="heavy" spc="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Georgia"/>
                <a:cs typeface="Georgia"/>
              </a:rPr>
              <a:t>people </a:t>
            </a:r>
            <a:r>
              <a:rPr sz="2000" b="1" spc="1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000" b="1" u="heavy" spc="-1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Georgia"/>
                <a:cs typeface="Georgia"/>
              </a:rPr>
              <a:t>suffering </a:t>
            </a:r>
            <a:r>
              <a:rPr sz="2000" b="1" u="heavy" spc="-17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Georgia"/>
                <a:cs typeface="Georgia"/>
              </a:rPr>
              <a:t>from </a:t>
            </a:r>
            <a:r>
              <a:rPr sz="2000" b="1" u="heavy" spc="-16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Georgia"/>
                <a:cs typeface="Georgia"/>
              </a:rPr>
              <a:t>tremors </a:t>
            </a:r>
            <a:r>
              <a:rPr sz="20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Georgia"/>
                <a:cs typeface="Georgia"/>
              </a:rPr>
              <a:t>and </a:t>
            </a:r>
            <a:r>
              <a:rPr sz="2000" b="1" u="heavy" spc="-19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Georgia"/>
                <a:cs typeface="Georgia"/>
              </a:rPr>
              <a:t>this </a:t>
            </a:r>
            <a:r>
              <a:rPr sz="2000" b="1" u="heavy" spc="-2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Georgia"/>
                <a:cs typeface="Georgia"/>
              </a:rPr>
              <a:t>is </a:t>
            </a:r>
            <a:r>
              <a:rPr sz="2000" b="1" u="heavy" spc="-1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Georgia"/>
                <a:cs typeface="Georgia"/>
              </a:rPr>
              <a:t>highly </a:t>
            </a:r>
            <a:r>
              <a:rPr sz="2000" b="1" spc="-10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000" b="1" u="heavy" spc="-6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Georgia"/>
                <a:cs typeface="Georgia"/>
              </a:rPr>
              <a:t>problematic </a:t>
            </a:r>
            <a:r>
              <a:rPr sz="2000" b="1" u="heavy" spc="-19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Georgia"/>
                <a:cs typeface="Georgia"/>
              </a:rPr>
              <a:t>for </a:t>
            </a:r>
            <a:r>
              <a:rPr sz="2000" b="1" u="heavy" spc="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Georgia"/>
                <a:cs typeface="Georgia"/>
              </a:rPr>
              <a:t>people </a:t>
            </a:r>
            <a:r>
              <a:rPr sz="2000" b="1" u="heavy" spc="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Georgia"/>
                <a:cs typeface="Georgia"/>
              </a:rPr>
              <a:t>as </a:t>
            </a:r>
            <a:r>
              <a:rPr sz="2000" b="1" u="heavy" spc="-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Georgia"/>
                <a:cs typeface="Georgia"/>
              </a:rPr>
              <a:t>they </a:t>
            </a:r>
            <a:r>
              <a:rPr sz="2000" b="1" u="heavy" spc="-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Georgia"/>
                <a:cs typeface="Georgia"/>
              </a:rPr>
              <a:t>cannot </a:t>
            </a:r>
            <a:r>
              <a:rPr sz="2000" b="1" u="heavy" spc="-1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Georgia"/>
                <a:cs typeface="Georgia"/>
              </a:rPr>
              <a:t>hold </a:t>
            </a:r>
            <a:r>
              <a:rPr sz="2000" b="1" spc="-10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000" b="1" u="heavy" spc="-7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Georgia"/>
                <a:cs typeface="Georgia"/>
              </a:rPr>
              <a:t>anything </a:t>
            </a:r>
            <a:r>
              <a:rPr sz="2000" b="1" u="heavy" spc="-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Georgia"/>
                <a:cs typeface="Georgia"/>
              </a:rPr>
              <a:t>stable </a:t>
            </a:r>
            <a:r>
              <a:rPr sz="2000" b="1" u="heavy" spc="-2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Georgia"/>
                <a:cs typeface="Georgia"/>
              </a:rPr>
              <a:t>in </a:t>
            </a:r>
            <a:r>
              <a:rPr sz="2000" b="1" u="heavy" spc="-18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Georgia"/>
                <a:cs typeface="Georgia"/>
              </a:rPr>
              <a:t>their </a:t>
            </a:r>
            <a:r>
              <a:rPr sz="2000" b="1" u="heavy" spc="-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Georgia"/>
                <a:cs typeface="Georgia"/>
              </a:rPr>
              <a:t>hand.</a:t>
            </a:r>
            <a:r>
              <a:rPr sz="2000" b="1" spc="-5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000" b="1" spc="-110" dirty="0">
                <a:latin typeface="Georgia"/>
                <a:cs typeface="Georgia"/>
              </a:rPr>
              <a:t>So </a:t>
            </a:r>
            <a:r>
              <a:rPr sz="2000" b="1" spc="35" dirty="0">
                <a:latin typeface="Georgia"/>
                <a:cs typeface="Georgia"/>
              </a:rPr>
              <a:t>we </a:t>
            </a:r>
            <a:r>
              <a:rPr sz="2000" b="1" spc="-200" dirty="0">
                <a:latin typeface="Georgia"/>
                <a:cs typeface="Georgia"/>
              </a:rPr>
              <a:t>will </a:t>
            </a:r>
            <a:r>
              <a:rPr sz="2000" b="1" spc="-120" dirty="0">
                <a:latin typeface="Georgia"/>
                <a:cs typeface="Georgia"/>
              </a:rPr>
              <a:t>build </a:t>
            </a:r>
            <a:r>
              <a:rPr sz="2000" b="1" spc="145" dirty="0">
                <a:latin typeface="Georgia"/>
                <a:cs typeface="Georgia"/>
              </a:rPr>
              <a:t>a  </a:t>
            </a:r>
            <a:r>
              <a:rPr sz="2000" b="1" spc="-105" dirty="0">
                <a:latin typeface="Georgia"/>
                <a:cs typeface="Georgia"/>
              </a:rPr>
              <a:t>self-stabilizing </a:t>
            </a:r>
            <a:r>
              <a:rPr sz="2000" b="1" spc="-120" dirty="0">
                <a:latin typeface="Georgia"/>
                <a:cs typeface="Georgia"/>
              </a:rPr>
              <a:t>platform </a:t>
            </a:r>
            <a:r>
              <a:rPr sz="2000" b="1" spc="-90" dirty="0">
                <a:latin typeface="Georgia"/>
                <a:cs typeface="Georgia"/>
              </a:rPr>
              <a:t>which </a:t>
            </a:r>
            <a:r>
              <a:rPr sz="2000" b="1" spc="-200" dirty="0">
                <a:latin typeface="Georgia"/>
                <a:cs typeface="Georgia"/>
              </a:rPr>
              <a:t>is </a:t>
            </a:r>
            <a:r>
              <a:rPr sz="2000" b="1" spc="-60" dirty="0">
                <a:latin typeface="Georgia"/>
                <a:cs typeface="Georgia"/>
              </a:rPr>
              <a:t>much </a:t>
            </a:r>
            <a:r>
              <a:rPr sz="2000" b="1" spc="15" dirty="0">
                <a:latin typeface="Georgia"/>
                <a:cs typeface="Georgia"/>
              </a:rPr>
              <a:t>cheaper  </a:t>
            </a:r>
            <a:r>
              <a:rPr sz="2000" b="1" spc="-140" dirty="0">
                <a:latin typeface="Georgia"/>
                <a:cs typeface="Georgia"/>
              </a:rPr>
              <a:t>rather </a:t>
            </a:r>
            <a:r>
              <a:rPr sz="2000" b="1" spc="-95" dirty="0">
                <a:latin typeface="Georgia"/>
                <a:cs typeface="Georgia"/>
              </a:rPr>
              <a:t>than </a:t>
            </a:r>
            <a:r>
              <a:rPr sz="2000" b="1" spc="-70" dirty="0">
                <a:latin typeface="Georgia"/>
                <a:cs typeface="Georgia"/>
              </a:rPr>
              <a:t>the </a:t>
            </a:r>
            <a:r>
              <a:rPr sz="2000" b="1" spc="-125" dirty="0">
                <a:latin typeface="Georgia"/>
                <a:cs typeface="Georgia"/>
              </a:rPr>
              <a:t>other </a:t>
            </a:r>
            <a:r>
              <a:rPr sz="2000" b="1" spc="-95" dirty="0">
                <a:latin typeface="Georgia"/>
                <a:cs typeface="Georgia"/>
              </a:rPr>
              <a:t>high </a:t>
            </a:r>
            <a:r>
              <a:rPr sz="2000" b="1" spc="10" dirty="0">
                <a:latin typeface="Georgia"/>
                <a:cs typeface="Georgia"/>
              </a:rPr>
              <a:t>expense </a:t>
            </a:r>
            <a:r>
              <a:rPr sz="2000" b="1" spc="-20" dirty="0">
                <a:latin typeface="Georgia"/>
                <a:cs typeface="Georgia"/>
              </a:rPr>
              <a:t>ideas </a:t>
            </a:r>
            <a:r>
              <a:rPr sz="2000" b="1" spc="-90" dirty="0">
                <a:latin typeface="Georgia"/>
                <a:cs typeface="Georgia"/>
              </a:rPr>
              <a:t>which  </a:t>
            </a:r>
            <a:r>
              <a:rPr sz="2000" b="1" spc="-20" dirty="0">
                <a:latin typeface="Georgia"/>
                <a:cs typeface="Georgia"/>
              </a:rPr>
              <a:t>are </a:t>
            </a:r>
            <a:r>
              <a:rPr sz="2000" b="1" spc="-85" dirty="0">
                <a:latin typeface="Georgia"/>
                <a:cs typeface="Georgia"/>
              </a:rPr>
              <a:t>prevailing </a:t>
            </a:r>
            <a:r>
              <a:rPr sz="2000" b="1" spc="-100" dirty="0">
                <a:latin typeface="Georgia"/>
                <a:cs typeface="Georgia"/>
              </a:rPr>
              <a:t>all </a:t>
            </a:r>
            <a:r>
              <a:rPr sz="2000" b="1" spc="-70" dirty="0">
                <a:latin typeface="Georgia"/>
                <a:cs typeface="Georgia"/>
              </a:rPr>
              <a:t>over the</a:t>
            </a:r>
            <a:r>
              <a:rPr sz="2000" b="1" spc="-60" dirty="0">
                <a:latin typeface="Georgia"/>
                <a:cs typeface="Georgia"/>
              </a:rPr>
              <a:t> </a:t>
            </a:r>
            <a:r>
              <a:rPr sz="2000" b="1" spc="-90" dirty="0">
                <a:latin typeface="Georgia"/>
                <a:cs typeface="Georgia"/>
              </a:rPr>
              <a:t>country.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3312" y="1495039"/>
            <a:ext cx="243967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495" dirty="0"/>
              <a:t>ABSTRACT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1189987" y="2350452"/>
            <a:ext cx="6515734" cy="33299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8925" marR="5080" indent="-276860">
              <a:lnSpc>
                <a:spcPct val="100400"/>
              </a:lnSpc>
              <a:spcBef>
                <a:spcPts val="90"/>
              </a:spcBef>
              <a:tabLst>
                <a:tab pos="5885815" algn="l"/>
              </a:tabLst>
            </a:pPr>
            <a:r>
              <a:rPr sz="1800" spc="340" dirty="0">
                <a:solidFill>
                  <a:srgbClr val="619CD1"/>
                </a:solidFill>
                <a:latin typeface="Arial"/>
                <a:cs typeface="Arial"/>
              </a:rPr>
              <a:t> </a:t>
            </a:r>
            <a:r>
              <a:rPr sz="2400" b="1" spc="-240" dirty="0">
                <a:solidFill>
                  <a:srgbClr val="232852"/>
                </a:solidFill>
                <a:latin typeface="Georgia"/>
                <a:cs typeface="Georgia"/>
              </a:rPr>
              <a:t>The </a:t>
            </a:r>
            <a:r>
              <a:rPr sz="2400" b="1" spc="-95" dirty="0">
                <a:solidFill>
                  <a:srgbClr val="232852"/>
                </a:solidFill>
                <a:latin typeface="Georgia"/>
                <a:cs typeface="Georgia"/>
              </a:rPr>
              <a:t>project </a:t>
            </a:r>
            <a:r>
              <a:rPr sz="2400" b="1" spc="-110" dirty="0">
                <a:solidFill>
                  <a:srgbClr val="232852"/>
                </a:solidFill>
                <a:latin typeface="Georgia"/>
                <a:cs typeface="Georgia"/>
              </a:rPr>
              <a:t>uses </a:t>
            </a:r>
            <a:r>
              <a:rPr sz="2400" b="1" spc="-355" dirty="0">
                <a:solidFill>
                  <a:srgbClr val="232852"/>
                </a:solidFill>
                <a:latin typeface="Georgia"/>
                <a:cs typeface="Georgia"/>
              </a:rPr>
              <a:t>PID </a:t>
            </a:r>
            <a:r>
              <a:rPr sz="2400" b="1" spc="-100" dirty="0">
                <a:solidFill>
                  <a:srgbClr val="232852"/>
                </a:solidFill>
                <a:latin typeface="Georgia"/>
                <a:cs typeface="Georgia"/>
              </a:rPr>
              <a:t>to </a:t>
            </a:r>
            <a:r>
              <a:rPr sz="2400" b="1" spc="-90" dirty="0">
                <a:solidFill>
                  <a:srgbClr val="232852"/>
                </a:solidFill>
                <a:latin typeface="Georgia"/>
                <a:cs typeface="Georgia"/>
              </a:rPr>
              <a:t>obtain </a:t>
            </a:r>
            <a:r>
              <a:rPr sz="2400" b="1" spc="-155" dirty="0">
                <a:solidFill>
                  <a:srgbClr val="232852"/>
                </a:solidFill>
                <a:latin typeface="Georgia"/>
                <a:cs typeface="Georgia"/>
              </a:rPr>
              <a:t>filtered  </a:t>
            </a:r>
            <a:r>
              <a:rPr sz="2400" b="1" spc="-60" dirty="0">
                <a:solidFill>
                  <a:srgbClr val="232852"/>
                </a:solidFill>
                <a:latin typeface="Georgia"/>
                <a:cs typeface="Georgia"/>
              </a:rPr>
              <a:t>values </a:t>
            </a:r>
            <a:r>
              <a:rPr sz="2400" b="1" spc="-95" dirty="0">
                <a:solidFill>
                  <a:srgbClr val="232852"/>
                </a:solidFill>
                <a:latin typeface="Georgia"/>
                <a:cs typeface="Georgia"/>
              </a:rPr>
              <a:t>regarding </a:t>
            </a:r>
            <a:r>
              <a:rPr sz="2400" b="1" spc="-85" dirty="0">
                <a:solidFill>
                  <a:srgbClr val="232852"/>
                </a:solidFill>
                <a:latin typeface="Georgia"/>
                <a:cs typeface="Georgia"/>
              </a:rPr>
              <a:t>the </a:t>
            </a:r>
            <a:r>
              <a:rPr sz="2400" b="1" spc="-150" dirty="0">
                <a:solidFill>
                  <a:srgbClr val="232852"/>
                </a:solidFill>
                <a:latin typeface="Georgia"/>
                <a:cs typeface="Georgia"/>
              </a:rPr>
              <a:t>position of </a:t>
            </a:r>
            <a:r>
              <a:rPr sz="2400" b="1" spc="-85" dirty="0">
                <a:solidFill>
                  <a:srgbClr val="232852"/>
                </a:solidFill>
                <a:latin typeface="Georgia"/>
                <a:cs typeface="Georgia"/>
              </a:rPr>
              <a:t>the  </a:t>
            </a:r>
            <a:r>
              <a:rPr sz="2400" b="1" u="heavy" spc="-9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Georgia"/>
                <a:cs typeface="Georgia"/>
              </a:rPr>
              <a:t>accelerometer/gyroscope(MPU6050)</a:t>
            </a:r>
            <a:r>
              <a:rPr sz="2400" spc="-9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b="1" spc="-15" dirty="0">
                <a:solidFill>
                  <a:srgbClr val="232852"/>
                </a:solidFill>
                <a:latin typeface="Georgia"/>
                <a:cs typeface="Georgia"/>
              </a:rPr>
              <a:t>as  </a:t>
            </a:r>
            <a:r>
              <a:rPr sz="2400" b="1" spc="30" dirty="0">
                <a:solidFill>
                  <a:srgbClr val="232852"/>
                </a:solidFill>
                <a:latin typeface="Georgia"/>
                <a:cs typeface="Georgia"/>
              </a:rPr>
              <a:t>feedback </a:t>
            </a:r>
            <a:r>
              <a:rPr sz="2400" b="1" spc="-110" dirty="0">
                <a:solidFill>
                  <a:srgbClr val="232852"/>
                </a:solidFill>
                <a:latin typeface="Georgia"/>
                <a:cs typeface="Georgia"/>
              </a:rPr>
              <a:t>which </a:t>
            </a:r>
            <a:r>
              <a:rPr sz="2400" b="1" spc="-245" dirty="0">
                <a:solidFill>
                  <a:srgbClr val="232852"/>
                </a:solidFill>
                <a:latin typeface="Georgia"/>
                <a:cs typeface="Georgia"/>
              </a:rPr>
              <a:t>it </a:t>
            </a:r>
            <a:r>
              <a:rPr sz="2400" b="1" spc="-130" dirty="0">
                <a:solidFill>
                  <a:srgbClr val="232852"/>
                </a:solidFill>
                <a:latin typeface="Georgia"/>
                <a:cs typeface="Georgia"/>
              </a:rPr>
              <a:t>then </a:t>
            </a:r>
            <a:r>
              <a:rPr sz="2400" b="1" spc="-105" dirty="0">
                <a:solidFill>
                  <a:srgbClr val="232852"/>
                </a:solidFill>
                <a:latin typeface="Georgia"/>
                <a:cs typeface="Georgia"/>
              </a:rPr>
              <a:t>uses </a:t>
            </a:r>
            <a:r>
              <a:rPr sz="2400" b="1" spc="-100" dirty="0">
                <a:solidFill>
                  <a:srgbClr val="232852"/>
                </a:solidFill>
                <a:latin typeface="Georgia"/>
                <a:cs typeface="Georgia"/>
              </a:rPr>
              <a:t>to </a:t>
            </a:r>
            <a:r>
              <a:rPr sz="2400" b="1" spc="-150" dirty="0">
                <a:solidFill>
                  <a:srgbClr val="232852"/>
                </a:solidFill>
                <a:latin typeface="Georgia"/>
                <a:cs typeface="Georgia"/>
              </a:rPr>
              <a:t>remain </a:t>
            </a:r>
            <a:r>
              <a:rPr sz="2400" b="1" spc="-235" dirty="0">
                <a:solidFill>
                  <a:srgbClr val="232852"/>
                </a:solidFill>
                <a:latin typeface="Georgia"/>
                <a:cs typeface="Georgia"/>
              </a:rPr>
              <a:t>in  </a:t>
            </a:r>
            <a:r>
              <a:rPr sz="2400" b="1" spc="-85" dirty="0">
                <a:solidFill>
                  <a:srgbClr val="232852"/>
                </a:solidFill>
                <a:latin typeface="Georgia"/>
                <a:cs typeface="Georgia"/>
              </a:rPr>
              <a:t>the </a:t>
            </a:r>
            <a:r>
              <a:rPr sz="2400" b="1" spc="-55" dirty="0">
                <a:solidFill>
                  <a:srgbClr val="232852"/>
                </a:solidFill>
                <a:latin typeface="Georgia"/>
                <a:cs typeface="Georgia"/>
              </a:rPr>
              <a:t>calibrated </a:t>
            </a:r>
            <a:r>
              <a:rPr sz="2400" b="1" spc="-150" dirty="0">
                <a:solidFill>
                  <a:srgbClr val="232852"/>
                </a:solidFill>
                <a:latin typeface="Georgia"/>
                <a:cs typeface="Georgia"/>
              </a:rPr>
              <a:t>position </a:t>
            </a:r>
            <a:r>
              <a:rPr sz="2400" b="1" spc="-55" dirty="0">
                <a:solidFill>
                  <a:srgbClr val="232852"/>
                </a:solidFill>
                <a:latin typeface="Georgia"/>
                <a:cs typeface="Georgia"/>
              </a:rPr>
              <a:t>despite </a:t>
            </a:r>
            <a:r>
              <a:rPr sz="2400" b="1" spc="155" dirty="0">
                <a:solidFill>
                  <a:srgbClr val="232852"/>
                </a:solidFill>
                <a:latin typeface="Georgia"/>
                <a:cs typeface="Georgia"/>
              </a:rPr>
              <a:t>a  </a:t>
            </a:r>
            <a:r>
              <a:rPr sz="2400" b="1" spc="-65" dirty="0">
                <a:solidFill>
                  <a:srgbClr val="232852"/>
                </a:solidFill>
                <a:latin typeface="Georgia"/>
                <a:cs typeface="Georgia"/>
              </a:rPr>
              <a:t>displacement. </a:t>
            </a:r>
            <a:r>
              <a:rPr sz="2400" b="1" spc="-135" dirty="0">
                <a:solidFill>
                  <a:srgbClr val="232852"/>
                </a:solidFill>
                <a:latin typeface="Georgia"/>
                <a:cs typeface="Georgia"/>
              </a:rPr>
              <a:t>Servo </a:t>
            </a:r>
            <a:r>
              <a:rPr sz="2400" b="1" spc="-190" dirty="0">
                <a:solidFill>
                  <a:srgbClr val="232852"/>
                </a:solidFill>
                <a:latin typeface="Georgia"/>
                <a:cs typeface="Georgia"/>
              </a:rPr>
              <a:t>motors </a:t>
            </a:r>
            <a:r>
              <a:rPr sz="2400" b="1" spc="20" dirty="0">
                <a:solidFill>
                  <a:srgbClr val="232852"/>
                </a:solidFill>
                <a:latin typeface="Georgia"/>
                <a:cs typeface="Georgia"/>
              </a:rPr>
              <a:t>have </a:t>
            </a:r>
            <a:r>
              <a:rPr sz="2400" b="1" spc="15" dirty="0">
                <a:solidFill>
                  <a:srgbClr val="232852"/>
                </a:solidFill>
                <a:latin typeface="Georgia"/>
                <a:cs typeface="Georgia"/>
              </a:rPr>
              <a:t>been  </a:t>
            </a:r>
            <a:r>
              <a:rPr sz="2400" b="1" spc="-95" dirty="0">
                <a:solidFill>
                  <a:srgbClr val="232852"/>
                </a:solidFill>
                <a:latin typeface="Georgia"/>
                <a:cs typeface="Georgia"/>
              </a:rPr>
              <a:t>programmed </a:t>
            </a:r>
            <a:r>
              <a:rPr sz="2400" b="1" spc="-100" dirty="0">
                <a:solidFill>
                  <a:srgbClr val="232852"/>
                </a:solidFill>
                <a:latin typeface="Georgia"/>
                <a:cs typeface="Georgia"/>
              </a:rPr>
              <a:t>to </a:t>
            </a:r>
            <a:r>
              <a:rPr sz="2400" b="1" spc="40" dirty="0">
                <a:solidFill>
                  <a:srgbClr val="232852"/>
                </a:solidFill>
                <a:latin typeface="Georgia"/>
                <a:cs typeface="Georgia"/>
              </a:rPr>
              <a:t>obey </a:t>
            </a:r>
            <a:r>
              <a:rPr sz="2400" b="1" spc="-85" dirty="0">
                <a:solidFill>
                  <a:srgbClr val="232852"/>
                </a:solidFill>
                <a:latin typeface="Georgia"/>
                <a:cs typeface="Georgia"/>
              </a:rPr>
              <a:t>the </a:t>
            </a:r>
            <a:r>
              <a:rPr sz="2400" b="1" spc="-160" dirty="0">
                <a:solidFill>
                  <a:srgbClr val="232852"/>
                </a:solidFill>
                <a:latin typeface="Georgia"/>
                <a:cs typeface="Georgia"/>
              </a:rPr>
              <a:t>microcontroller  </a:t>
            </a:r>
            <a:r>
              <a:rPr sz="2400" b="1" spc="20" dirty="0">
                <a:solidFill>
                  <a:srgbClr val="232852"/>
                </a:solidFill>
                <a:latin typeface="Georgia"/>
                <a:cs typeface="Georgia"/>
              </a:rPr>
              <a:t>based </a:t>
            </a:r>
            <a:r>
              <a:rPr sz="2400" b="1" spc="-125" dirty="0">
                <a:solidFill>
                  <a:srgbClr val="232852"/>
                </a:solidFill>
                <a:latin typeface="Georgia"/>
                <a:cs typeface="Georgia"/>
              </a:rPr>
              <a:t>on </a:t>
            </a:r>
            <a:r>
              <a:rPr sz="2400" b="1" spc="-85" dirty="0">
                <a:solidFill>
                  <a:srgbClr val="232852"/>
                </a:solidFill>
                <a:latin typeface="Georgia"/>
                <a:cs typeface="Georgia"/>
              </a:rPr>
              <a:t>the </a:t>
            </a:r>
            <a:r>
              <a:rPr sz="2400" b="1" spc="30" dirty="0">
                <a:solidFill>
                  <a:srgbClr val="232852"/>
                </a:solidFill>
                <a:latin typeface="Georgia"/>
                <a:cs typeface="Georgia"/>
              </a:rPr>
              <a:t>feedback </a:t>
            </a:r>
            <a:r>
              <a:rPr sz="2400" b="1" spc="-25" dirty="0">
                <a:solidFill>
                  <a:srgbClr val="232852"/>
                </a:solidFill>
                <a:latin typeface="Georgia"/>
                <a:cs typeface="Georgia"/>
              </a:rPr>
              <a:t>received </a:t>
            </a:r>
            <a:r>
              <a:rPr sz="2400" b="1" spc="-245" dirty="0">
                <a:solidFill>
                  <a:srgbClr val="232852"/>
                </a:solidFill>
                <a:latin typeface="Georgia"/>
                <a:cs typeface="Georgia"/>
              </a:rPr>
              <a:t>from </a:t>
            </a:r>
            <a:r>
              <a:rPr sz="2400" b="1" spc="-85" dirty="0">
                <a:solidFill>
                  <a:srgbClr val="232852"/>
                </a:solidFill>
                <a:latin typeface="Georgia"/>
                <a:cs typeface="Georgia"/>
              </a:rPr>
              <a:t>the  </a:t>
            </a:r>
            <a:r>
              <a:rPr sz="2400" b="1" spc="-25" dirty="0">
                <a:solidFill>
                  <a:srgbClr val="232852"/>
                </a:solidFill>
                <a:latin typeface="Georgia"/>
                <a:cs typeface="Georgia"/>
              </a:rPr>
              <a:t>gyroscope.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3312" y="984880"/>
            <a:ext cx="433260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0" dirty="0"/>
              <a:t>Circuit</a:t>
            </a:r>
            <a:r>
              <a:rPr spc="-5" dirty="0"/>
              <a:t> </a:t>
            </a:r>
            <a:r>
              <a:rPr spc="-75" dirty="0"/>
              <a:t>connections</a:t>
            </a:r>
          </a:p>
        </p:txBody>
      </p:sp>
      <p:sp>
        <p:nvSpPr>
          <p:cNvPr id="3" name="object 3"/>
          <p:cNvSpPr/>
          <p:nvPr/>
        </p:nvSpPr>
        <p:spPr>
          <a:xfrm>
            <a:off x="533400" y="1981200"/>
            <a:ext cx="8153400" cy="44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2717" y="1024250"/>
            <a:ext cx="36607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90" dirty="0"/>
              <a:t>Results</a:t>
            </a:r>
            <a:r>
              <a:rPr spc="-20" dirty="0"/>
              <a:t> </a:t>
            </a:r>
            <a:r>
              <a:rPr spc="-60" dirty="0"/>
              <a:t>obtained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828800"/>
            <a:ext cx="8229600" cy="464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4668" y="984880"/>
            <a:ext cx="365061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5" dirty="0"/>
              <a:t>ARDUINO</a:t>
            </a:r>
            <a:r>
              <a:rPr spc="-25" dirty="0"/>
              <a:t> </a:t>
            </a:r>
            <a:r>
              <a:rPr spc="-254" dirty="0"/>
              <a:t>CODE: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7200" y="1752592"/>
            <a:ext cx="8229600" cy="5001895"/>
            <a:chOff x="457200" y="1752592"/>
            <a:chExt cx="8229600" cy="5001895"/>
          </a:xfrm>
        </p:grpSpPr>
        <p:sp>
          <p:nvSpPr>
            <p:cNvPr id="4" name="object 4"/>
            <p:cNvSpPr/>
            <p:nvPr/>
          </p:nvSpPr>
          <p:spPr>
            <a:xfrm>
              <a:off x="457200" y="1758452"/>
              <a:ext cx="1676400" cy="457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1752592"/>
              <a:ext cx="8229600" cy="50018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304800"/>
            <a:ext cx="8229600" cy="640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304800"/>
            <a:ext cx="8229600" cy="6553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9084" y="0"/>
            <a:ext cx="9101455" cy="6872605"/>
            <a:chOff x="49084" y="0"/>
            <a:chExt cx="9101455" cy="6872605"/>
          </a:xfrm>
        </p:grpSpPr>
        <p:sp>
          <p:nvSpPr>
            <p:cNvPr id="3" name="object 3"/>
            <p:cNvSpPr/>
            <p:nvPr/>
          </p:nvSpPr>
          <p:spPr>
            <a:xfrm>
              <a:off x="457200" y="316870"/>
              <a:ext cx="8229600" cy="311212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7200" y="3505198"/>
              <a:ext cx="8229600" cy="32385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09599"/>
            <a:ext cx="8229600" cy="594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533399"/>
            <a:ext cx="8229600" cy="6019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304806"/>
            <a:ext cx="8229600" cy="65106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838200"/>
            <a:ext cx="82296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3312" y="1495039"/>
            <a:ext cx="569531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705" dirty="0"/>
              <a:t>MERITS </a:t>
            </a:r>
            <a:r>
              <a:rPr sz="3950" spc="-305" dirty="0"/>
              <a:t>OF </a:t>
            </a:r>
            <a:r>
              <a:rPr sz="3950" spc="-915" dirty="0"/>
              <a:t>THE</a:t>
            </a:r>
            <a:r>
              <a:rPr sz="3950" spc="-865" dirty="0"/>
              <a:t> </a:t>
            </a:r>
            <a:r>
              <a:rPr sz="3950" spc="-465" dirty="0"/>
              <a:t>PROJECT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1189987" y="2350452"/>
            <a:ext cx="6398260" cy="25952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8925" marR="5080" indent="-276860">
              <a:lnSpc>
                <a:spcPct val="100400"/>
              </a:lnSpc>
              <a:spcBef>
                <a:spcPts val="90"/>
              </a:spcBef>
            </a:pPr>
            <a:r>
              <a:rPr sz="1800" spc="340" dirty="0">
                <a:solidFill>
                  <a:srgbClr val="619CD1"/>
                </a:solidFill>
                <a:latin typeface="Arial"/>
                <a:cs typeface="Arial"/>
              </a:rPr>
              <a:t> </a:t>
            </a:r>
            <a:r>
              <a:rPr sz="2400" b="1" spc="-240" dirty="0">
                <a:solidFill>
                  <a:srgbClr val="232852"/>
                </a:solidFill>
                <a:latin typeface="Georgia"/>
                <a:cs typeface="Georgia"/>
              </a:rPr>
              <a:t>The </a:t>
            </a:r>
            <a:r>
              <a:rPr sz="2400" b="1" dirty="0">
                <a:solidFill>
                  <a:srgbClr val="232852"/>
                </a:solidFill>
                <a:latin typeface="Georgia"/>
                <a:cs typeface="Georgia"/>
              </a:rPr>
              <a:t>need </a:t>
            </a:r>
            <a:r>
              <a:rPr sz="2400" b="1" spc="-260" dirty="0">
                <a:solidFill>
                  <a:srgbClr val="232852"/>
                </a:solidFill>
                <a:latin typeface="Georgia"/>
                <a:cs typeface="Georgia"/>
              </a:rPr>
              <a:t>for </a:t>
            </a:r>
            <a:r>
              <a:rPr sz="2400" b="1" spc="-125" dirty="0">
                <a:solidFill>
                  <a:srgbClr val="232852"/>
                </a:solidFill>
                <a:latin typeface="Georgia"/>
                <a:cs typeface="Georgia"/>
              </a:rPr>
              <a:t>stabilizing </a:t>
            </a:r>
            <a:r>
              <a:rPr sz="2400" b="1" spc="-95" dirty="0">
                <a:solidFill>
                  <a:srgbClr val="232852"/>
                </a:solidFill>
                <a:latin typeface="Georgia"/>
                <a:cs typeface="Georgia"/>
              </a:rPr>
              <a:t>mechanisms </a:t>
            </a:r>
            <a:r>
              <a:rPr sz="2400" b="1" spc="-215" dirty="0">
                <a:solidFill>
                  <a:srgbClr val="232852"/>
                </a:solidFill>
                <a:latin typeface="Georgia"/>
                <a:cs typeface="Georgia"/>
              </a:rPr>
              <a:t>is  </a:t>
            </a:r>
            <a:r>
              <a:rPr sz="2400" b="1" spc="-65" dirty="0">
                <a:solidFill>
                  <a:srgbClr val="232852"/>
                </a:solidFill>
                <a:latin typeface="Georgia"/>
                <a:cs typeface="Georgia"/>
              </a:rPr>
              <a:t>wide-spread. </a:t>
            </a:r>
            <a:r>
              <a:rPr sz="2400" b="1" spc="-170" dirty="0">
                <a:solidFill>
                  <a:srgbClr val="232852"/>
                </a:solidFill>
                <a:latin typeface="Georgia"/>
                <a:cs typeface="Georgia"/>
              </a:rPr>
              <a:t>Various </a:t>
            </a:r>
            <a:r>
              <a:rPr sz="2400" b="1" spc="-80" dirty="0">
                <a:solidFill>
                  <a:srgbClr val="232852"/>
                </a:solidFill>
                <a:latin typeface="Georgia"/>
                <a:cs typeface="Georgia"/>
              </a:rPr>
              <a:t>techniques </a:t>
            </a:r>
            <a:r>
              <a:rPr sz="2400" b="1" spc="-65" dirty="0">
                <a:solidFill>
                  <a:srgbClr val="232852"/>
                </a:solidFill>
                <a:latin typeface="Georgia"/>
                <a:cs typeface="Georgia"/>
              </a:rPr>
              <a:t>are  </a:t>
            </a:r>
            <a:r>
              <a:rPr sz="2400" b="1" spc="-35" dirty="0">
                <a:solidFill>
                  <a:srgbClr val="232852"/>
                </a:solidFill>
                <a:latin typeface="Georgia"/>
                <a:cs typeface="Georgia"/>
              </a:rPr>
              <a:t>applied </a:t>
            </a:r>
            <a:r>
              <a:rPr sz="2400" b="1" spc="-235" dirty="0">
                <a:solidFill>
                  <a:srgbClr val="232852"/>
                </a:solidFill>
                <a:latin typeface="Georgia"/>
                <a:cs typeface="Georgia"/>
              </a:rPr>
              <a:t>in </a:t>
            </a:r>
            <a:r>
              <a:rPr sz="2400" b="1" spc="-65" dirty="0">
                <a:solidFill>
                  <a:srgbClr val="232852"/>
                </a:solidFill>
                <a:latin typeface="Georgia"/>
                <a:cs typeface="Georgia"/>
              </a:rPr>
              <a:t>search </a:t>
            </a:r>
            <a:r>
              <a:rPr sz="2400" b="1" spc="-150" dirty="0">
                <a:solidFill>
                  <a:srgbClr val="232852"/>
                </a:solidFill>
                <a:latin typeface="Georgia"/>
                <a:cs typeface="Georgia"/>
              </a:rPr>
              <a:t>of </a:t>
            </a:r>
            <a:r>
              <a:rPr sz="2400" b="1" spc="-85" dirty="0">
                <a:solidFill>
                  <a:srgbClr val="232852"/>
                </a:solidFill>
                <a:latin typeface="Georgia"/>
                <a:cs typeface="Georgia"/>
              </a:rPr>
              <a:t>the </a:t>
            </a:r>
            <a:r>
              <a:rPr sz="2400" b="1" spc="-50" dirty="0">
                <a:solidFill>
                  <a:srgbClr val="232852"/>
                </a:solidFill>
                <a:latin typeface="Georgia"/>
                <a:cs typeface="Georgia"/>
              </a:rPr>
              <a:t>ideal </a:t>
            </a:r>
            <a:r>
              <a:rPr sz="2400" b="1" spc="-165" dirty="0">
                <a:solidFill>
                  <a:srgbClr val="232852"/>
                </a:solidFill>
                <a:latin typeface="Georgia"/>
                <a:cs typeface="Georgia"/>
              </a:rPr>
              <a:t>solution. </a:t>
            </a:r>
            <a:r>
              <a:rPr sz="2400" b="1" spc="-45" dirty="0">
                <a:solidFill>
                  <a:srgbClr val="232852"/>
                </a:solidFill>
                <a:latin typeface="Georgia"/>
                <a:cs typeface="Georgia"/>
              </a:rPr>
              <a:t>A  </a:t>
            </a:r>
            <a:r>
              <a:rPr sz="2400" b="1" spc="-75" dirty="0">
                <a:solidFill>
                  <a:srgbClr val="232852"/>
                </a:solidFill>
                <a:latin typeface="Georgia"/>
                <a:cs typeface="Georgia"/>
              </a:rPr>
              <a:t>common </a:t>
            </a:r>
            <a:r>
              <a:rPr sz="2400" b="1" spc="-65" dirty="0">
                <a:solidFill>
                  <a:srgbClr val="232852"/>
                </a:solidFill>
                <a:latin typeface="Georgia"/>
                <a:cs typeface="Georgia"/>
              </a:rPr>
              <a:t>application </a:t>
            </a:r>
            <a:r>
              <a:rPr sz="2400" b="1" spc="-215" dirty="0">
                <a:solidFill>
                  <a:srgbClr val="232852"/>
                </a:solidFill>
                <a:latin typeface="Georgia"/>
                <a:cs typeface="Georgia"/>
              </a:rPr>
              <a:t>is </a:t>
            </a:r>
            <a:r>
              <a:rPr sz="2400" b="1" spc="-10" dirty="0">
                <a:solidFill>
                  <a:srgbClr val="232852"/>
                </a:solidFill>
                <a:latin typeface="Georgia"/>
                <a:cs typeface="Georgia"/>
              </a:rPr>
              <a:t>camera  </a:t>
            </a:r>
            <a:r>
              <a:rPr sz="2400" b="1" spc="-130" dirty="0">
                <a:solidFill>
                  <a:srgbClr val="232852"/>
                </a:solidFill>
                <a:latin typeface="Georgia"/>
                <a:cs typeface="Georgia"/>
              </a:rPr>
              <a:t>stabilization, </a:t>
            </a:r>
            <a:r>
              <a:rPr sz="2400" b="1" spc="-114" dirty="0">
                <a:solidFill>
                  <a:srgbClr val="232852"/>
                </a:solidFill>
                <a:latin typeface="Georgia"/>
                <a:cs typeface="Georgia"/>
              </a:rPr>
              <a:t>less </a:t>
            </a:r>
            <a:r>
              <a:rPr sz="2400" b="1" spc="-70" dirty="0">
                <a:solidFill>
                  <a:srgbClr val="232852"/>
                </a:solidFill>
                <a:latin typeface="Georgia"/>
                <a:cs typeface="Georgia"/>
              </a:rPr>
              <a:t>common </a:t>
            </a:r>
            <a:r>
              <a:rPr sz="2400" b="1" spc="-65" dirty="0">
                <a:solidFill>
                  <a:srgbClr val="232852"/>
                </a:solidFill>
                <a:latin typeface="Georgia"/>
                <a:cs typeface="Georgia"/>
              </a:rPr>
              <a:t>are </a:t>
            </a:r>
            <a:r>
              <a:rPr sz="2400" b="1" spc="-90" dirty="0">
                <a:solidFill>
                  <a:srgbClr val="232852"/>
                </a:solidFill>
                <a:latin typeface="Georgia"/>
                <a:cs typeface="Georgia"/>
              </a:rPr>
              <a:t>perhaps  </a:t>
            </a:r>
            <a:r>
              <a:rPr sz="2400" b="1" u="heavy" spc="-80" dirty="0">
                <a:solidFill>
                  <a:srgbClr val="374D80"/>
                </a:solidFill>
                <a:uFill>
                  <a:solidFill>
                    <a:srgbClr val="374D80"/>
                  </a:solidFill>
                </a:uFill>
                <a:latin typeface="Georgia"/>
                <a:cs typeface="Georgia"/>
              </a:rPr>
              <a:t>self-leveling </a:t>
            </a:r>
            <a:r>
              <a:rPr sz="2400" b="1" u="heavy" spc="-130" dirty="0">
                <a:solidFill>
                  <a:srgbClr val="374D80"/>
                </a:solidFill>
                <a:uFill>
                  <a:solidFill>
                    <a:srgbClr val="374D80"/>
                  </a:solidFill>
                </a:uFill>
                <a:latin typeface="Georgia"/>
                <a:cs typeface="Georgia"/>
              </a:rPr>
              <a:t>anti-motion </a:t>
            </a:r>
            <a:r>
              <a:rPr sz="2400" b="1" u="heavy" spc="-95" dirty="0">
                <a:solidFill>
                  <a:srgbClr val="374D80"/>
                </a:solidFill>
                <a:uFill>
                  <a:solidFill>
                    <a:srgbClr val="374D80"/>
                  </a:solidFill>
                </a:uFill>
                <a:latin typeface="Georgia"/>
                <a:cs typeface="Georgia"/>
              </a:rPr>
              <a:t>sickness </a:t>
            </a:r>
            <a:r>
              <a:rPr sz="2400" b="1" u="heavy" spc="-60" dirty="0">
                <a:solidFill>
                  <a:srgbClr val="374D80"/>
                </a:solidFill>
                <a:uFill>
                  <a:solidFill>
                    <a:srgbClr val="374D80"/>
                  </a:solidFill>
                </a:uFill>
                <a:latin typeface="Georgia"/>
                <a:cs typeface="Georgia"/>
              </a:rPr>
              <a:t>seats </a:t>
            </a:r>
            <a:r>
              <a:rPr sz="2400" b="1" u="heavy" spc="-254" dirty="0">
                <a:solidFill>
                  <a:srgbClr val="374D80"/>
                </a:solidFill>
                <a:uFill>
                  <a:solidFill>
                    <a:srgbClr val="374D80"/>
                  </a:solidFill>
                </a:uFill>
                <a:latin typeface="Georgia"/>
                <a:cs typeface="Georgia"/>
              </a:rPr>
              <a:t>or </a:t>
            </a:r>
            <a:r>
              <a:rPr sz="2400" b="1" spc="-254" dirty="0">
                <a:solidFill>
                  <a:srgbClr val="374D80"/>
                </a:solidFill>
                <a:latin typeface="Georgia"/>
                <a:cs typeface="Georgia"/>
              </a:rPr>
              <a:t> </a:t>
            </a:r>
            <a:r>
              <a:rPr sz="2400" b="1" u="heavy" spc="-145" dirty="0">
                <a:solidFill>
                  <a:srgbClr val="374D80"/>
                </a:solidFill>
                <a:uFill>
                  <a:solidFill>
                    <a:srgbClr val="374D80"/>
                  </a:solidFill>
                </a:uFill>
                <a:latin typeface="Georgia"/>
                <a:cs typeface="Georgia"/>
              </a:rPr>
              <a:t>surgery</a:t>
            </a:r>
            <a:r>
              <a:rPr sz="2400" b="1" u="heavy" spc="160" dirty="0">
                <a:solidFill>
                  <a:srgbClr val="374D80"/>
                </a:solidFill>
                <a:uFill>
                  <a:solidFill>
                    <a:srgbClr val="374D80"/>
                  </a:solidFill>
                </a:uFill>
                <a:latin typeface="Georgia"/>
                <a:cs typeface="Georgia"/>
              </a:rPr>
              <a:t> </a:t>
            </a:r>
            <a:r>
              <a:rPr sz="2400" b="1" u="heavy" spc="-160" dirty="0">
                <a:solidFill>
                  <a:srgbClr val="374D80"/>
                </a:solidFill>
                <a:uFill>
                  <a:solidFill>
                    <a:srgbClr val="374D80"/>
                  </a:solidFill>
                </a:uFill>
                <a:latin typeface="Georgia"/>
                <a:cs typeface="Georgia"/>
              </a:rPr>
              <a:t>platforms.</a:t>
            </a:r>
            <a:endParaRPr sz="24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7532" y="1485514"/>
            <a:ext cx="291147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0" spc="400" dirty="0">
                <a:latin typeface="Arial"/>
                <a:cs typeface="Arial"/>
              </a:rPr>
              <a:t>conclusion</a:t>
            </a:r>
            <a:endParaRPr sz="3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9987" y="2350452"/>
            <a:ext cx="6436360" cy="260477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88925" marR="5080" indent="-276860">
              <a:lnSpc>
                <a:spcPct val="100800"/>
              </a:lnSpc>
              <a:spcBef>
                <a:spcPts val="80"/>
              </a:spcBef>
            </a:pPr>
            <a:r>
              <a:rPr sz="1800" spc="340" dirty="0">
                <a:solidFill>
                  <a:srgbClr val="619CD1"/>
                </a:solidFill>
                <a:latin typeface="Arial"/>
                <a:cs typeface="Arial"/>
              </a:rPr>
              <a:t> </a:t>
            </a:r>
            <a:r>
              <a:rPr sz="2400" b="1" spc="-185" dirty="0">
                <a:solidFill>
                  <a:srgbClr val="232852"/>
                </a:solidFill>
                <a:latin typeface="Georgia"/>
                <a:cs typeface="Georgia"/>
              </a:rPr>
              <a:t>We </a:t>
            </a:r>
            <a:r>
              <a:rPr sz="2400" b="1" spc="20" dirty="0">
                <a:solidFill>
                  <a:srgbClr val="232852"/>
                </a:solidFill>
                <a:latin typeface="Georgia"/>
                <a:cs typeface="Georgia"/>
              </a:rPr>
              <a:t>have </a:t>
            </a:r>
            <a:r>
              <a:rPr sz="2400" b="1" spc="-15" dirty="0">
                <a:solidFill>
                  <a:srgbClr val="232852"/>
                </a:solidFill>
                <a:latin typeface="Georgia"/>
                <a:cs typeface="Georgia"/>
              </a:rPr>
              <a:t>concluded </a:t>
            </a:r>
            <a:r>
              <a:rPr sz="2400" b="1" spc="-245" dirty="0">
                <a:solidFill>
                  <a:srgbClr val="232852"/>
                </a:solidFill>
                <a:latin typeface="Georgia"/>
                <a:cs typeface="Georgia"/>
              </a:rPr>
              <a:t>from </a:t>
            </a:r>
            <a:r>
              <a:rPr sz="2400" b="1" spc="-85" dirty="0">
                <a:solidFill>
                  <a:srgbClr val="232852"/>
                </a:solidFill>
                <a:latin typeface="Georgia"/>
                <a:cs typeface="Georgia"/>
              </a:rPr>
              <a:t>the </a:t>
            </a:r>
            <a:r>
              <a:rPr sz="2400" b="1" spc="-95" dirty="0">
                <a:solidFill>
                  <a:srgbClr val="232852"/>
                </a:solidFill>
                <a:latin typeface="Georgia"/>
                <a:cs typeface="Georgia"/>
              </a:rPr>
              <a:t>project </a:t>
            </a:r>
            <a:r>
              <a:rPr sz="2400" b="1" spc="-225" dirty="0">
                <a:solidFill>
                  <a:srgbClr val="232852"/>
                </a:solidFill>
                <a:latin typeface="Georgia"/>
                <a:cs typeface="Georgia"/>
              </a:rPr>
              <a:t>that  </a:t>
            </a:r>
            <a:r>
              <a:rPr sz="2400" b="1" spc="20" dirty="0">
                <a:solidFill>
                  <a:srgbClr val="232852"/>
                </a:solidFill>
                <a:latin typeface="Georgia"/>
                <a:cs typeface="Georgia"/>
              </a:rPr>
              <a:t>we </a:t>
            </a:r>
            <a:r>
              <a:rPr sz="2400" b="1" spc="55" dirty="0">
                <a:solidFill>
                  <a:srgbClr val="232852"/>
                </a:solidFill>
                <a:latin typeface="Georgia"/>
                <a:cs typeface="Georgia"/>
              </a:rPr>
              <a:t>can </a:t>
            </a:r>
            <a:r>
              <a:rPr sz="2400" b="1" spc="-105" dirty="0">
                <a:solidFill>
                  <a:srgbClr val="232852"/>
                </a:solidFill>
                <a:latin typeface="Georgia"/>
                <a:cs typeface="Georgia"/>
              </a:rPr>
              <a:t>stabilize </a:t>
            </a:r>
            <a:r>
              <a:rPr sz="2400" b="1" spc="155" dirty="0">
                <a:solidFill>
                  <a:srgbClr val="232852"/>
                </a:solidFill>
                <a:latin typeface="Georgia"/>
                <a:cs typeface="Georgia"/>
              </a:rPr>
              <a:t>a </a:t>
            </a:r>
            <a:r>
              <a:rPr sz="2400" b="1" spc="-160" dirty="0">
                <a:solidFill>
                  <a:srgbClr val="232852"/>
                </a:solidFill>
                <a:latin typeface="Georgia"/>
                <a:cs typeface="Georgia"/>
              </a:rPr>
              <a:t>platform </a:t>
            </a:r>
            <a:r>
              <a:rPr sz="2400" b="1" spc="-135" dirty="0">
                <a:solidFill>
                  <a:srgbClr val="232852"/>
                </a:solidFill>
                <a:latin typeface="Georgia"/>
                <a:cs typeface="Georgia"/>
              </a:rPr>
              <a:t>using </a:t>
            </a:r>
            <a:r>
              <a:rPr sz="2400" b="1" dirty="0">
                <a:solidFill>
                  <a:srgbClr val="232852"/>
                </a:solidFill>
                <a:latin typeface="Georgia"/>
                <a:cs typeface="Georgia"/>
              </a:rPr>
              <a:t>basic  </a:t>
            </a:r>
            <a:r>
              <a:rPr sz="2400" b="1" spc="-75" dirty="0">
                <a:solidFill>
                  <a:srgbClr val="232852"/>
                </a:solidFill>
                <a:latin typeface="Georgia"/>
                <a:cs typeface="Georgia"/>
              </a:rPr>
              <a:t>components </a:t>
            </a:r>
            <a:r>
              <a:rPr sz="2400" b="1" spc="-30" dirty="0">
                <a:solidFill>
                  <a:srgbClr val="232852"/>
                </a:solidFill>
                <a:latin typeface="Georgia"/>
                <a:cs typeface="Georgia"/>
              </a:rPr>
              <a:t>and </a:t>
            </a:r>
            <a:r>
              <a:rPr sz="2400" b="1" spc="155" dirty="0">
                <a:solidFill>
                  <a:srgbClr val="232852"/>
                </a:solidFill>
                <a:latin typeface="Georgia"/>
                <a:cs typeface="Georgia"/>
              </a:rPr>
              <a:t>a </a:t>
            </a:r>
            <a:r>
              <a:rPr sz="2400" b="1" spc="-190" dirty="0">
                <a:solidFill>
                  <a:srgbClr val="232852"/>
                </a:solidFill>
                <a:latin typeface="Georgia"/>
                <a:cs typeface="Georgia"/>
              </a:rPr>
              <a:t>smart </a:t>
            </a:r>
            <a:r>
              <a:rPr sz="2400" b="1" spc="-114" dirty="0">
                <a:solidFill>
                  <a:srgbClr val="232852"/>
                </a:solidFill>
                <a:latin typeface="Georgia"/>
                <a:cs typeface="Georgia"/>
              </a:rPr>
              <a:t>implementation  </a:t>
            </a:r>
            <a:r>
              <a:rPr sz="2400" b="1" spc="-135" dirty="0">
                <a:solidFill>
                  <a:srgbClr val="232852"/>
                </a:solidFill>
                <a:latin typeface="Georgia"/>
                <a:cs typeface="Georgia"/>
              </a:rPr>
              <a:t>using </a:t>
            </a:r>
            <a:r>
              <a:rPr sz="2400" b="1" spc="-114" dirty="0">
                <a:solidFill>
                  <a:srgbClr val="232852"/>
                </a:solidFill>
                <a:latin typeface="Georgia"/>
                <a:cs typeface="Georgia"/>
              </a:rPr>
              <a:t>statistical</a:t>
            </a:r>
            <a:r>
              <a:rPr sz="2400" b="1" spc="-275" dirty="0">
                <a:solidFill>
                  <a:srgbClr val="232852"/>
                </a:solidFill>
                <a:latin typeface="Georgia"/>
                <a:cs typeface="Georgia"/>
              </a:rPr>
              <a:t> </a:t>
            </a:r>
            <a:r>
              <a:rPr sz="2400" b="1" spc="-100" dirty="0">
                <a:solidFill>
                  <a:srgbClr val="232852"/>
                </a:solidFill>
                <a:latin typeface="Georgia"/>
                <a:cs typeface="Georgia"/>
              </a:rPr>
              <a:t>methods</a:t>
            </a:r>
            <a:endParaRPr sz="2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800" spc="340" dirty="0">
                <a:solidFill>
                  <a:srgbClr val="619CD1"/>
                </a:solidFill>
                <a:latin typeface="Arial"/>
                <a:cs typeface="Arial"/>
              </a:rPr>
              <a:t> </a:t>
            </a:r>
            <a:r>
              <a:rPr sz="2400" b="1" spc="-300" dirty="0">
                <a:solidFill>
                  <a:srgbClr val="232852"/>
                </a:solidFill>
                <a:latin typeface="Georgia"/>
                <a:cs typeface="Georgia"/>
              </a:rPr>
              <a:t>Link </a:t>
            </a:r>
            <a:r>
              <a:rPr sz="2400" b="1" spc="-100" dirty="0">
                <a:solidFill>
                  <a:srgbClr val="232852"/>
                </a:solidFill>
                <a:latin typeface="Georgia"/>
                <a:cs typeface="Georgia"/>
              </a:rPr>
              <a:t>to </a:t>
            </a:r>
            <a:r>
              <a:rPr sz="2400" b="1" spc="-85" dirty="0">
                <a:solidFill>
                  <a:srgbClr val="232852"/>
                </a:solidFill>
                <a:latin typeface="Georgia"/>
                <a:cs typeface="Georgia"/>
              </a:rPr>
              <a:t>the</a:t>
            </a:r>
            <a:r>
              <a:rPr sz="2400" b="1" spc="-40" dirty="0">
                <a:solidFill>
                  <a:srgbClr val="232852"/>
                </a:solidFill>
                <a:latin typeface="Georgia"/>
                <a:cs typeface="Georgia"/>
              </a:rPr>
              <a:t> </a:t>
            </a:r>
            <a:r>
              <a:rPr sz="2400" b="1" spc="-70" dirty="0">
                <a:solidFill>
                  <a:srgbClr val="232852"/>
                </a:solidFill>
                <a:latin typeface="Georgia"/>
                <a:cs typeface="Georgia"/>
              </a:rPr>
              <a:t>video:</a:t>
            </a:r>
            <a:endParaRPr sz="2400">
              <a:latin typeface="Georgia"/>
              <a:cs typeface="Georgia"/>
            </a:endParaRPr>
          </a:p>
          <a:p>
            <a:pPr marL="288925" marR="710565" indent="-276860">
              <a:lnSpc>
                <a:spcPct val="100000"/>
              </a:lnSpc>
              <a:spcBef>
                <a:spcPts val="450"/>
              </a:spcBef>
            </a:pPr>
            <a:r>
              <a:rPr sz="1500" spc="285" dirty="0">
                <a:solidFill>
                  <a:srgbClr val="619CD1"/>
                </a:solidFill>
                <a:latin typeface="Arial"/>
                <a:cs typeface="Arial"/>
              </a:rPr>
              <a:t> </a:t>
            </a:r>
            <a:r>
              <a:rPr sz="2000" u="heavy" spc="-60" dirty="0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latin typeface="Verdana"/>
                <a:cs typeface="Verdana"/>
                <a:hlinkClick r:id="rId2"/>
              </a:rPr>
              <a:t>https://drive.google.com/file/d/1ElcZ9-bKk- </a:t>
            </a:r>
            <a:r>
              <a:rPr sz="2000" spc="-60" dirty="0">
                <a:solidFill>
                  <a:srgbClr val="9353C3"/>
                </a:solidFill>
                <a:latin typeface="Verdana"/>
                <a:cs typeface="Verdana"/>
              </a:rPr>
              <a:t> </a:t>
            </a:r>
            <a:r>
              <a:rPr sz="2000" u="heavy" spc="-100" dirty="0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latin typeface="Verdana"/>
                <a:cs typeface="Verdana"/>
                <a:hlinkClick r:id="rId2"/>
              </a:rPr>
              <a:t>0_n3MK0Faamfu4fSEBZTai/view?usp=sharing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3312" y="1189985"/>
            <a:ext cx="5038090" cy="9455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420" dirty="0"/>
              <a:t>APPLICATIONS</a:t>
            </a:r>
            <a:endParaRPr sz="3950"/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2000" spc="20" dirty="0"/>
              <a:t>camera </a:t>
            </a:r>
            <a:r>
              <a:rPr sz="2000" spc="-5" dirty="0"/>
              <a:t>and </a:t>
            </a:r>
            <a:r>
              <a:rPr sz="2000" spc="-95" dirty="0"/>
              <a:t>surgery </a:t>
            </a:r>
            <a:r>
              <a:rPr sz="2000" spc="-120" dirty="0"/>
              <a:t>stabilizing</a:t>
            </a:r>
            <a:r>
              <a:rPr sz="2000" spc="45" dirty="0"/>
              <a:t> </a:t>
            </a:r>
            <a:r>
              <a:rPr sz="2000" spc="-125" dirty="0"/>
              <a:t>platforms</a:t>
            </a:r>
            <a:endParaRPr sz="2000"/>
          </a:p>
        </p:txBody>
      </p:sp>
      <p:grpSp>
        <p:nvGrpSpPr>
          <p:cNvPr id="3" name="object 3"/>
          <p:cNvGrpSpPr/>
          <p:nvPr/>
        </p:nvGrpSpPr>
        <p:grpSpPr>
          <a:xfrm>
            <a:off x="1295400" y="2362200"/>
            <a:ext cx="6762750" cy="3425825"/>
            <a:chOff x="1295400" y="2362200"/>
            <a:chExt cx="6762750" cy="3425825"/>
          </a:xfrm>
        </p:grpSpPr>
        <p:sp>
          <p:nvSpPr>
            <p:cNvPr id="4" name="object 4"/>
            <p:cNvSpPr/>
            <p:nvPr/>
          </p:nvSpPr>
          <p:spPr>
            <a:xfrm>
              <a:off x="1295400" y="2406664"/>
              <a:ext cx="3124200" cy="338135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0" y="2362200"/>
              <a:ext cx="3486150" cy="23526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3312" y="1495039"/>
            <a:ext cx="486727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355" dirty="0"/>
              <a:t>COMPONENTS</a:t>
            </a:r>
            <a:r>
              <a:rPr sz="3950" spc="165" dirty="0"/>
              <a:t> </a:t>
            </a:r>
            <a:r>
              <a:rPr sz="3950" spc="-620" dirty="0"/>
              <a:t>USED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1189987" y="2359977"/>
            <a:ext cx="6514465" cy="30378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88925" marR="5080" indent="-276860">
              <a:lnSpc>
                <a:spcPct val="102200"/>
              </a:lnSpc>
              <a:spcBef>
                <a:spcPts val="70"/>
              </a:spcBef>
            </a:pPr>
            <a:r>
              <a:rPr sz="1650" spc="310" dirty="0">
                <a:solidFill>
                  <a:srgbClr val="619CD1"/>
                </a:solidFill>
                <a:latin typeface="Arial"/>
                <a:cs typeface="Arial"/>
              </a:rPr>
              <a:t> </a:t>
            </a:r>
            <a:r>
              <a:rPr sz="2150" b="1" spc="-200" dirty="0">
                <a:solidFill>
                  <a:srgbClr val="FF0000"/>
                </a:solidFill>
                <a:latin typeface="Georgia"/>
                <a:cs typeface="Georgia"/>
              </a:rPr>
              <a:t>The </a:t>
            </a:r>
            <a:r>
              <a:rPr sz="2150" b="1" spc="-260" dirty="0">
                <a:solidFill>
                  <a:srgbClr val="FF0000"/>
                </a:solidFill>
                <a:latin typeface="Georgia"/>
                <a:cs typeface="Georgia"/>
              </a:rPr>
              <a:t>MPU6050 </a:t>
            </a:r>
            <a:r>
              <a:rPr sz="2150" b="1" u="heavy" spc="-25" dirty="0">
                <a:solidFill>
                  <a:srgbClr val="374D80"/>
                </a:solidFill>
                <a:uFill>
                  <a:solidFill>
                    <a:srgbClr val="374D80"/>
                  </a:solidFill>
                </a:uFill>
                <a:latin typeface="Georgia"/>
                <a:cs typeface="Georgia"/>
              </a:rPr>
              <a:t>combines </a:t>
            </a:r>
            <a:r>
              <a:rPr sz="2150" b="1" u="heavy" spc="155" dirty="0">
                <a:solidFill>
                  <a:srgbClr val="374D80"/>
                </a:solidFill>
                <a:uFill>
                  <a:solidFill>
                    <a:srgbClr val="374D80"/>
                  </a:solidFill>
                </a:uFill>
                <a:latin typeface="Georgia"/>
                <a:cs typeface="Georgia"/>
              </a:rPr>
              <a:t>a </a:t>
            </a:r>
            <a:r>
              <a:rPr sz="2150" b="1" u="heavy" spc="-90" dirty="0">
                <a:solidFill>
                  <a:srgbClr val="374D80"/>
                </a:solidFill>
                <a:uFill>
                  <a:solidFill>
                    <a:srgbClr val="374D80"/>
                  </a:solidFill>
                </a:uFill>
                <a:latin typeface="Georgia"/>
                <a:cs typeface="Georgia"/>
              </a:rPr>
              <a:t>three </a:t>
            </a:r>
            <a:r>
              <a:rPr sz="2150" b="1" u="heavy" spc="-75" dirty="0">
                <a:solidFill>
                  <a:srgbClr val="374D80"/>
                </a:solidFill>
                <a:uFill>
                  <a:solidFill>
                    <a:srgbClr val="374D80"/>
                  </a:solidFill>
                </a:uFill>
                <a:latin typeface="Georgia"/>
                <a:cs typeface="Georgia"/>
              </a:rPr>
              <a:t>axis </a:t>
            </a:r>
            <a:r>
              <a:rPr sz="2150" b="1" spc="-75" dirty="0">
                <a:solidFill>
                  <a:srgbClr val="374D80"/>
                </a:solidFill>
                <a:latin typeface="Georgia"/>
                <a:cs typeface="Georgia"/>
              </a:rPr>
              <a:t> </a:t>
            </a:r>
            <a:r>
              <a:rPr sz="2150" b="1" u="heavy" spc="25" dirty="0">
                <a:solidFill>
                  <a:srgbClr val="374D80"/>
                </a:solidFill>
                <a:uFill>
                  <a:solidFill>
                    <a:srgbClr val="374D80"/>
                  </a:solidFill>
                </a:uFill>
                <a:latin typeface="Georgia"/>
                <a:cs typeface="Georgia"/>
              </a:rPr>
              <a:t>gyroscope </a:t>
            </a:r>
            <a:r>
              <a:rPr sz="2150" b="1" u="heavy" spc="-20" dirty="0">
                <a:solidFill>
                  <a:srgbClr val="374D80"/>
                </a:solidFill>
                <a:uFill>
                  <a:solidFill>
                    <a:srgbClr val="374D80"/>
                  </a:solidFill>
                </a:uFill>
                <a:latin typeface="Georgia"/>
                <a:cs typeface="Georgia"/>
              </a:rPr>
              <a:t>and </a:t>
            </a:r>
            <a:r>
              <a:rPr sz="2150" b="1" u="heavy" spc="155" dirty="0">
                <a:solidFill>
                  <a:srgbClr val="374D80"/>
                </a:solidFill>
                <a:uFill>
                  <a:solidFill>
                    <a:srgbClr val="374D80"/>
                  </a:solidFill>
                </a:uFill>
                <a:latin typeface="Georgia"/>
                <a:cs typeface="Georgia"/>
              </a:rPr>
              <a:t>a </a:t>
            </a:r>
            <a:r>
              <a:rPr sz="2150" b="1" u="heavy" spc="-90" dirty="0">
                <a:solidFill>
                  <a:srgbClr val="374D80"/>
                </a:solidFill>
                <a:uFill>
                  <a:solidFill>
                    <a:srgbClr val="374D80"/>
                  </a:solidFill>
                </a:uFill>
                <a:latin typeface="Georgia"/>
                <a:cs typeface="Georgia"/>
              </a:rPr>
              <a:t>three </a:t>
            </a:r>
            <a:r>
              <a:rPr sz="2150" b="1" u="heavy" spc="-75" dirty="0">
                <a:solidFill>
                  <a:srgbClr val="374D80"/>
                </a:solidFill>
                <a:uFill>
                  <a:solidFill>
                    <a:srgbClr val="374D80"/>
                  </a:solidFill>
                </a:uFill>
                <a:latin typeface="Georgia"/>
                <a:cs typeface="Georgia"/>
              </a:rPr>
              <a:t>axis </a:t>
            </a:r>
            <a:r>
              <a:rPr sz="2150" b="1" u="heavy" spc="10" dirty="0">
                <a:solidFill>
                  <a:srgbClr val="374D80"/>
                </a:solidFill>
                <a:uFill>
                  <a:solidFill>
                    <a:srgbClr val="374D80"/>
                  </a:solidFill>
                </a:uFill>
                <a:latin typeface="Georgia"/>
                <a:cs typeface="Georgia"/>
              </a:rPr>
              <a:t>accelerometer </a:t>
            </a:r>
            <a:r>
              <a:rPr sz="2150" b="1" spc="10" dirty="0">
                <a:solidFill>
                  <a:srgbClr val="374D80"/>
                </a:solidFill>
                <a:latin typeface="Georgia"/>
                <a:cs typeface="Georgia"/>
              </a:rPr>
              <a:t> </a:t>
            </a:r>
            <a:r>
              <a:rPr sz="2150" b="1" u="heavy" spc="-60" dirty="0">
                <a:solidFill>
                  <a:srgbClr val="374D80"/>
                </a:solidFill>
                <a:uFill>
                  <a:solidFill>
                    <a:srgbClr val="374D80"/>
                  </a:solidFill>
                </a:uFill>
                <a:latin typeface="Georgia"/>
                <a:cs typeface="Georgia"/>
              </a:rPr>
              <a:t>on </a:t>
            </a:r>
            <a:r>
              <a:rPr sz="2150" b="1" u="heavy" spc="-70" dirty="0">
                <a:solidFill>
                  <a:srgbClr val="374D80"/>
                </a:solidFill>
                <a:uFill>
                  <a:solidFill>
                    <a:srgbClr val="374D80"/>
                  </a:solidFill>
                </a:uFill>
                <a:latin typeface="Georgia"/>
                <a:cs typeface="Georgia"/>
              </a:rPr>
              <a:t>the </a:t>
            </a:r>
            <a:r>
              <a:rPr sz="2150" b="1" u="heavy" spc="5" dirty="0">
                <a:solidFill>
                  <a:srgbClr val="374D80"/>
                </a:solidFill>
                <a:uFill>
                  <a:solidFill>
                    <a:srgbClr val="374D80"/>
                  </a:solidFill>
                </a:uFill>
                <a:latin typeface="Georgia"/>
                <a:cs typeface="Georgia"/>
              </a:rPr>
              <a:t>same </a:t>
            </a:r>
            <a:r>
              <a:rPr sz="2150" b="1" u="heavy" spc="-55" dirty="0">
                <a:solidFill>
                  <a:srgbClr val="374D80"/>
                </a:solidFill>
                <a:uFill>
                  <a:solidFill>
                    <a:srgbClr val="374D80"/>
                  </a:solidFill>
                </a:uFill>
                <a:latin typeface="Georgia"/>
                <a:cs typeface="Georgia"/>
              </a:rPr>
              <a:t>board</a:t>
            </a:r>
            <a:r>
              <a:rPr sz="2150" b="1" spc="-55" dirty="0">
                <a:solidFill>
                  <a:srgbClr val="232852"/>
                </a:solidFill>
                <a:latin typeface="Georgia"/>
                <a:cs typeface="Georgia"/>
              </a:rPr>
              <a:t>, </a:t>
            </a:r>
            <a:r>
              <a:rPr sz="2150" b="1" spc="-5" dirty="0">
                <a:solidFill>
                  <a:srgbClr val="232852"/>
                </a:solidFill>
                <a:latin typeface="Georgia"/>
                <a:cs typeface="Georgia"/>
              </a:rPr>
              <a:t>along </a:t>
            </a:r>
            <a:r>
              <a:rPr sz="2150" b="1" spc="-180" dirty="0">
                <a:solidFill>
                  <a:srgbClr val="232852"/>
                </a:solidFill>
                <a:latin typeface="Georgia"/>
                <a:cs typeface="Georgia"/>
              </a:rPr>
              <a:t>with </a:t>
            </a:r>
            <a:r>
              <a:rPr sz="2150" b="1" spc="-15" dirty="0">
                <a:solidFill>
                  <a:srgbClr val="232852"/>
                </a:solidFill>
                <a:latin typeface="Georgia"/>
                <a:cs typeface="Georgia"/>
              </a:rPr>
              <a:t>an </a:t>
            </a:r>
            <a:r>
              <a:rPr sz="2150" b="1" spc="-50" dirty="0">
                <a:solidFill>
                  <a:srgbClr val="232852"/>
                </a:solidFill>
                <a:latin typeface="Georgia"/>
                <a:cs typeface="Georgia"/>
              </a:rPr>
              <a:t>onboard  </a:t>
            </a:r>
            <a:r>
              <a:rPr sz="2150" b="1" spc="-80" dirty="0">
                <a:solidFill>
                  <a:srgbClr val="232852"/>
                </a:solidFill>
                <a:latin typeface="Georgia"/>
                <a:cs typeface="Georgia"/>
              </a:rPr>
              <a:t>digital </a:t>
            </a:r>
            <a:r>
              <a:rPr sz="2150" b="1" spc="-110" dirty="0">
                <a:solidFill>
                  <a:srgbClr val="232852"/>
                </a:solidFill>
                <a:latin typeface="Georgia"/>
                <a:cs typeface="Georgia"/>
              </a:rPr>
              <a:t>motion </a:t>
            </a:r>
            <a:r>
              <a:rPr sz="2150" b="1" spc="-120" dirty="0">
                <a:solidFill>
                  <a:srgbClr val="232852"/>
                </a:solidFill>
                <a:latin typeface="Georgia"/>
                <a:cs typeface="Georgia"/>
              </a:rPr>
              <a:t>processor(DMP) </a:t>
            </a:r>
            <a:r>
              <a:rPr sz="2150" b="1" spc="-220" dirty="0">
                <a:solidFill>
                  <a:srgbClr val="232852"/>
                </a:solidFill>
                <a:latin typeface="Georgia"/>
                <a:cs typeface="Georgia"/>
              </a:rPr>
              <a:t>it </a:t>
            </a:r>
            <a:r>
              <a:rPr sz="2150" b="1" spc="80" dirty="0">
                <a:solidFill>
                  <a:srgbClr val="232852"/>
                </a:solidFill>
                <a:latin typeface="Georgia"/>
                <a:cs typeface="Georgia"/>
              </a:rPr>
              <a:t>can  </a:t>
            </a:r>
            <a:r>
              <a:rPr sz="2150" b="1" spc="5" dirty="0">
                <a:solidFill>
                  <a:srgbClr val="232852"/>
                </a:solidFill>
                <a:latin typeface="Georgia"/>
                <a:cs typeface="Georgia"/>
              </a:rPr>
              <a:t>accurately </a:t>
            </a:r>
            <a:r>
              <a:rPr sz="2150" b="1" spc="-60" dirty="0">
                <a:solidFill>
                  <a:srgbClr val="232852"/>
                </a:solidFill>
                <a:latin typeface="Georgia"/>
                <a:cs typeface="Georgia"/>
              </a:rPr>
              <a:t>track </a:t>
            </a:r>
            <a:r>
              <a:rPr sz="2150" b="1" spc="-135" dirty="0">
                <a:solidFill>
                  <a:srgbClr val="232852"/>
                </a:solidFill>
                <a:latin typeface="Georgia"/>
                <a:cs typeface="Georgia"/>
              </a:rPr>
              <a:t>user </a:t>
            </a:r>
            <a:r>
              <a:rPr sz="2150" b="1" spc="-114" dirty="0">
                <a:solidFill>
                  <a:srgbClr val="232852"/>
                </a:solidFill>
                <a:latin typeface="Georgia"/>
                <a:cs typeface="Georgia"/>
              </a:rPr>
              <a:t>motions. </a:t>
            </a:r>
            <a:r>
              <a:rPr sz="2150" b="1" spc="-265" dirty="0">
                <a:solidFill>
                  <a:srgbClr val="232852"/>
                </a:solidFill>
                <a:latin typeface="Georgia"/>
                <a:cs typeface="Georgia"/>
              </a:rPr>
              <a:t>With </a:t>
            </a:r>
            <a:r>
              <a:rPr sz="2150" b="1" spc="-70" dirty="0">
                <a:solidFill>
                  <a:srgbClr val="232852"/>
                </a:solidFill>
                <a:latin typeface="Georgia"/>
                <a:cs typeface="Georgia"/>
              </a:rPr>
              <a:t>the  </a:t>
            </a:r>
            <a:r>
              <a:rPr sz="2150" b="1" spc="25" dirty="0">
                <a:solidFill>
                  <a:srgbClr val="232852"/>
                </a:solidFill>
                <a:latin typeface="Georgia"/>
                <a:cs typeface="Georgia"/>
              </a:rPr>
              <a:t>gyroscope </a:t>
            </a:r>
            <a:r>
              <a:rPr sz="2150" b="1" spc="-20" dirty="0">
                <a:solidFill>
                  <a:srgbClr val="232852"/>
                </a:solidFill>
                <a:latin typeface="Georgia"/>
                <a:cs typeface="Georgia"/>
              </a:rPr>
              <a:t>and </a:t>
            </a:r>
            <a:r>
              <a:rPr sz="2150" b="1" dirty="0">
                <a:solidFill>
                  <a:srgbClr val="232852"/>
                </a:solidFill>
                <a:latin typeface="Georgia"/>
                <a:cs typeface="Georgia"/>
              </a:rPr>
              <a:t>accelerometer, </a:t>
            </a:r>
            <a:r>
              <a:rPr sz="2150" b="1" spc="-85" dirty="0">
                <a:solidFill>
                  <a:srgbClr val="232852"/>
                </a:solidFill>
                <a:latin typeface="Georgia"/>
                <a:cs typeface="Georgia"/>
              </a:rPr>
              <a:t>which </a:t>
            </a:r>
            <a:r>
              <a:rPr sz="2150" b="1" spc="-60" dirty="0">
                <a:solidFill>
                  <a:srgbClr val="232852"/>
                </a:solidFill>
                <a:latin typeface="Georgia"/>
                <a:cs typeface="Georgia"/>
              </a:rPr>
              <a:t>both  </a:t>
            </a:r>
            <a:r>
              <a:rPr sz="2150" b="1" spc="-45" dirty="0">
                <a:solidFill>
                  <a:srgbClr val="232852"/>
                </a:solidFill>
                <a:latin typeface="Georgia"/>
                <a:cs typeface="Georgia"/>
              </a:rPr>
              <a:t>are </a:t>
            </a:r>
            <a:r>
              <a:rPr sz="2150" b="1" spc="-150" dirty="0">
                <a:solidFill>
                  <a:srgbClr val="232852"/>
                </a:solidFill>
                <a:latin typeface="Georgia"/>
                <a:cs typeface="Georgia"/>
              </a:rPr>
              <a:t>triple </a:t>
            </a:r>
            <a:r>
              <a:rPr sz="2150" b="1" spc="-80" dirty="0">
                <a:solidFill>
                  <a:srgbClr val="232852"/>
                </a:solidFill>
                <a:latin typeface="Georgia"/>
                <a:cs typeface="Georgia"/>
              </a:rPr>
              <a:t>axis </a:t>
            </a:r>
            <a:r>
              <a:rPr sz="2150" b="1" spc="-125" dirty="0">
                <a:solidFill>
                  <a:srgbClr val="232852"/>
                </a:solidFill>
                <a:latin typeface="Georgia"/>
                <a:cs typeface="Georgia"/>
              </a:rPr>
              <a:t>Micro </a:t>
            </a:r>
            <a:r>
              <a:rPr sz="2150" b="1" spc="-85" dirty="0">
                <a:solidFill>
                  <a:srgbClr val="232852"/>
                </a:solidFill>
                <a:latin typeface="Georgia"/>
                <a:cs typeface="Georgia"/>
              </a:rPr>
              <a:t>Electrical </a:t>
            </a:r>
            <a:r>
              <a:rPr sz="2150" b="1" spc="-10" dirty="0">
                <a:solidFill>
                  <a:srgbClr val="232852"/>
                </a:solidFill>
                <a:latin typeface="Georgia"/>
                <a:cs typeface="Georgia"/>
              </a:rPr>
              <a:t>Mechanical  </a:t>
            </a:r>
            <a:r>
              <a:rPr sz="2150" b="1" spc="-145" dirty="0">
                <a:solidFill>
                  <a:srgbClr val="232852"/>
                </a:solidFill>
                <a:latin typeface="Georgia"/>
                <a:cs typeface="Georgia"/>
              </a:rPr>
              <a:t>systems(MEMS), </a:t>
            </a:r>
            <a:r>
              <a:rPr sz="2150" b="1" spc="-220" dirty="0">
                <a:solidFill>
                  <a:srgbClr val="232852"/>
                </a:solidFill>
                <a:latin typeface="Georgia"/>
                <a:cs typeface="Georgia"/>
              </a:rPr>
              <a:t>it </a:t>
            </a:r>
            <a:r>
              <a:rPr sz="2150" b="1" spc="80" dirty="0">
                <a:solidFill>
                  <a:srgbClr val="232852"/>
                </a:solidFill>
                <a:latin typeface="Georgia"/>
                <a:cs typeface="Georgia"/>
              </a:rPr>
              <a:t>can </a:t>
            </a:r>
            <a:r>
              <a:rPr sz="2150" b="1" spc="-70" dirty="0">
                <a:solidFill>
                  <a:srgbClr val="232852"/>
                </a:solidFill>
                <a:latin typeface="Georgia"/>
                <a:cs typeface="Georgia"/>
              </a:rPr>
              <a:t>provide </a:t>
            </a:r>
            <a:r>
              <a:rPr sz="2150" b="1" spc="-150" dirty="0">
                <a:solidFill>
                  <a:srgbClr val="232852"/>
                </a:solidFill>
                <a:latin typeface="Georgia"/>
                <a:cs typeface="Georgia"/>
              </a:rPr>
              <a:t>information </a:t>
            </a:r>
            <a:r>
              <a:rPr sz="2150" b="1" spc="-90" dirty="0">
                <a:solidFill>
                  <a:srgbClr val="232852"/>
                </a:solidFill>
                <a:latin typeface="Georgia"/>
                <a:cs typeface="Georgia"/>
              </a:rPr>
              <a:t>of  </a:t>
            </a:r>
            <a:r>
              <a:rPr sz="2150" b="1" spc="-70" dirty="0">
                <a:solidFill>
                  <a:srgbClr val="232852"/>
                </a:solidFill>
                <a:latin typeface="Georgia"/>
                <a:cs typeface="Georgia"/>
              </a:rPr>
              <a:t>the </a:t>
            </a:r>
            <a:r>
              <a:rPr sz="2150" b="1" spc="-60" dirty="0">
                <a:solidFill>
                  <a:srgbClr val="232852"/>
                </a:solidFill>
                <a:latin typeface="Georgia"/>
                <a:cs typeface="Georgia"/>
              </a:rPr>
              <a:t>boards </a:t>
            </a:r>
            <a:r>
              <a:rPr sz="2150" b="1" spc="-80" dirty="0">
                <a:solidFill>
                  <a:srgbClr val="232852"/>
                </a:solidFill>
                <a:latin typeface="Georgia"/>
                <a:cs typeface="Georgia"/>
              </a:rPr>
              <a:t>angular </a:t>
            </a:r>
            <a:r>
              <a:rPr sz="2150" b="1" spc="-105" dirty="0">
                <a:solidFill>
                  <a:srgbClr val="232852"/>
                </a:solidFill>
                <a:latin typeface="Georgia"/>
                <a:cs typeface="Georgia"/>
              </a:rPr>
              <a:t>position </a:t>
            </a:r>
            <a:r>
              <a:rPr sz="2150" b="1" spc="-20" dirty="0">
                <a:solidFill>
                  <a:srgbClr val="232852"/>
                </a:solidFill>
                <a:latin typeface="Georgia"/>
                <a:cs typeface="Georgia"/>
              </a:rPr>
              <a:t>and</a:t>
            </a:r>
            <a:r>
              <a:rPr sz="2150" b="1" spc="90" dirty="0">
                <a:solidFill>
                  <a:srgbClr val="232852"/>
                </a:solidFill>
                <a:latin typeface="Georgia"/>
                <a:cs typeface="Georgia"/>
              </a:rPr>
              <a:t> </a:t>
            </a:r>
            <a:r>
              <a:rPr sz="2150" b="1" spc="-10" dirty="0">
                <a:solidFill>
                  <a:srgbClr val="232852"/>
                </a:solidFill>
                <a:latin typeface="Georgia"/>
                <a:cs typeface="Georgia"/>
              </a:rPr>
              <a:t>acceleration.</a:t>
            </a:r>
            <a:endParaRPr sz="21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990615"/>
            <a:ext cx="7391400" cy="52482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3312" y="1495039"/>
            <a:ext cx="486727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355" dirty="0"/>
              <a:t>COMPONENTS</a:t>
            </a:r>
            <a:r>
              <a:rPr sz="3950" spc="165" dirty="0"/>
              <a:t> </a:t>
            </a:r>
            <a:r>
              <a:rPr sz="3950" spc="-620" dirty="0"/>
              <a:t>USED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1189987" y="2293302"/>
            <a:ext cx="6426835" cy="33197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spc="285" dirty="0">
                <a:solidFill>
                  <a:srgbClr val="619CD1"/>
                </a:solidFill>
                <a:latin typeface="Arial"/>
                <a:cs typeface="Arial"/>
              </a:rPr>
              <a:t> </a:t>
            </a:r>
            <a:r>
              <a:rPr sz="2000" b="1" spc="-215" dirty="0">
                <a:solidFill>
                  <a:srgbClr val="FF0000"/>
                </a:solidFill>
                <a:latin typeface="Georgia"/>
                <a:cs typeface="Georgia"/>
              </a:rPr>
              <a:t>MICROCONTROLLER-ARDUINO</a:t>
            </a:r>
            <a:r>
              <a:rPr sz="2000" b="1" spc="-6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000" b="1" spc="-145" dirty="0">
                <a:solidFill>
                  <a:srgbClr val="FF0000"/>
                </a:solidFill>
                <a:latin typeface="Georgia"/>
                <a:cs typeface="Georgia"/>
              </a:rPr>
              <a:t>UNO</a:t>
            </a:r>
            <a:endParaRPr sz="2000">
              <a:latin typeface="Georgia"/>
              <a:cs typeface="Georgia"/>
            </a:endParaRPr>
          </a:p>
          <a:p>
            <a:pPr marL="288925" marR="5080" indent="-276860">
              <a:lnSpc>
                <a:spcPct val="79900"/>
              </a:lnSpc>
              <a:spcBef>
                <a:spcPts val="484"/>
              </a:spcBef>
            </a:pPr>
            <a:r>
              <a:rPr sz="1500" spc="285" dirty="0">
                <a:solidFill>
                  <a:srgbClr val="619CD1"/>
                </a:solidFill>
                <a:latin typeface="Arial"/>
                <a:cs typeface="Arial"/>
              </a:rPr>
              <a:t> </a:t>
            </a:r>
            <a:r>
              <a:rPr sz="2000" b="1" spc="-185" dirty="0">
                <a:latin typeface="Georgia"/>
                <a:cs typeface="Georgia"/>
              </a:rPr>
              <a:t>The </a:t>
            </a:r>
            <a:r>
              <a:rPr sz="2000" b="1" spc="-110" dirty="0">
                <a:latin typeface="Georgia"/>
                <a:cs typeface="Georgia"/>
              </a:rPr>
              <a:t>arduino </a:t>
            </a:r>
            <a:r>
              <a:rPr sz="2000" b="1" spc="-105" dirty="0">
                <a:latin typeface="Georgia"/>
                <a:cs typeface="Georgia"/>
              </a:rPr>
              <a:t>uno </a:t>
            </a:r>
            <a:r>
              <a:rPr sz="2000" b="1" spc="-125" dirty="0">
                <a:latin typeface="Georgia"/>
                <a:cs typeface="Georgia"/>
              </a:rPr>
              <a:t>microcontroller </a:t>
            </a:r>
            <a:r>
              <a:rPr sz="2000" b="1" spc="-200" dirty="0">
                <a:latin typeface="Georgia"/>
                <a:cs typeface="Georgia"/>
              </a:rPr>
              <a:t>is </a:t>
            </a:r>
            <a:r>
              <a:rPr sz="2000" b="1" spc="145" dirty="0">
                <a:latin typeface="Georgia"/>
                <a:cs typeface="Georgia"/>
              </a:rPr>
              <a:t>a </a:t>
            </a:r>
            <a:r>
              <a:rPr sz="2000" b="1" spc="-114" dirty="0">
                <a:latin typeface="Georgia"/>
                <a:cs typeface="Georgia"/>
              </a:rPr>
              <a:t>small </a:t>
            </a:r>
            <a:r>
              <a:rPr sz="2000" b="1" spc="40" dirty="0">
                <a:latin typeface="Georgia"/>
                <a:cs typeface="Georgia"/>
              </a:rPr>
              <a:t>device  </a:t>
            </a:r>
            <a:r>
              <a:rPr sz="2000" b="1" spc="-5" dirty="0">
                <a:latin typeface="Georgia"/>
                <a:cs typeface="Georgia"/>
              </a:rPr>
              <a:t>and </a:t>
            </a:r>
            <a:r>
              <a:rPr sz="2000" b="1" spc="-100" dirty="0">
                <a:latin typeface="Georgia"/>
                <a:cs typeface="Georgia"/>
              </a:rPr>
              <a:t>therefore </a:t>
            </a:r>
            <a:r>
              <a:rPr sz="2000" b="1" spc="-80" dirty="0">
                <a:latin typeface="Georgia"/>
                <a:cs typeface="Georgia"/>
              </a:rPr>
              <a:t>suitable </a:t>
            </a:r>
            <a:r>
              <a:rPr sz="2000" b="1" spc="-195" dirty="0">
                <a:latin typeface="Georgia"/>
                <a:cs typeface="Georgia"/>
              </a:rPr>
              <a:t>for </a:t>
            </a:r>
            <a:r>
              <a:rPr sz="2000" b="1" spc="-114" dirty="0">
                <a:latin typeface="Georgia"/>
                <a:cs typeface="Georgia"/>
              </a:rPr>
              <a:t>small </a:t>
            </a:r>
            <a:r>
              <a:rPr sz="2000" b="1" spc="-65" dirty="0">
                <a:latin typeface="Georgia"/>
                <a:cs typeface="Georgia"/>
              </a:rPr>
              <a:t>projects. </a:t>
            </a:r>
            <a:r>
              <a:rPr sz="2000" b="1" spc="-185" dirty="0">
                <a:latin typeface="Georgia"/>
                <a:cs typeface="Georgia"/>
              </a:rPr>
              <a:t>The  </a:t>
            </a:r>
            <a:r>
              <a:rPr sz="2000" b="1" spc="-114" dirty="0">
                <a:latin typeface="Georgia"/>
                <a:cs typeface="Georgia"/>
              </a:rPr>
              <a:t>dimension </a:t>
            </a:r>
            <a:r>
              <a:rPr sz="2000" b="1" spc="-110" dirty="0">
                <a:latin typeface="Georgia"/>
                <a:cs typeface="Georgia"/>
              </a:rPr>
              <a:t>of </a:t>
            </a:r>
            <a:r>
              <a:rPr sz="2000" b="1" spc="-70" dirty="0">
                <a:latin typeface="Georgia"/>
                <a:cs typeface="Georgia"/>
              </a:rPr>
              <a:t>the </a:t>
            </a:r>
            <a:r>
              <a:rPr sz="2000" b="1" spc="-30" dirty="0">
                <a:latin typeface="Georgia"/>
                <a:cs typeface="Georgia"/>
              </a:rPr>
              <a:t>board </a:t>
            </a:r>
            <a:r>
              <a:rPr sz="2000" b="1" spc="-200" dirty="0">
                <a:latin typeface="Georgia"/>
                <a:cs typeface="Georgia"/>
              </a:rPr>
              <a:t>is </a:t>
            </a:r>
            <a:r>
              <a:rPr sz="2000" b="1" spc="-25" dirty="0">
                <a:latin typeface="Georgia"/>
                <a:cs typeface="Georgia"/>
              </a:rPr>
              <a:t>45x17 </a:t>
            </a:r>
            <a:r>
              <a:rPr sz="2000" b="1" spc="-145" dirty="0">
                <a:latin typeface="Georgia"/>
                <a:cs typeface="Georgia"/>
              </a:rPr>
              <a:t>mm </a:t>
            </a:r>
            <a:r>
              <a:rPr sz="2000" b="1" spc="-5" dirty="0">
                <a:latin typeface="Georgia"/>
                <a:cs typeface="Georgia"/>
              </a:rPr>
              <a:t>and </a:t>
            </a:r>
            <a:r>
              <a:rPr sz="2000" b="1" spc="-105" dirty="0">
                <a:latin typeface="Georgia"/>
                <a:cs typeface="Georgia"/>
              </a:rPr>
              <a:t>10mm  </a:t>
            </a:r>
            <a:r>
              <a:rPr sz="2000" b="1" spc="-100" dirty="0">
                <a:latin typeface="Georgia"/>
                <a:cs typeface="Georgia"/>
              </a:rPr>
              <a:t>thick </a:t>
            </a:r>
            <a:r>
              <a:rPr sz="2000" b="1" spc="-175" dirty="0">
                <a:latin typeface="Georgia"/>
                <a:cs typeface="Georgia"/>
              </a:rPr>
              <a:t>with </a:t>
            </a:r>
            <a:r>
              <a:rPr sz="2000" b="1" spc="-70" dirty="0">
                <a:latin typeface="Georgia"/>
                <a:cs typeface="Georgia"/>
              </a:rPr>
              <a:t>the </a:t>
            </a:r>
            <a:r>
              <a:rPr sz="2000" b="1" spc="-135" dirty="0">
                <a:latin typeface="Georgia"/>
                <a:cs typeface="Georgia"/>
              </a:rPr>
              <a:t>pins </a:t>
            </a:r>
            <a:r>
              <a:rPr sz="2000" b="1" dirty="0">
                <a:latin typeface="Georgia"/>
                <a:cs typeface="Georgia"/>
              </a:rPr>
              <a:t>attached. </a:t>
            </a:r>
            <a:r>
              <a:rPr sz="2000" b="1" spc="-245" dirty="0">
                <a:latin typeface="Georgia"/>
                <a:cs typeface="Georgia"/>
              </a:rPr>
              <a:t>It </a:t>
            </a:r>
            <a:r>
              <a:rPr sz="2000" b="1" spc="-200" dirty="0">
                <a:latin typeface="Georgia"/>
                <a:cs typeface="Georgia"/>
              </a:rPr>
              <a:t>is </a:t>
            </a:r>
            <a:r>
              <a:rPr sz="2000" b="1" spc="145" dirty="0">
                <a:latin typeface="Georgia"/>
                <a:cs typeface="Georgia"/>
              </a:rPr>
              <a:t>a </a:t>
            </a:r>
            <a:r>
              <a:rPr sz="2000" b="1" spc="-15" dirty="0">
                <a:latin typeface="Georgia"/>
                <a:cs typeface="Georgia"/>
              </a:rPr>
              <a:t>breadboard  </a:t>
            </a:r>
            <a:r>
              <a:rPr sz="2000" b="1" spc="45" dirty="0">
                <a:latin typeface="Georgia"/>
                <a:cs typeface="Georgia"/>
              </a:rPr>
              <a:t>based </a:t>
            </a:r>
            <a:r>
              <a:rPr sz="2000" b="1" spc="-85" dirty="0">
                <a:latin typeface="Georgia"/>
                <a:cs typeface="Georgia"/>
              </a:rPr>
              <a:t>on </a:t>
            </a:r>
            <a:r>
              <a:rPr sz="2000" b="1" spc="-70" dirty="0">
                <a:latin typeface="Georgia"/>
                <a:cs typeface="Georgia"/>
              </a:rPr>
              <a:t>the </a:t>
            </a:r>
            <a:r>
              <a:rPr sz="2000" b="1" spc="-85" dirty="0">
                <a:latin typeface="Georgia"/>
                <a:cs typeface="Georgia"/>
              </a:rPr>
              <a:t>microchip </a:t>
            </a:r>
            <a:r>
              <a:rPr sz="2000" b="1" spc="-270" dirty="0">
                <a:latin typeface="Georgia"/>
                <a:cs typeface="Georgia"/>
              </a:rPr>
              <a:t>AT </a:t>
            </a:r>
            <a:r>
              <a:rPr sz="2000" b="1" spc="75" dirty="0">
                <a:latin typeface="Georgia"/>
                <a:cs typeface="Georgia"/>
              </a:rPr>
              <a:t>mega </a:t>
            </a:r>
            <a:r>
              <a:rPr sz="2000" b="1" spc="-160" dirty="0">
                <a:latin typeface="Georgia"/>
                <a:cs typeface="Georgia"/>
              </a:rPr>
              <a:t>328 </a:t>
            </a:r>
            <a:r>
              <a:rPr sz="2000" b="1" spc="-5" dirty="0">
                <a:latin typeface="Georgia"/>
                <a:cs typeface="Georgia"/>
              </a:rPr>
              <a:t>and  equipped </a:t>
            </a:r>
            <a:r>
              <a:rPr sz="2000" b="1" spc="-175" dirty="0">
                <a:latin typeface="Georgia"/>
                <a:cs typeface="Georgia"/>
              </a:rPr>
              <a:t>with </a:t>
            </a:r>
            <a:r>
              <a:rPr sz="2000" b="1" spc="-220" dirty="0">
                <a:latin typeface="Georgia"/>
                <a:cs typeface="Georgia"/>
              </a:rPr>
              <a:t>8 </a:t>
            </a:r>
            <a:r>
              <a:rPr sz="2000" b="1" spc="10" dirty="0">
                <a:latin typeface="Georgia"/>
                <a:cs typeface="Georgia"/>
              </a:rPr>
              <a:t>analog </a:t>
            </a:r>
            <a:r>
              <a:rPr sz="2000" b="1" spc="-135" dirty="0">
                <a:latin typeface="Georgia"/>
                <a:cs typeface="Georgia"/>
              </a:rPr>
              <a:t>pins </a:t>
            </a:r>
            <a:r>
              <a:rPr sz="2000" b="1" spc="-5" dirty="0">
                <a:latin typeface="Georgia"/>
                <a:cs typeface="Georgia"/>
              </a:rPr>
              <a:t>and </a:t>
            </a:r>
            <a:r>
              <a:rPr sz="2000" b="1" spc="-10" dirty="0">
                <a:latin typeface="Georgia"/>
                <a:cs typeface="Georgia"/>
              </a:rPr>
              <a:t>14 </a:t>
            </a:r>
            <a:r>
              <a:rPr sz="2000" b="1" spc="-80" dirty="0">
                <a:latin typeface="Georgia"/>
                <a:cs typeface="Georgia"/>
              </a:rPr>
              <a:t>digital </a:t>
            </a:r>
            <a:r>
              <a:rPr sz="2000" b="1" spc="-135" dirty="0">
                <a:latin typeface="Georgia"/>
                <a:cs typeface="Georgia"/>
              </a:rPr>
              <a:t>pins </a:t>
            </a:r>
            <a:r>
              <a:rPr sz="2000" b="1" spc="-110" dirty="0">
                <a:latin typeface="Georgia"/>
                <a:cs typeface="Georgia"/>
              </a:rPr>
              <a:t>of  </a:t>
            </a:r>
            <a:r>
              <a:rPr sz="2000" b="1" spc="-90" dirty="0">
                <a:latin typeface="Georgia"/>
                <a:cs typeface="Georgia"/>
              </a:rPr>
              <a:t>which </a:t>
            </a:r>
            <a:r>
              <a:rPr sz="2000" b="1" spc="-145" dirty="0">
                <a:latin typeface="Georgia"/>
                <a:cs typeface="Georgia"/>
              </a:rPr>
              <a:t>six </a:t>
            </a:r>
            <a:r>
              <a:rPr sz="2000" b="1" spc="-20" dirty="0">
                <a:latin typeface="Georgia"/>
                <a:cs typeface="Georgia"/>
              </a:rPr>
              <a:t>are </a:t>
            </a:r>
            <a:r>
              <a:rPr sz="2000" b="1" spc="-320" dirty="0">
                <a:latin typeface="Georgia"/>
                <a:cs typeface="Georgia"/>
              </a:rPr>
              <a:t>PWM </a:t>
            </a:r>
            <a:r>
              <a:rPr sz="2000" b="1" spc="-5" dirty="0">
                <a:latin typeface="Georgia"/>
                <a:cs typeface="Georgia"/>
              </a:rPr>
              <a:t>enabled. </a:t>
            </a:r>
            <a:r>
              <a:rPr sz="2000" b="1" spc="-185" dirty="0">
                <a:latin typeface="Georgia"/>
                <a:cs typeface="Georgia"/>
              </a:rPr>
              <a:t>The </a:t>
            </a:r>
            <a:r>
              <a:rPr sz="2000" b="1" spc="-204" dirty="0">
                <a:latin typeface="Georgia"/>
                <a:cs typeface="Georgia"/>
              </a:rPr>
              <a:t>mini </a:t>
            </a:r>
            <a:r>
              <a:rPr sz="2000" b="1" spc="-305" dirty="0">
                <a:latin typeface="Georgia"/>
                <a:cs typeface="Georgia"/>
              </a:rPr>
              <a:t>USB </a:t>
            </a:r>
            <a:r>
              <a:rPr sz="2000" b="1" spc="-130" dirty="0">
                <a:latin typeface="Georgia"/>
                <a:cs typeface="Georgia"/>
              </a:rPr>
              <a:t>port </a:t>
            </a:r>
            <a:r>
              <a:rPr sz="2000" b="1" spc="-200" dirty="0">
                <a:latin typeface="Georgia"/>
                <a:cs typeface="Georgia"/>
              </a:rPr>
              <a:t>is  </a:t>
            </a:r>
            <a:r>
              <a:rPr sz="2000" b="1" spc="-35" dirty="0">
                <a:latin typeface="Georgia"/>
                <a:cs typeface="Georgia"/>
              </a:rPr>
              <a:t>used </a:t>
            </a:r>
            <a:r>
              <a:rPr sz="2000" b="1" spc="-195" dirty="0">
                <a:latin typeface="Georgia"/>
                <a:cs typeface="Georgia"/>
              </a:rPr>
              <a:t>for </a:t>
            </a:r>
            <a:r>
              <a:rPr sz="2000" b="1" spc="-85" dirty="0">
                <a:latin typeface="Georgia"/>
                <a:cs typeface="Georgia"/>
              </a:rPr>
              <a:t>programming, </a:t>
            </a:r>
            <a:r>
              <a:rPr sz="2000" b="1" spc="-100" dirty="0">
                <a:latin typeface="Georgia"/>
                <a:cs typeface="Georgia"/>
              </a:rPr>
              <a:t>but </a:t>
            </a:r>
            <a:r>
              <a:rPr sz="2000" b="1" spc="65" dirty="0">
                <a:latin typeface="Georgia"/>
                <a:cs typeface="Georgia"/>
              </a:rPr>
              <a:t>can </a:t>
            </a:r>
            <a:r>
              <a:rPr sz="2000" b="1" spc="-50" dirty="0">
                <a:latin typeface="Georgia"/>
                <a:cs typeface="Georgia"/>
              </a:rPr>
              <a:t>also </a:t>
            </a:r>
            <a:r>
              <a:rPr sz="2000" b="1" spc="105" dirty="0">
                <a:latin typeface="Georgia"/>
                <a:cs typeface="Georgia"/>
              </a:rPr>
              <a:t>be </a:t>
            </a:r>
            <a:r>
              <a:rPr sz="2000" b="1" spc="-35" dirty="0">
                <a:latin typeface="Georgia"/>
                <a:cs typeface="Georgia"/>
              </a:rPr>
              <a:t>used </a:t>
            </a:r>
            <a:r>
              <a:rPr sz="2000" b="1" spc="10" dirty="0">
                <a:latin typeface="Georgia"/>
                <a:cs typeface="Georgia"/>
              </a:rPr>
              <a:t>as </a:t>
            </a:r>
            <a:r>
              <a:rPr sz="2000" b="1" spc="145" dirty="0">
                <a:latin typeface="Georgia"/>
                <a:cs typeface="Georgia"/>
              </a:rPr>
              <a:t>a  </a:t>
            </a:r>
            <a:r>
              <a:rPr sz="2000" b="1" spc="-65" dirty="0">
                <a:latin typeface="Georgia"/>
                <a:cs typeface="Georgia"/>
              </a:rPr>
              <a:t>power </a:t>
            </a:r>
            <a:r>
              <a:rPr sz="2000" b="1" spc="-60" dirty="0">
                <a:latin typeface="Georgia"/>
                <a:cs typeface="Georgia"/>
              </a:rPr>
              <a:t>source. </a:t>
            </a:r>
            <a:r>
              <a:rPr sz="2000" b="1" u="heavy" spc="-155" dirty="0">
                <a:solidFill>
                  <a:srgbClr val="3477B1"/>
                </a:solidFill>
                <a:uFill>
                  <a:solidFill>
                    <a:srgbClr val="3477B1"/>
                  </a:solidFill>
                </a:uFill>
                <a:latin typeface="Georgia"/>
                <a:cs typeface="Georgia"/>
              </a:rPr>
              <a:t>All </a:t>
            </a:r>
            <a:r>
              <a:rPr sz="2000" b="1" u="heavy" spc="-110" dirty="0">
                <a:solidFill>
                  <a:srgbClr val="3477B1"/>
                </a:solidFill>
                <a:uFill>
                  <a:solidFill>
                    <a:srgbClr val="3477B1"/>
                  </a:solidFill>
                </a:uFill>
                <a:latin typeface="Georgia"/>
                <a:cs typeface="Georgia"/>
              </a:rPr>
              <a:t>arduino </a:t>
            </a:r>
            <a:r>
              <a:rPr sz="2000" b="1" u="heavy" spc="-45" dirty="0">
                <a:solidFill>
                  <a:srgbClr val="3477B1"/>
                </a:solidFill>
                <a:uFill>
                  <a:solidFill>
                    <a:srgbClr val="3477B1"/>
                  </a:solidFill>
                </a:uFill>
                <a:latin typeface="Georgia"/>
                <a:cs typeface="Georgia"/>
              </a:rPr>
              <a:t>boards </a:t>
            </a:r>
            <a:r>
              <a:rPr sz="2000" b="1" u="heavy" spc="35" dirty="0">
                <a:solidFill>
                  <a:srgbClr val="3477B1"/>
                </a:solidFill>
                <a:uFill>
                  <a:solidFill>
                    <a:srgbClr val="3477B1"/>
                  </a:solidFill>
                </a:uFill>
                <a:latin typeface="Georgia"/>
                <a:cs typeface="Georgia"/>
              </a:rPr>
              <a:t>have </a:t>
            </a:r>
            <a:r>
              <a:rPr sz="2000" b="1" u="heavy" spc="-85" dirty="0">
                <a:solidFill>
                  <a:srgbClr val="3477B1"/>
                </a:solidFill>
                <a:uFill>
                  <a:solidFill>
                    <a:srgbClr val="3477B1"/>
                  </a:solidFill>
                </a:uFill>
                <a:latin typeface="Georgia"/>
                <a:cs typeface="Georgia"/>
              </a:rPr>
              <a:t>software </a:t>
            </a:r>
            <a:r>
              <a:rPr sz="2000" b="1" spc="-85" dirty="0">
                <a:solidFill>
                  <a:srgbClr val="3477B1"/>
                </a:solidFill>
                <a:latin typeface="Georgia"/>
                <a:cs typeface="Georgia"/>
              </a:rPr>
              <a:t> </a:t>
            </a:r>
            <a:r>
              <a:rPr sz="2000" b="1" u="heavy" spc="-60" dirty="0">
                <a:solidFill>
                  <a:srgbClr val="3477B1"/>
                </a:solidFill>
                <a:uFill>
                  <a:solidFill>
                    <a:srgbClr val="3477B1"/>
                  </a:solidFill>
                </a:uFill>
                <a:latin typeface="Georgia"/>
                <a:cs typeface="Georgia"/>
              </a:rPr>
              <a:t>included, </a:t>
            </a:r>
            <a:r>
              <a:rPr sz="2000" b="1" u="heavy" spc="-135" dirty="0">
                <a:solidFill>
                  <a:srgbClr val="3477B1"/>
                </a:solidFill>
                <a:uFill>
                  <a:solidFill>
                    <a:srgbClr val="3477B1"/>
                  </a:solidFill>
                </a:uFill>
                <a:latin typeface="Georgia"/>
                <a:cs typeface="Georgia"/>
              </a:rPr>
              <a:t>Arduino </a:t>
            </a:r>
            <a:r>
              <a:rPr sz="2000" b="1" u="heavy" spc="-254" dirty="0">
                <a:solidFill>
                  <a:srgbClr val="3477B1"/>
                </a:solidFill>
                <a:uFill>
                  <a:solidFill>
                    <a:srgbClr val="3477B1"/>
                  </a:solidFill>
                </a:uFill>
                <a:latin typeface="Georgia"/>
                <a:cs typeface="Georgia"/>
              </a:rPr>
              <a:t>IDE</a:t>
            </a:r>
            <a:r>
              <a:rPr sz="2000" b="1" spc="-254" dirty="0">
                <a:latin typeface="Georgia"/>
                <a:cs typeface="Georgia"/>
              </a:rPr>
              <a:t>. </a:t>
            </a:r>
            <a:r>
              <a:rPr sz="2000" b="1" spc="-275" dirty="0">
                <a:latin typeface="Georgia"/>
                <a:cs typeface="Georgia"/>
              </a:rPr>
              <a:t>This </a:t>
            </a:r>
            <a:r>
              <a:rPr sz="2000" b="1" spc="-40" dirty="0">
                <a:latin typeface="Georgia"/>
                <a:cs typeface="Georgia"/>
              </a:rPr>
              <a:t>means </a:t>
            </a:r>
            <a:r>
              <a:rPr sz="2000" b="1" spc="-70" dirty="0">
                <a:latin typeface="Georgia"/>
                <a:cs typeface="Georgia"/>
              </a:rPr>
              <a:t>the </a:t>
            </a:r>
            <a:r>
              <a:rPr sz="2000" b="1" spc="-30" dirty="0">
                <a:latin typeface="Georgia"/>
                <a:cs typeface="Georgia"/>
              </a:rPr>
              <a:t>board </a:t>
            </a:r>
            <a:r>
              <a:rPr sz="2000" b="1" spc="65" dirty="0">
                <a:latin typeface="Georgia"/>
                <a:cs typeface="Georgia"/>
              </a:rPr>
              <a:t>can  </a:t>
            </a:r>
            <a:r>
              <a:rPr sz="2000" b="1" spc="105" dirty="0">
                <a:latin typeface="Georgia"/>
                <a:cs typeface="Georgia"/>
              </a:rPr>
              <a:t>be </a:t>
            </a:r>
            <a:r>
              <a:rPr sz="2000" b="1" spc="20" dirty="0">
                <a:latin typeface="Georgia"/>
                <a:cs typeface="Georgia"/>
              </a:rPr>
              <a:t>plugged </a:t>
            </a:r>
            <a:r>
              <a:rPr sz="2000" b="1" spc="-155" dirty="0">
                <a:latin typeface="Georgia"/>
                <a:cs typeface="Georgia"/>
              </a:rPr>
              <a:t>into </a:t>
            </a:r>
            <a:r>
              <a:rPr sz="2000" b="1" spc="-70" dirty="0">
                <a:latin typeface="Georgia"/>
                <a:cs typeface="Georgia"/>
              </a:rPr>
              <a:t>the computer </a:t>
            </a:r>
            <a:r>
              <a:rPr sz="2000" b="1" spc="-5" dirty="0">
                <a:latin typeface="Georgia"/>
                <a:cs typeface="Georgia"/>
              </a:rPr>
              <a:t>and </a:t>
            </a:r>
            <a:r>
              <a:rPr sz="2000" b="1" spc="105" dirty="0">
                <a:latin typeface="Georgia"/>
                <a:cs typeface="Georgia"/>
              </a:rPr>
              <a:t>be  </a:t>
            </a:r>
            <a:r>
              <a:rPr sz="2000" b="1" spc="-145" dirty="0">
                <a:latin typeface="Verdana"/>
                <a:cs typeface="Verdana"/>
              </a:rPr>
              <a:t>programmed </a:t>
            </a:r>
            <a:r>
              <a:rPr sz="2000" b="1" spc="-210" dirty="0">
                <a:latin typeface="Verdana"/>
                <a:cs typeface="Verdana"/>
              </a:rPr>
              <a:t>through </a:t>
            </a:r>
            <a:r>
              <a:rPr sz="2000" b="1" spc="-175" dirty="0">
                <a:latin typeface="Verdana"/>
                <a:cs typeface="Verdana"/>
              </a:rPr>
              <a:t>Arduino’s </a:t>
            </a:r>
            <a:r>
              <a:rPr sz="2000" b="1" spc="-210" dirty="0">
                <a:latin typeface="Verdana"/>
                <a:cs typeface="Verdana"/>
              </a:rPr>
              <a:t>own</a:t>
            </a:r>
            <a:r>
              <a:rPr sz="2000" b="1" spc="-430" dirty="0">
                <a:latin typeface="Verdana"/>
                <a:cs typeface="Verdana"/>
              </a:rPr>
              <a:t> </a:t>
            </a:r>
            <a:r>
              <a:rPr sz="2000" b="1" spc="-200" dirty="0">
                <a:latin typeface="Verdana"/>
                <a:cs typeface="Verdana"/>
              </a:rPr>
              <a:t>software.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914400"/>
            <a:ext cx="7391400" cy="548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0" dirty="0"/>
              <a:t>COMPONENTS</a:t>
            </a:r>
            <a:r>
              <a:rPr spc="85" dirty="0"/>
              <a:t> </a:t>
            </a:r>
            <a:r>
              <a:rPr spc="-590" dirty="0"/>
              <a:t>USED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9987" y="1543743"/>
            <a:ext cx="6363970" cy="3478529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800" spc="340" dirty="0">
                <a:solidFill>
                  <a:srgbClr val="619CD1"/>
                </a:solidFill>
                <a:latin typeface="Arial"/>
                <a:cs typeface="Arial"/>
              </a:rPr>
              <a:t> </a:t>
            </a:r>
            <a:r>
              <a:rPr sz="2400" b="1" spc="-275" dirty="0">
                <a:solidFill>
                  <a:srgbClr val="FF0000"/>
                </a:solidFill>
                <a:latin typeface="Georgia"/>
                <a:cs typeface="Georgia"/>
              </a:rPr>
              <a:t>SERVO </a:t>
            </a:r>
            <a:r>
              <a:rPr sz="2400" b="1" spc="-204" dirty="0">
                <a:solidFill>
                  <a:srgbClr val="FF0000"/>
                </a:solidFill>
                <a:latin typeface="Georgia"/>
                <a:cs typeface="Georgia"/>
              </a:rPr>
              <a:t>MOTOR-MICRO </a:t>
            </a:r>
            <a:r>
              <a:rPr sz="2400" b="1" spc="-70" dirty="0">
                <a:solidFill>
                  <a:srgbClr val="FF0000"/>
                </a:solidFill>
                <a:latin typeface="Georgia"/>
                <a:cs typeface="Georgia"/>
              </a:rPr>
              <a:t>9G </a:t>
            </a:r>
            <a:r>
              <a:rPr sz="2400" b="1" spc="-275" dirty="0">
                <a:solidFill>
                  <a:srgbClr val="FF0000"/>
                </a:solidFill>
                <a:latin typeface="Georgia"/>
                <a:cs typeface="Georgia"/>
              </a:rPr>
              <a:t>SERVO</a:t>
            </a:r>
            <a:r>
              <a:rPr sz="2400" b="1" spc="-40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b="1" spc="-335" dirty="0">
                <a:solidFill>
                  <a:srgbClr val="FF0000"/>
                </a:solidFill>
                <a:latin typeface="Georgia"/>
                <a:cs typeface="Georgia"/>
              </a:rPr>
              <a:t>FS90</a:t>
            </a:r>
            <a:endParaRPr sz="2400">
              <a:latin typeface="Georgia"/>
              <a:cs typeface="Georgia"/>
            </a:endParaRPr>
          </a:p>
          <a:p>
            <a:pPr marL="288925" marR="27940" indent="-276860">
              <a:lnSpc>
                <a:spcPct val="99100"/>
              </a:lnSpc>
              <a:spcBef>
                <a:spcPts val="675"/>
              </a:spcBef>
            </a:pPr>
            <a:r>
              <a:rPr sz="1800" spc="340" dirty="0">
                <a:solidFill>
                  <a:srgbClr val="619CD1"/>
                </a:solidFill>
                <a:latin typeface="Arial"/>
                <a:cs typeface="Arial"/>
              </a:rPr>
              <a:t> </a:t>
            </a:r>
            <a:r>
              <a:rPr sz="2400" b="1" spc="-320" dirty="0">
                <a:latin typeface="Georgia"/>
                <a:cs typeface="Georgia"/>
              </a:rPr>
              <a:t>It </a:t>
            </a:r>
            <a:r>
              <a:rPr sz="2400" b="1" spc="-215" dirty="0">
                <a:latin typeface="Georgia"/>
                <a:cs typeface="Georgia"/>
              </a:rPr>
              <a:t>is </a:t>
            </a:r>
            <a:r>
              <a:rPr sz="2400" b="1" spc="155" dirty="0">
                <a:latin typeface="Georgia"/>
                <a:cs typeface="Georgia"/>
              </a:rPr>
              <a:t>a </a:t>
            </a:r>
            <a:r>
              <a:rPr sz="2400" b="1" spc="-140" dirty="0">
                <a:latin typeface="Georgia"/>
                <a:cs typeface="Georgia"/>
              </a:rPr>
              <a:t>small </a:t>
            </a:r>
            <a:r>
              <a:rPr sz="2400" b="1" spc="-10" dirty="0">
                <a:latin typeface="Georgia"/>
                <a:cs typeface="Georgia"/>
              </a:rPr>
              <a:t>yet </a:t>
            </a:r>
            <a:r>
              <a:rPr sz="2400" b="1" spc="-155" dirty="0">
                <a:latin typeface="Georgia"/>
                <a:cs typeface="Georgia"/>
              </a:rPr>
              <a:t>powerful </a:t>
            </a:r>
            <a:r>
              <a:rPr sz="2400" b="1" spc="-114" dirty="0">
                <a:latin typeface="Georgia"/>
                <a:cs typeface="Georgia"/>
              </a:rPr>
              <a:t>servo </a:t>
            </a:r>
            <a:r>
              <a:rPr sz="2400" b="1" spc="-190" dirty="0">
                <a:latin typeface="Georgia"/>
                <a:cs typeface="Georgia"/>
              </a:rPr>
              <a:t>motor </a:t>
            </a:r>
            <a:r>
              <a:rPr sz="2400" b="1" spc="-320" dirty="0">
                <a:latin typeface="Georgia"/>
                <a:cs typeface="Georgia"/>
              </a:rPr>
              <a:t>with  </a:t>
            </a:r>
            <a:r>
              <a:rPr sz="2400" b="1" spc="-85" dirty="0">
                <a:latin typeface="Georgia"/>
                <a:cs typeface="Georgia"/>
              </a:rPr>
              <a:t>the </a:t>
            </a:r>
            <a:r>
              <a:rPr sz="2400" b="1" spc="-105" dirty="0">
                <a:latin typeface="Georgia"/>
                <a:cs typeface="Georgia"/>
              </a:rPr>
              <a:t>ability </a:t>
            </a:r>
            <a:r>
              <a:rPr sz="2400" b="1" spc="-100" dirty="0">
                <a:latin typeface="Georgia"/>
                <a:cs typeface="Georgia"/>
              </a:rPr>
              <a:t>to </a:t>
            </a:r>
            <a:r>
              <a:rPr sz="2400" b="1" spc="-105" dirty="0">
                <a:latin typeface="Georgia"/>
                <a:cs typeface="Georgia"/>
              </a:rPr>
              <a:t>rotate </a:t>
            </a:r>
            <a:r>
              <a:rPr sz="2400" b="1" spc="-80" dirty="0">
                <a:latin typeface="Georgia"/>
                <a:cs typeface="Georgia"/>
              </a:rPr>
              <a:t>approximately </a:t>
            </a:r>
            <a:r>
              <a:rPr sz="2400" b="1" spc="-150" dirty="0">
                <a:latin typeface="Georgia"/>
                <a:cs typeface="Georgia"/>
              </a:rPr>
              <a:t>180  </a:t>
            </a:r>
            <a:r>
              <a:rPr sz="2400" b="1" spc="-20" dirty="0">
                <a:latin typeface="Georgia"/>
                <a:cs typeface="Georgia"/>
              </a:rPr>
              <a:t>degrees </a:t>
            </a:r>
            <a:r>
              <a:rPr sz="2400" b="1" spc="-195" dirty="0">
                <a:latin typeface="Georgia"/>
                <a:cs typeface="Georgia"/>
              </a:rPr>
              <a:t>with </a:t>
            </a:r>
            <a:r>
              <a:rPr sz="2400" b="1" spc="155" dirty="0">
                <a:latin typeface="Georgia"/>
                <a:cs typeface="Georgia"/>
              </a:rPr>
              <a:t>a </a:t>
            </a:r>
            <a:r>
              <a:rPr sz="2400" b="1" spc="-125" dirty="0">
                <a:latin typeface="Georgia"/>
                <a:cs typeface="Georgia"/>
              </a:rPr>
              <a:t>torque </a:t>
            </a:r>
            <a:r>
              <a:rPr sz="2400" b="1" spc="-145" dirty="0">
                <a:latin typeface="Georgia"/>
                <a:cs typeface="Georgia"/>
              </a:rPr>
              <a:t>output </a:t>
            </a:r>
            <a:r>
              <a:rPr sz="2400" b="1" spc="-150" dirty="0">
                <a:latin typeface="Georgia"/>
                <a:cs typeface="Georgia"/>
              </a:rPr>
              <a:t>of</a:t>
            </a:r>
            <a:r>
              <a:rPr sz="2400" b="1" spc="-70" dirty="0">
                <a:latin typeface="Georgia"/>
                <a:cs typeface="Georgia"/>
              </a:rPr>
              <a:t> </a:t>
            </a:r>
            <a:r>
              <a:rPr sz="2400" b="1" spc="-80" dirty="0">
                <a:latin typeface="Georgia"/>
                <a:cs typeface="Georgia"/>
              </a:rPr>
              <a:t>approx</a:t>
            </a:r>
            <a:endParaRPr sz="2400">
              <a:latin typeface="Georgia"/>
              <a:cs typeface="Georgia"/>
            </a:endParaRPr>
          </a:p>
          <a:p>
            <a:pPr marL="288925" marR="5080">
              <a:lnSpc>
                <a:spcPct val="99700"/>
              </a:lnSpc>
              <a:spcBef>
                <a:spcPts val="60"/>
              </a:spcBef>
            </a:pPr>
            <a:r>
              <a:rPr sz="2400" b="1" spc="-85" dirty="0">
                <a:latin typeface="Georgia"/>
                <a:cs typeface="Georgia"/>
              </a:rPr>
              <a:t>0.127 </a:t>
            </a:r>
            <a:r>
              <a:rPr sz="2400" b="1" spc="-175" dirty="0">
                <a:latin typeface="Georgia"/>
                <a:cs typeface="Georgia"/>
              </a:rPr>
              <a:t>Nm. </a:t>
            </a:r>
            <a:r>
              <a:rPr sz="2400" b="1" spc="-235" dirty="0">
                <a:latin typeface="Georgia"/>
                <a:cs typeface="Georgia"/>
              </a:rPr>
              <a:t>The </a:t>
            </a:r>
            <a:r>
              <a:rPr sz="2400" b="1" spc="-145" dirty="0">
                <a:latin typeface="Georgia"/>
                <a:cs typeface="Georgia"/>
              </a:rPr>
              <a:t>dimensions </a:t>
            </a:r>
            <a:r>
              <a:rPr sz="2400" b="1" spc="-150" dirty="0">
                <a:latin typeface="Georgia"/>
                <a:cs typeface="Georgia"/>
              </a:rPr>
              <a:t>of </a:t>
            </a:r>
            <a:r>
              <a:rPr sz="2400" b="1" spc="-85" dirty="0">
                <a:latin typeface="Georgia"/>
                <a:cs typeface="Georgia"/>
              </a:rPr>
              <a:t>the </a:t>
            </a:r>
            <a:r>
              <a:rPr sz="2400" b="1" spc="-114" dirty="0">
                <a:latin typeface="Georgia"/>
                <a:cs typeface="Georgia"/>
              </a:rPr>
              <a:t>servo  </a:t>
            </a:r>
            <a:r>
              <a:rPr sz="2400" b="1" spc="-190" dirty="0">
                <a:latin typeface="Georgia"/>
                <a:cs typeface="Georgia"/>
              </a:rPr>
              <a:t>motor </a:t>
            </a:r>
            <a:r>
              <a:rPr sz="2400" b="1" spc="-215" dirty="0">
                <a:latin typeface="Georgia"/>
                <a:cs typeface="Georgia"/>
              </a:rPr>
              <a:t>is </a:t>
            </a:r>
            <a:r>
              <a:rPr sz="2400" b="1" spc="-105" dirty="0">
                <a:latin typeface="Georgia"/>
                <a:cs typeface="Georgia"/>
              </a:rPr>
              <a:t>23.2x12.5x22 </a:t>
            </a:r>
            <a:r>
              <a:rPr sz="2400" b="1" spc="-180" dirty="0">
                <a:latin typeface="Georgia"/>
                <a:cs typeface="Georgia"/>
              </a:rPr>
              <a:t>mm </a:t>
            </a:r>
            <a:r>
              <a:rPr sz="2400" b="1" spc="-30" dirty="0">
                <a:latin typeface="Georgia"/>
                <a:cs typeface="Georgia"/>
              </a:rPr>
              <a:t>and </a:t>
            </a:r>
            <a:r>
              <a:rPr sz="2400" b="1" spc="-75" dirty="0">
                <a:latin typeface="Georgia"/>
                <a:cs typeface="Georgia"/>
              </a:rPr>
              <a:t>weighs </a:t>
            </a:r>
            <a:r>
              <a:rPr sz="2400" b="1" spc="-210" dirty="0">
                <a:latin typeface="Georgia"/>
                <a:cs typeface="Georgia"/>
              </a:rPr>
              <a:t>9  </a:t>
            </a:r>
            <a:r>
              <a:rPr sz="2400" b="1" spc="-110" dirty="0">
                <a:latin typeface="Georgia"/>
                <a:cs typeface="Georgia"/>
              </a:rPr>
              <a:t>grams. </a:t>
            </a:r>
            <a:r>
              <a:rPr sz="2400" b="1" spc="-240" dirty="0">
                <a:latin typeface="Georgia"/>
                <a:cs typeface="Georgia"/>
              </a:rPr>
              <a:t>The </a:t>
            </a:r>
            <a:r>
              <a:rPr sz="2400" b="1" spc="-190" dirty="0">
                <a:latin typeface="Georgia"/>
                <a:cs typeface="Georgia"/>
              </a:rPr>
              <a:t>motor </a:t>
            </a:r>
            <a:r>
              <a:rPr sz="2400" b="1" spc="20" dirty="0">
                <a:latin typeface="Georgia"/>
                <a:cs typeface="Georgia"/>
              </a:rPr>
              <a:t>have </a:t>
            </a:r>
            <a:r>
              <a:rPr sz="2400" b="1" spc="-155" dirty="0">
                <a:latin typeface="Georgia"/>
                <a:cs typeface="Georgia"/>
              </a:rPr>
              <a:t>3 </a:t>
            </a:r>
            <a:r>
              <a:rPr sz="2400" b="1" spc="-165" dirty="0">
                <a:latin typeface="Georgia"/>
                <a:cs typeface="Georgia"/>
              </a:rPr>
              <a:t>pins </a:t>
            </a:r>
            <a:r>
              <a:rPr sz="2400" b="1" spc="-235" dirty="0">
                <a:latin typeface="Georgia"/>
                <a:cs typeface="Georgia"/>
              </a:rPr>
              <a:t>in </a:t>
            </a:r>
            <a:r>
              <a:rPr sz="2400" b="1" spc="-110" dirty="0">
                <a:latin typeface="Georgia"/>
                <a:cs typeface="Georgia"/>
              </a:rPr>
              <a:t>total </a:t>
            </a:r>
            <a:r>
              <a:rPr sz="2400" b="1" spc="-30" dirty="0">
                <a:latin typeface="Georgia"/>
                <a:cs typeface="Georgia"/>
              </a:rPr>
              <a:t>one  </a:t>
            </a:r>
            <a:r>
              <a:rPr sz="2400" b="1" spc="-260" dirty="0">
                <a:latin typeface="Georgia"/>
                <a:cs typeface="Georgia"/>
              </a:rPr>
              <a:t>for </a:t>
            </a:r>
            <a:r>
              <a:rPr sz="2400" b="1" spc="-85" dirty="0">
                <a:latin typeface="Georgia"/>
                <a:cs typeface="Georgia"/>
              </a:rPr>
              <a:t>the </a:t>
            </a:r>
            <a:r>
              <a:rPr sz="2400" b="1" spc="-185" dirty="0">
                <a:latin typeface="Georgia"/>
                <a:cs typeface="Georgia"/>
              </a:rPr>
              <a:t>signals(PWM), </a:t>
            </a:r>
            <a:r>
              <a:rPr sz="2400" b="1" spc="-30" dirty="0">
                <a:latin typeface="Georgia"/>
                <a:cs typeface="Georgia"/>
              </a:rPr>
              <a:t>one </a:t>
            </a:r>
            <a:r>
              <a:rPr sz="2400" b="1" spc="-260" dirty="0">
                <a:latin typeface="Georgia"/>
                <a:cs typeface="Georgia"/>
              </a:rPr>
              <a:t>for </a:t>
            </a:r>
            <a:r>
              <a:rPr sz="2400" b="1" spc="-85" dirty="0">
                <a:latin typeface="Georgia"/>
                <a:cs typeface="Georgia"/>
              </a:rPr>
              <a:t>the </a:t>
            </a:r>
            <a:r>
              <a:rPr sz="2400" b="1" spc="-185" dirty="0">
                <a:latin typeface="Georgia"/>
                <a:cs typeface="Georgia"/>
              </a:rPr>
              <a:t>input  </a:t>
            </a:r>
            <a:r>
              <a:rPr sz="2400" b="1" spc="-20" dirty="0">
                <a:latin typeface="Georgia"/>
                <a:cs typeface="Georgia"/>
              </a:rPr>
              <a:t>voltage.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353C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732</Words>
  <Application>Microsoft Office PowerPoint</Application>
  <PresentationFormat>On-screen Show (4:3)</PresentationFormat>
  <Paragraphs>36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Georgia</vt:lpstr>
      <vt:lpstr>Times New Roman</vt:lpstr>
      <vt:lpstr>Verdana</vt:lpstr>
      <vt:lpstr>Office Theme</vt:lpstr>
      <vt:lpstr>PowerPoint Presentation</vt:lpstr>
      <vt:lpstr>ABSTRACT</vt:lpstr>
      <vt:lpstr>MERITS OF THE PROJECT</vt:lpstr>
      <vt:lpstr>APPLICATIONS camera and surgery stabilizing platforms</vt:lpstr>
      <vt:lpstr>COMPONENTS USED</vt:lpstr>
      <vt:lpstr>PowerPoint Presentation</vt:lpstr>
      <vt:lpstr>COMPONENTS USED</vt:lpstr>
      <vt:lpstr>PowerPoint Presentation</vt:lpstr>
      <vt:lpstr>COMPONENTS USED</vt:lpstr>
      <vt:lpstr>PowerPoint Presentation</vt:lpstr>
      <vt:lpstr>KALMAN FILTER</vt:lpstr>
      <vt:lpstr>Code for kalman filter</vt:lpstr>
      <vt:lpstr>PowerPoint Presentation</vt:lpstr>
      <vt:lpstr>PowerPoint Presentation</vt:lpstr>
      <vt:lpstr>PowerPoint Presentation</vt:lpstr>
      <vt:lpstr>methodology</vt:lpstr>
      <vt:lpstr>METHODOLOGY</vt:lpstr>
      <vt:lpstr>Block diagram</vt:lpstr>
      <vt:lpstr>EXPECTED OUTCOME</vt:lpstr>
      <vt:lpstr>Circuit connections</vt:lpstr>
      <vt:lpstr>Results obtained</vt:lpstr>
      <vt:lpstr>ARDUINO CODE: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Tanisha Rakshit</dc:creator>
  <cp:lastModifiedBy>Tanisha Rakshit</cp:lastModifiedBy>
  <cp:revision>2</cp:revision>
  <dcterms:created xsi:type="dcterms:W3CDTF">2020-12-15T12:30:17Z</dcterms:created>
  <dcterms:modified xsi:type="dcterms:W3CDTF">2020-12-15T13:06:52Z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2020-06-05T00:00:00Z</vt:filetime>
  </property>
  <property fmtid="{D5CDD505-2E9C-101B-9397-08002B2CF9AE}" pid="3" name="Creator">
    <vt:lpwstr>Online2PDF.com</vt:lpwstr>
  </property>
  <property fmtid="{D5CDD505-2E9C-101B-9397-08002B2CF9AE}" pid="4" name="LastSaved">
    <vt:filetime>2020-12-15T00:00:00Z</vt:filetime>
  </property>
</Properties>
</file>