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206360" y="11838960"/>
            <a:ext cx="21971520" cy="637200"/>
          </a:xfrm>
          <a:custGeom>
            <a:avLst/>
            <a:gdLst/>
            <a:ahLst/>
            <a:rect l="0" t="0" r="r" b="b"/>
            <a:pathLst>
              <a:path w="61032" h="1770">
                <a:moveTo>
                  <a:pt x="0" y="0"/>
                </a:moveTo>
                <a:lnTo>
                  <a:pt x="61032" y="0"/>
                </a:lnTo>
                <a:lnTo>
                  <a:pt x="61032" y="1770"/>
                </a:lnTo>
                <a:lnTo>
                  <a:pt x="0" y="17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4383880" cy="1371600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1207800" y="1106280"/>
            <a:ext cx="21969000" cy="637200"/>
          </a:xfrm>
          <a:custGeom>
            <a:avLst/>
            <a:gdLst/>
            <a:ahLst/>
            <a:rect l="0" t="0" r="r" b="b"/>
            <a:pathLst>
              <a:path w="61025" h="1770">
                <a:moveTo>
                  <a:pt x="0" y="0"/>
                </a:moveTo>
                <a:lnTo>
                  <a:pt x="61025" y="0"/>
                </a:lnTo>
                <a:lnTo>
                  <a:pt x="61025" y="1770"/>
                </a:lnTo>
                <a:lnTo>
                  <a:pt x="0" y="17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1206360" y="2246040"/>
            <a:ext cx="21971520" cy="935280"/>
          </a:xfrm>
          <a:custGeom>
            <a:avLst/>
            <a:gdLst/>
            <a:ahLst/>
            <a:rect l="0" t="0" r="r" b="b"/>
            <a:pathLst>
              <a:path w="61032" h="2598">
                <a:moveTo>
                  <a:pt x="0" y="0"/>
                </a:moveTo>
                <a:lnTo>
                  <a:pt x="61032" y="0"/>
                </a:lnTo>
                <a:lnTo>
                  <a:pt x="61032" y="2598"/>
                </a:lnTo>
                <a:lnTo>
                  <a:pt x="0" y="259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206360" y="2246040"/>
            <a:ext cx="21971520" cy="935280"/>
          </a:xfrm>
          <a:custGeom>
            <a:avLst/>
            <a:gdLst/>
            <a:ahLst/>
            <a:rect l="0" t="0" r="r" b="b"/>
            <a:pathLst>
              <a:path w="61032" h="2598">
                <a:moveTo>
                  <a:pt x="0" y="0"/>
                </a:moveTo>
                <a:lnTo>
                  <a:pt x="61032" y="0"/>
                </a:lnTo>
                <a:lnTo>
                  <a:pt x="61032" y="2598"/>
                </a:lnTo>
                <a:lnTo>
                  <a:pt x="0" y="259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1206360" y="2246040"/>
            <a:ext cx="21971520" cy="935280"/>
          </a:xfrm>
          <a:custGeom>
            <a:avLst/>
            <a:gdLst/>
            <a:ahLst/>
            <a:rect l="0" t="0" r="r" b="b"/>
            <a:pathLst>
              <a:path w="61032" h="2598">
                <a:moveTo>
                  <a:pt x="0" y="0"/>
                </a:moveTo>
                <a:lnTo>
                  <a:pt x="61032" y="0"/>
                </a:lnTo>
                <a:lnTo>
                  <a:pt x="61032" y="2598"/>
                </a:lnTo>
                <a:lnTo>
                  <a:pt x="0" y="259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 txBox="1"/>
          <p:nvPr/>
        </p:nvSpPr>
        <p:spPr>
          <a:xfrm>
            <a:off x="1206360" y="587160"/>
            <a:ext cx="21971160" cy="46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/>
            <a:r>
              <a:rPr b="0" lang="en-US" sz="8600" spc="-1" strike="noStrike">
                <a:solidFill>
                  <a:srgbClr val="ffffff"/>
                </a:solidFill>
                <a:latin typeface="Calibri"/>
                <a:ea typeface="Calibri"/>
              </a:rPr>
              <a:t>Automated Resume Screening and Microsoft Form Submission with RPA</a:t>
            </a:r>
            <a:endParaRPr b="0" lang="en-US" sz="8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206360" y="6216120"/>
            <a:ext cx="21971160" cy="19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5500" spc="-1" strike="noStrike">
                <a:solidFill>
                  <a:srgbClr val="a9a9a9"/>
                </a:solidFill>
                <a:latin typeface="HelveticaNeue-Bold"/>
                <a:ea typeface="HelveticaNeue-Bold"/>
              </a:rPr>
              <a:t>Streamlining Recruitment Processes with Robotic Process Automation (RPA)</a:t>
            </a:r>
            <a:endParaRPr b="0" lang="en-US" sz="5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70240" y="9877680"/>
            <a:ext cx="21971160" cy="63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By:-Team Puranjay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1206360" y="4920840"/>
            <a:ext cx="21971160" cy="38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80000"/>
              </a:lnSpc>
            </a:pPr>
            <a:r>
              <a:rPr b="0" lang="en-US" sz="116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Thank You</a:t>
            </a:r>
            <a:endParaRPr b="0" lang="en-US" sz="1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 txBox="1"/>
          <p:nvPr/>
        </p:nvSpPr>
        <p:spPr>
          <a:xfrm>
            <a:off x="1206360" y="2536200"/>
            <a:ext cx="21971160" cy="9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1. Introduction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2. Problem Statement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3. Solution Overview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4. Key Features &amp; Process Flow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5. Technology Stack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6. Detailed Steps for Implementation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7. Benefits of the Solution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  <a:p>
            <a:pPr marL="868680" indent="-8686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800" spc="-1" strike="noStrike">
                <a:solidFill>
                  <a:srgbClr val="18bdc0"/>
                </a:solidFill>
                <a:latin typeface="Calibri"/>
                <a:ea typeface="Calibri"/>
              </a:rPr>
              <a:t>8. Conclusion</a:t>
            </a:r>
            <a:endParaRPr b="0" lang="en-US" sz="6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4383880" cy="13716000"/>
          </a:xfrm>
          <a:prstGeom prst="rect">
            <a:avLst/>
          </a:prstGeom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1207800" y="351000"/>
            <a:ext cx="21968640" cy="24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1" lang="en-US" sz="9000" spc="-1" strike="noStrike">
                <a:solidFill>
                  <a:srgbClr val="0fffb9"/>
                </a:solidFill>
                <a:latin typeface="HelveticaNeue-Bold"/>
                <a:ea typeface="HelveticaNeue-Bold"/>
              </a:rPr>
              <a:t>Agenda</a:t>
            </a:r>
            <a:endParaRPr b="0" lang="en-US" sz="9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1206360" y="-25488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994680" y="3321000"/>
            <a:ext cx="21971160" cy="825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830880" indent="-8308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500" spc="-1" strike="noStrike">
                <a:solidFill>
                  <a:srgbClr val="dcdcdc"/>
                </a:solidFill>
                <a:latin typeface="Calibri"/>
                <a:ea typeface="Calibri"/>
              </a:rPr>
              <a:t>HR teams are overwhelmed with a high volume of resumes.</a:t>
            </a:r>
            <a:endParaRPr b="0" lang="en-US" sz="6500" spc="-1" strike="noStrike">
              <a:solidFill>
                <a:srgbClr val="ffffff"/>
              </a:solidFill>
              <a:latin typeface="Arial"/>
            </a:endParaRPr>
          </a:p>
          <a:p>
            <a:pPr marL="830880" indent="-8308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500" spc="-1" strike="noStrike">
                <a:solidFill>
                  <a:srgbClr val="dcdcdc"/>
                </a:solidFill>
                <a:latin typeface="Calibri"/>
                <a:ea typeface="Calibri"/>
              </a:rPr>
              <a:t>• </a:t>
            </a:r>
            <a:r>
              <a:rPr b="0" lang="en-US" sz="6500" spc="-1" strike="noStrike">
                <a:solidFill>
                  <a:srgbClr val="dcdcdc"/>
                </a:solidFill>
                <a:latin typeface="Calibri"/>
                <a:ea typeface="Calibri"/>
              </a:rPr>
              <a:t>Manual screening is time-consuming and prone to errors.</a:t>
            </a:r>
            <a:endParaRPr b="0" lang="en-US" sz="6500" spc="-1" strike="noStrike">
              <a:solidFill>
                <a:srgbClr val="ffffff"/>
              </a:solidFill>
              <a:latin typeface="Arial"/>
            </a:endParaRPr>
          </a:p>
          <a:p>
            <a:pPr marL="830880" indent="-83088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500" spc="-1" strike="noStrike">
                <a:solidFill>
                  <a:srgbClr val="dcdcdc"/>
                </a:solidFill>
                <a:latin typeface="Calibri"/>
                <a:ea typeface="Calibri"/>
              </a:rPr>
              <a:t>• </a:t>
            </a:r>
            <a:r>
              <a:rPr b="0" lang="en-US" sz="6500" spc="-1" strike="noStrike">
                <a:solidFill>
                  <a:srgbClr val="dcdcdc"/>
                </a:solidFill>
                <a:latin typeface="Calibri"/>
                <a:ea typeface="Calibri"/>
              </a:rPr>
              <a:t>Need for automation to streamline processes and improve efficiency.</a:t>
            </a:r>
            <a:endParaRPr b="0" lang="en-US" sz="6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 txBox="1"/>
          <p:nvPr/>
        </p:nvSpPr>
        <p:spPr>
          <a:xfrm>
            <a:off x="1206360" y="51480"/>
            <a:ext cx="21971160" cy="14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888"/>
          </a:bodyPr>
          <a:p>
            <a:pPr algn="ctr"/>
            <a:r>
              <a:rPr b="0" lang="en-US" sz="11400" spc="-1" strike="noStrike">
                <a:solidFill>
                  <a:srgbClr val="ffffff"/>
                </a:solidFill>
                <a:latin typeface="Calibri"/>
                <a:ea typeface="Calibri"/>
              </a:rPr>
              <a:t>Key Features</a:t>
            </a:r>
            <a:endParaRPr b="0" lang="en-US" sz="1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06360" y="2246040"/>
            <a:ext cx="21971160" cy="1034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1. Email fetching and filtering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2. Resume download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3. Data extraction using OCR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4. Form submission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5. Audit report generation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  <a:p>
            <a:pPr marL="1172160" indent="-117216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9200" spc="-1" strike="noStrike">
                <a:solidFill>
                  <a:srgbClr val="ffffff"/>
                </a:solidFill>
                <a:latin typeface="Calibri"/>
                <a:ea typeface="Calibri"/>
              </a:rPr>
              <a:t>6. Daily email report</a:t>
            </a:r>
            <a:endParaRPr b="0" lang="en-US" sz="9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1307520" y="623160"/>
            <a:ext cx="3457440" cy="2717640"/>
          </a:xfrm>
          <a:custGeom>
            <a:avLst/>
            <a:gdLst/>
            <a:ahLst/>
            <a:rect l="0" t="0" r="r" b="b"/>
            <a:pathLst>
              <a:path w="9604" h="7549">
                <a:moveTo>
                  <a:pt x="0" y="3774"/>
                </a:moveTo>
                <a:lnTo>
                  <a:pt x="4802" y="7549"/>
                </a:lnTo>
                <a:lnTo>
                  <a:pt x="9604" y="3774"/>
                </a:lnTo>
                <a:lnTo>
                  <a:pt x="4802" y="0"/>
                </a:lnTo>
                <a:lnTo>
                  <a:pt x="0" y="377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7520" y="623160"/>
            <a:ext cx="3457080" cy="27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Ui path installed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829320" y="2146680"/>
            <a:ext cx="2059920" cy="112896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337720" y="1709280"/>
            <a:ext cx="4221720" cy="2003400"/>
          </a:xfrm>
          <a:custGeom>
            <a:avLst/>
            <a:gdLst/>
            <a:ahLst/>
            <a:rect l="0" t="0" r="r" b="b"/>
            <a:pathLst>
              <a:path w="11727" h="5565">
                <a:moveTo>
                  <a:pt x="2518" y="0"/>
                </a:moveTo>
                <a:lnTo>
                  <a:pt x="0" y="5565"/>
                </a:lnTo>
                <a:lnTo>
                  <a:pt x="9208" y="5565"/>
                </a:lnTo>
                <a:lnTo>
                  <a:pt x="11727" y="0"/>
                </a:lnTo>
                <a:lnTo>
                  <a:pt x="251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337720" y="1709280"/>
            <a:ext cx="4221360" cy="200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Data Extraction in form of mails through Ui Path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8620560" y="3269160"/>
            <a:ext cx="4707000" cy="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-57600" bIns="-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3349520" y="2508840"/>
            <a:ext cx="3813120" cy="1906560"/>
          </a:xfrm>
          <a:custGeom>
            <a:avLst/>
            <a:gdLst/>
            <a:ahLst/>
            <a:rect l="0" t="0" r="r" b="b"/>
            <a:pathLst>
              <a:path w="10592" h="5296">
                <a:moveTo>
                  <a:pt x="2647" y="0"/>
                </a:moveTo>
                <a:cubicBezTo>
                  <a:pt x="1185" y="0"/>
                  <a:pt x="0" y="1185"/>
                  <a:pt x="0" y="2647"/>
                </a:cubicBezTo>
                <a:cubicBezTo>
                  <a:pt x="0" y="4110"/>
                  <a:pt x="1185" y="5296"/>
                  <a:pt x="2647" y="5296"/>
                </a:cubicBezTo>
                <a:lnTo>
                  <a:pt x="7943" y="5296"/>
                </a:lnTo>
                <a:cubicBezTo>
                  <a:pt x="9407" y="5296"/>
                  <a:pt x="10592" y="4110"/>
                  <a:pt x="10592" y="2647"/>
                </a:cubicBezTo>
                <a:cubicBezTo>
                  <a:pt x="10592" y="1185"/>
                  <a:pt x="9407" y="0"/>
                  <a:pt x="7943" y="0"/>
                </a:cubicBezTo>
                <a:lnTo>
                  <a:pt x="264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349520" y="2508840"/>
            <a:ext cx="3812760" cy="190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Folder stroring Attachements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9389880" y="2485800"/>
            <a:ext cx="3551400" cy="156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Attachements from retrieved mails were extracted(in the form of pdf)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17183880" y="3360600"/>
            <a:ext cx="4950360" cy="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-57600" bIns="-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7183880" y="2863080"/>
            <a:ext cx="4817880" cy="119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Manipulated the data from attachments through ui pathw by ocr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 flipV="1">
            <a:off x="22036320" y="3307320"/>
            <a:ext cx="0" cy="156600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8450360" y="5101920"/>
            <a:ext cx="5434920" cy="2717640"/>
          </a:xfrm>
          <a:custGeom>
            <a:avLst/>
            <a:gdLst/>
            <a:ahLst/>
            <a:rect l="0" t="0" r="r" b="b"/>
            <a:pathLst>
              <a:path w="15097" h="7549">
                <a:moveTo>
                  <a:pt x="3773" y="0"/>
                </a:moveTo>
                <a:cubicBezTo>
                  <a:pt x="1689" y="0"/>
                  <a:pt x="0" y="1689"/>
                  <a:pt x="0" y="3774"/>
                </a:cubicBezTo>
                <a:cubicBezTo>
                  <a:pt x="0" y="5860"/>
                  <a:pt x="1689" y="7549"/>
                  <a:pt x="3773" y="7549"/>
                </a:cubicBezTo>
                <a:lnTo>
                  <a:pt x="11322" y="7549"/>
                </a:lnTo>
                <a:cubicBezTo>
                  <a:pt x="13408" y="7549"/>
                  <a:pt x="15097" y="5860"/>
                  <a:pt x="15097" y="3774"/>
                </a:cubicBezTo>
                <a:cubicBezTo>
                  <a:pt x="15097" y="1689"/>
                  <a:pt x="13408" y="0"/>
                  <a:pt x="11322" y="0"/>
                </a:cubicBezTo>
                <a:lnTo>
                  <a:pt x="377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450360" y="5101920"/>
            <a:ext cx="5434560" cy="27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Data stored in excel sheet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V="1">
            <a:off x="21167640" y="8047080"/>
            <a:ext cx="0" cy="241668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6443000" y="10463760"/>
            <a:ext cx="4705920" cy="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-57600" bIns="-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6386840" y="10018440"/>
            <a:ext cx="5434560" cy="119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Data restored in microsoft forms through automated ui path (activities used are Matches,Tenssor etc.)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088360" y="9828720"/>
            <a:ext cx="5316840" cy="252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Microsoft Form (filled up)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7818840" y="11515320"/>
            <a:ext cx="3456720" cy="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-57600" bIns="-57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204520" y="10254240"/>
            <a:ext cx="3204000" cy="2522880"/>
          </a:xfrm>
          <a:custGeom>
            <a:avLst/>
            <a:gdLst/>
            <a:ahLst/>
            <a:rect l="0" t="0" r="r" b="b"/>
            <a:pathLst>
              <a:path w="8900" h="7008">
                <a:moveTo>
                  <a:pt x="7597" y="1026"/>
                </a:moveTo>
                <a:cubicBezTo>
                  <a:pt x="9335" y="2394"/>
                  <a:pt x="9335" y="4613"/>
                  <a:pt x="7597" y="5982"/>
                </a:cubicBezTo>
                <a:cubicBezTo>
                  <a:pt x="5859" y="7350"/>
                  <a:pt x="3041" y="7350"/>
                  <a:pt x="1303" y="5982"/>
                </a:cubicBezTo>
                <a:cubicBezTo>
                  <a:pt x="-434" y="4613"/>
                  <a:pt x="-434" y="2394"/>
                  <a:pt x="1303" y="1026"/>
                </a:cubicBezTo>
                <a:cubicBezTo>
                  <a:pt x="3041" y="-342"/>
                  <a:pt x="5859" y="-342"/>
                  <a:pt x="7597" y="102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204520" y="10254240"/>
            <a:ext cx="3203640" cy="25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Audit report used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941400" y="2484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Technology Stack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76440" y="2647440"/>
            <a:ext cx="21971160" cy="1044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770400" indent="-77040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RPA Platforms: UiPath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  <a:p>
            <a:pPr marL="770400" indent="-77040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• </a:t>
            </a: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Data Extraction Tools: OCR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  <a:p>
            <a:pPr marL="770400" indent="-77040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• </a:t>
            </a: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Email Platforms: Outlook/Gmail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  <a:p>
            <a:pPr marL="770400" indent="-77040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• </a:t>
            </a: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Microsoft Excel for audit reports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  <a:p>
            <a:pPr marL="770400" indent="-77040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• </a:t>
            </a:r>
            <a:r>
              <a:rPr b="0" lang="en-US" sz="60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Microsoft Forms for data entry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3114720" y="-34632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Detailed Steps for Implementation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206360" y="2647800"/>
            <a:ext cx="21971160" cy="985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1. 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Email Fetching &amp; Filtering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: Retrieve emails based on the subject “STGi | New Hire(s)”.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2. 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Attachment Download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: Automatically download PDF attachments and store them in a designated folder.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3. 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Data Extraction: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 Use OCR to extract key details from the resumes (e.g., candidate name, education, experience).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4.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 Microsoft Form Submission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: Submit the extracted data into Microsoft Forms using dynamic selectors.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5. 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Audit Log Creation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: Log each processed resume with details like candidate name and submission status.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04000" indent="-504000">
              <a:spcBef>
                <a:spcPts val="768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6. </a:t>
            </a:r>
            <a:r>
              <a:rPr b="1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Email Summary Report</a:t>
            </a:r>
            <a:r>
              <a:rPr b="0" lang="en-US" sz="3900" spc="-1" strike="noStrike">
                <a:solidFill>
                  <a:srgbClr val="ffffff"/>
                </a:solidFill>
                <a:latin typeface="Calibri"/>
                <a:ea typeface="Calibri"/>
              </a:rPr>
              <a:t>: Send an email with the daily audit report to the HR team.</a:t>
            </a:r>
            <a:endParaRPr b="0" lang="en-US" sz="3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1206360" y="-34632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Benefits of the Solution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20960" y="2049840"/>
            <a:ext cx="21971160" cy="110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1. </a:t>
            </a:r>
            <a:r>
              <a:rPr b="1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Efficiency</a:t>
            </a: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: Automates time-consuming processes, reducing HR workload.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2. </a:t>
            </a:r>
            <a:r>
              <a:rPr b="1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Accuracy</a:t>
            </a: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: Minimizes manual errors during resume screening and data entry.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3. </a:t>
            </a:r>
            <a:r>
              <a:rPr b="1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Audit Trail</a:t>
            </a: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: Provides detailed logs for compliance and future reference.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4</a:t>
            </a:r>
            <a:r>
              <a:rPr b="1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. Scalability</a:t>
            </a: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: Handles large volumes of resumes and easily adapts to changing requirements.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620280" indent="-620280">
              <a:lnSpc>
                <a:spcPct val="90000"/>
              </a:lnSpc>
              <a:spcBef>
                <a:spcPts val="4501"/>
              </a:spcBef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5. </a:t>
            </a:r>
            <a:r>
              <a:rPr b="1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Improved Decision-Making:</a:t>
            </a: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 Allows HR to focus on assessing candidate quality rather than administrative tasks.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1206360" y="95256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Conclusion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206360" y="3452760"/>
            <a:ext cx="21971160" cy="905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709200" indent="-709200">
              <a:buClr>
                <a:srgbClr val="ffffff"/>
              </a:buClr>
              <a:buSzPct val="45000"/>
              <a:buFont typeface=""/>
              <a:buChar char=""/>
            </a:pPr>
            <a:r>
              <a:rPr b="0" lang="en-US" sz="5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The solution automates resume screening, ensuring faster and more accurate candidate evaluation. By leveraging RPA and OCR, HR can streamline their recruitment processes.</a:t>
            </a:r>
            <a:endParaRPr b="0" lang="en-US" sz="5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