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48" d="100"/>
          <a:sy n="48" d="100"/>
        </p:scale>
        <p:origin x="-600" y="-8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F7A4A7-DB8F-45BE-A9C8-E5AEABCA8347}" type="datetimeFigureOut">
              <a:rPr lang="en-US" smtClean="0"/>
              <a:pPr/>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6F607B-2CF3-48DD-888E-D12D2A0D5A3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F7A4A7-DB8F-45BE-A9C8-E5AEABCA8347}" type="datetimeFigureOut">
              <a:rPr lang="en-US" smtClean="0"/>
              <a:pPr/>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6F607B-2CF3-48DD-888E-D12D2A0D5A3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F7A4A7-DB8F-45BE-A9C8-E5AEABCA8347}" type="datetimeFigureOut">
              <a:rPr lang="en-US" smtClean="0"/>
              <a:pPr/>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6F607B-2CF3-48DD-888E-D12D2A0D5A3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F7A4A7-DB8F-45BE-A9C8-E5AEABCA8347}" type="datetimeFigureOut">
              <a:rPr lang="en-US" smtClean="0"/>
              <a:pPr/>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6F607B-2CF3-48DD-888E-D12D2A0D5A3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F7A4A7-DB8F-45BE-A9C8-E5AEABCA8347}" type="datetimeFigureOut">
              <a:rPr lang="en-US" smtClean="0"/>
              <a:pPr/>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6F607B-2CF3-48DD-888E-D12D2A0D5A3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F7A4A7-DB8F-45BE-A9C8-E5AEABCA8347}" type="datetimeFigureOut">
              <a:rPr lang="en-US" smtClean="0"/>
              <a:pPr/>
              <a:t>10/19/2021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6F607B-2CF3-48DD-888E-D12D2A0D5A3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F7A4A7-DB8F-45BE-A9C8-E5AEABCA8347}" type="datetimeFigureOut">
              <a:rPr lang="en-US" smtClean="0"/>
              <a:pPr/>
              <a:t>10/19/2021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6F607B-2CF3-48DD-888E-D12D2A0D5A3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F7A4A7-DB8F-45BE-A9C8-E5AEABCA8347}" type="datetimeFigureOut">
              <a:rPr lang="en-US" smtClean="0"/>
              <a:pPr/>
              <a:t>10/19/2021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6F607B-2CF3-48DD-888E-D12D2A0D5A3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F7A4A7-DB8F-45BE-A9C8-E5AEABCA8347}" type="datetimeFigureOut">
              <a:rPr lang="en-US" smtClean="0"/>
              <a:pPr/>
              <a:t>10/19/2021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6F607B-2CF3-48DD-888E-D12D2A0D5A3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F7A4A7-DB8F-45BE-A9C8-E5AEABCA8347}" type="datetimeFigureOut">
              <a:rPr lang="en-US" smtClean="0"/>
              <a:pPr/>
              <a:t>10/19/2021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6F607B-2CF3-48DD-888E-D12D2A0D5A3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F7A4A7-DB8F-45BE-A9C8-E5AEABCA8347}" type="datetimeFigureOut">
              <a:rPr lang="en-US" smtClean="0"/>
              <a:pPr/>
              <a:t>10/19/2021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6F607B-2CF3-48DD-888E-D12D2A0D5A3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F7A4A7-DB8F-45BE-A9C8-E5AEABCA8347}" type="datetimeFigureOut">
              <a:rPr lang="en-US" smtClean="0"/>
              <a:pPr/>
              <a:t>10/19/2021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6F607B-2CF3-48DD-888E-D12D2A0D5A3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latin typeface="Times New Roman" pitchFamily="18" charset="0"/>
                <a:cs typeface="Times New Roman" pitchFamily="18" charset="0"/>
              </a:rPr>
              <a:t>SWIGGY DELIVERY CHALLENGE</a:t>
            </a:r>
            <a:endParaRPr lang="en-US" b="1" dirty="0">
              <a:latin typeface="Times New Roman" pitchFamily="18" charset="0"/>
              <a:cs typeface="Times New Roman" pitchFamily="18" charset="0"/>
            </a:endParaRPr>
          </a:p>
        </p:txBody>
      </p:sp>
      <p:sp>
        <p:nvSpPr>
          <p:cNvPr id="3" name="Subtitle 2"/>
          <p:cNvSpPr>
            <a:spLocks noGrp="1"/>
          </p:cNvSpPr>
          <p:nvPr>
            <p:ph type="subTitle" idx="1"/>
          </p:nvPr>
        </p:nvSpPr>
        <p:spPr>
          <a:xfrm>
            <a:off x="1371600" y="3886200"/>
            <a:ext cx="6400800" cy="1371600"/>
          </a:xfrm>
        </p:spPr>
        <p:txBody>
          <a:bodyPr/>
          <a:lstStyle/>
          <a:p>
            <a:r>
              <a:rPr lang="en-US" dirty="0" smtClean="0">
                <a:solidFill>
                  <a:schemeClr val="tx1">
                    <a:lumMod val="95000"/>
                    <a:lumOff val="5000"/>
                  </a:schemeClr>
                </a:solidFill>
                <a:latin typeface="Times New Roman" pitchFamily="18" charset="0"/>
                <a:cs typeface="Times New Roman" pitchFamily="18" charset="0"/>
              </a:rPr>
              <a:t>AVOID REJECTS</a:t>
            </a:r>
            <a:endParaRPr lang="en-US" dirty="0">
              <a:solidFill>
                <a:schemeClr val="tx1">
                  <a:lumMod val="95000"/>
                  <a:lumOff val="5000"/>
                </a:schemeClr>
              </a:solidFill>
              <a:latin typeface="Times New Roman" pitchFamily="18" charset="0"/>
              <a:cs typeface="Times New Roman" pitchFamily="18" charset="0"/>
            </a:endParaRPr>
          </a:p>
        </p:txBody>
      </p:sp>
      <p:sp>
        <p:nvSpPr>
          <p:cNvPr id="4" name="TextBox 3"/>
          <p:cNvSpPr txBox="1"/>
          <p:nvPr/>
        </p:nvSpPr>
        <p:spPr>
          <a:xfrm>
            <a:off x="304800" y="5943600"/>
            <a:ext cx="4038600" cy="369332"/>
          </a:xfrm>
          <a:prstGeom prst="rect">
            <a:avLst/>
          </a:prstGeom>
          <a:noFill/>
        </p:spPr>
        <p:txBody>
          <a:bodyPr wrap="square" rtlCol="0">
            <a:spAutoFit/>
          </a:bodyPr>
          <a:lstStyle/>
          <a:p>
            <a:pPr marL="45720">
              <a:lnSpc>
                <a:spcPct val="100000"/>
              </a:lnSpc>
              <a:spcBef>
                <a:spcPts val="495"/>
              </a:spcBef>
            </a:pPr>
            <a:r>
              <a:rPr lang="en-US" b="1" dirty="0" smtClean="0">
                <a:latin typeface="Times New Roman"/>
                <a:cs typeface="Times New Roman"/>
              </a:rPr>
              <a:t>Name : Tanisha</a:t>
            </a:r>
            <a:r>
              <a:rPr lang="en-US" b="1" dirty="0">
                <a:latin typeface="Times New Roman"/>
                <a:cs typeface="Times New Roman"/>
              </a:rPr>
              <a:t> </a:t>
            </a:r>
            <a:r>
              <a:rPr lang="en-US" b="1" dirty="0" smtClean="0">
                <a:latin typeface="Times New Roman"/>
                <a:cs typeface="Times New Roman"/>
              </a:rPr>
              <a:t>Medewala</a:t>
            </a:r>
            <a:endParaRPr lang="en-US" b="1" dirty="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imes New Roman" pitchFamily="18" charset="0"/>
                <a:cs typeface="Times New Roman" pitchFamily="18" charset="0"/>
              </a:rPr>
              <a:t>SWIGGY DELIVERY OVERVIEW</a:t>
            </a:r>
            <a:endParaRPr lang="en-US" sz="24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000" dirty="0" smtClean="0">
                <a:latin typeface="Times New Roman" pitchFamily="18" charset="0"/>
                <a:cs typeface="Times New Roman" pitchFamily="18" charset="0"/>
              </a:rPr>
              <a:t> Identifying the Problem Statement</a:t>
            </a:r>
          </a:p>
          <a:p>
            <a:r>
              <a:rPr lang="en-US" sz="2000" dirty="0" smtClean="0">
                <a:latin typeface="Times New Roman" pitchFamily="18" charset="0"/>
                <a:cs typeface="Times New Roman" pitchFamily="18" charset="0"/>
              </a:rPr>
              <a:t>  Data Description &amp; Sourcing</a:t>
            </a:r>
          </a:p>
          <a:p>
            <a:r>
              <a:rPr lang="en-US" sz="2000" dirty="0" smtClean="0">
                <a:latin typeface="Times New Roman" pitchFamily="18" charset="0"/>
                <a:cs typeface="Times New Roman" pitchFamily="18" charset="0"/>
              </a:rPr>
              <a:t>  Data Cleaning &amp; Manipulation</a:t>
            </a:r>
          </a:p>
          <a:p>
            <a:r>
              <a:rPr lang="en-US" sz="2000" dirty="0" smtClean="0">
                <a:latin typeface="Times New Roman" pitchFamily="18" charset="0"/>
                <a:cs typeface="Times New Roman" pitchFamily="18" charset="0"/>
              </a:rPr>
              <a:t>  Univariate Analysis &amp; Bivariate Analysis</a:t>
            </a:r>
          </a:p>
          <a:p>
            <a:r>
              <a:rPr lang="en-US" sz="2000" dirty="0" smtClean="0">
                <a:latin typeface="Times New Roman" pitchFamily="18" charset="0"/>
                <a:cs typeface="Times New Roman" pitchFamily="18" charset="0"/>
              </a:rPr>
              <a:t>  Model Building</a:t>
            </a:r>
          </a:p>
          <a:p>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Model Evaluation</a:t>
            </a:r>
          </a:p>
          <a:p>
            <a:r>
              <a:rPr lang="en-US" sz="2000" dirty="0" smtClean="0">
                <a:latin typeface="Times New Roman" pitchFamily="18" charset="0"/>
                <a:cs typeface="Times New Roman" pitchFamily="18" charset="0"/>
              </a:rPr>
              <a:t>  Recommendations</a:t>
            </a:r>
            <a:endParaRPr lang="en-US" sz="20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imes New Roman"/>
                <a:cs typeface="Times New Roman"/>
              </a:rPr>
              <a:t>Identifying the Problem Statement</a:t>
            </a:r>
            <a:endParaRPr lang="en-US" sz="2400" dirty="0"/>
          </a:p>
        </p:txBody>
      </p:sp>
      <p:sp>
        <p:nvSpPr>
          <p:cNvPr id="3" name="Content Placeholder 2"/>
          <p:cNvSpPr>
            <a:spLocks noGrp="1"/>
          </p:cNvSpPr>
          <p:nvPr>
            <p:ph idx="1"/>
          </p:nvPr>
        </p:nvSpPr>
        <p:spPr/>
        <p:txBody>
          <a:bodyPr>
            <a:normAutofit/>
          </a:bodyPr>
          <a:lstStyle/>
          <a:p>
            <a:r>
              <a:rPr lang="en-US" sz="1800" dirty="0" smtClean="0">
                <a:latin typeface="Times New Roman" pitchFamily="18" charset="0"/>
                <a:cs typeface="Times New Roman" pitchFamily="18" charset="0"/>
              </a:rPr>
              <a:t>Swiggy has a bold vision to elevate the quality of life of urban customers by offering and aiming at assigning the right delivery partners to the right set of orders at the right time</a:t>
            </a:r>
          </a:p>
          <a:p>
            <a:r>
              <a:rPr lang="en-US" sz="1800" dirty="0" smtClean="0">
                <a:latin typeface="Times New Roman" pitchFamily="18" charset="0"/>
                <a:cs typeface="Times New Roman" pitchFamily="18" charset="0"/>
              </a:rPr>
              <a:t>Here delivery partners have the option to reject an order which increases the delivery time for the customer and hence we want to avoid rejects.</a:t>
            </a:r>
          </a:p>
          <a:p>
            <a:r>
              <a:rPr lang="en-US" sz="1800" dirty="0" smtClean="0">
                <a:latin typeface="Times New Roman" pitchFamily="18" charset="0"/>
                <a:cs typeface="Times New Roman" pitchFamily="18" charset="0"/>
              </a:rPr>
              <a:t>Business Objective : To find the patterns which leads to rejection of order by delivery partners.</a:t>
            </a:r>
          </a:p>
          <a:p>
            <a:r>
              <a:rPr lang="en-US" sz="1800" dirty="0" smtClean="0">
                <a:latin typeface="Times New Roman" pitchFamily="18" charset="0"/>
                <a:cs typeface="Times New Roman" pitchFamily="18" charset="0"/>
              </a:rPr>
              <a:t>Additional Details – Every 2 mins, all non assigned orders are input to the assignment module, for each order, a set of Des are evaluated and order finally assigned to  one of the DEs. Delivery partners are allowed one reject per day beyond which they are penalized, No payout is made to DE for rejection of order and every instance of DE reject is stored in production table.</a:t>
            </a:r>
          </a:p>
          <a:p>
            <a:r>
              <a:rPr lang="en-US" sz="1800" dirty="0" smtClean="0">
                <a:latin typeface="Times New Roman" pitchFamily="18" charset="0"/>
                <a:cs typeface="Times New Roman" pitchFamily="18" charset="0"/>
              </a:rPr>
              <a:t>Input: Two csv files : Assignment and Delivery partners data</a:t>
            </a:r>
            <a:endParaRPr lang="en-US" sz="18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a:bodyPr>
          <a:lstStyle/>
          <a:p>
            <a:r>
              <a:rPr lang="en-US" sz="2400" b="1" dirty="0" smtClean="0">
                <a:latin typeface="Times New Roman" pitchFamily="18" charset="0"/>
                <a:cs typeface="Times New Roman" pitchFamily="18" charset="0"/>
              </a:rPr>
              <a:t> Data Description &amp; Sourcing</a:t>
            </a: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609601"/>
            <a:ext cx="8229600" cy="2133599"/>
          </a:xfrm>
        </p:spPr>
        <p:txBody>
          <a:bodyPr>
            <a:normAutofit fontScale="47500" lnSpcReduction="20000"/>
          </a:bodyPr>
          <a:lstStyle/>
          <a:p>
            <a:r>
              <a:rPr lang="en-US" sz="3800" dirty="0" smtClean="0">
                <a:latin typeface="Times New Roman" pitchFamily="18" charset="0"/>
                <a:cs typeface="Times New Roman" pitchFamily="18" charset="0"/>
              </a:rPr>
              <a:t>Read the data dictionary to understand the variables used such as delivery assignment, payout etc.</a:t>
            </a:r>
          </a:p>
          <a:p>
            <a:r>
              <a:rPr lang="en-US" sz="3800" dirty="0" smtClean="0">
                <a:latin typeface="Times New Roman" pitchFamily="18" charset="0"/>
                <a:cs typeface="Times New Roman" pitchFamily="18" charset="0"/>
              </a:rPr>
              <a:t>Import data from the given assignment.csv file and delivery_partners.csv. </a:t>
            </a:r>
            <a:r>
              <a:rPr lang="en-US" sz="3800" dirty="0">
                <a:latin typeface="Times New Roman" pitchFamily="18" charset="0"/>
                <a:cs typeface="Times New Roman" pitchFamily="18" charset="0"/>
              </a:rPr>
              <a:t>C</a:t>
            </a:r>
            <a:r>
              <a:rPr lang="en-US" sz="3800" dirty="0" smtClean="0">
                <a:latin typeface="Times New Roman" pitchFamily="18" charset="0"/>
                <a:cs typeface="Times New Roman" pitchFamily="18" charset="0"/>
              </a:rPr>
              <a:t>reate dataframe named </a:t>
            </a:r>
            <a:r>
              <a:rPr lang="en-US" sz="3800" dirty="0" smtClean="0">
                <a:latin typeface="Times New Roman" pitchFamily="18" charset="0"/>
                <a:cs typeface="Times New Roman" pitchFamily="18" charset="0"/>
              </a:rPr>
              <a:t>df_assignment (</a:t>
            </a:r>
            <a:r>
              <a:rPr lang="en-US" sz="3800" dirty="0" smtClean="0">
                <a:latin typeface="Times New Roman" pitchFamily="18" charset="0"/>
                <a:cs typeface="Times New Roman" pitchFamily="18" charset="0"/>
              </a:rPr>
              <a:t>132394 rows , 17 columns) and </a:t>
            </a:r>
            <a:r>
              <a:rPr lang="en-US" sz="3800" dirty="0" smtClean="0">
                <a:latin typeface="Times New Roman" pitchFamily="18" charset="0"/>
                <a:cs typeface="Times New Roman" pitchFamily="18" charset="0"/>
              </a:rPr>
              <a:t>df_delivery_partners </a:t>
            </a:r>
            <a:r>
              <a:rPr lang="en-US" sz="3800" dirty="0" smtClean="0">
                <a:latin typeface="Times New Roman" pitchFamily="18" charset="0"/>
                <a:cs typeface="Times New Roman" pitchFamily="18" charset="0"/>
              </a:rPr>
              <a:t>(991 rows, 6 columns).</a:t>
            </a:r>
          </a:p>
          <a:p>
            <a:r>
              <a:rPr lang="en-US" sz="3800" dirty="0" smtClean="0">
                <a:latin typeface="Times New Roman" pitchFamily="18" charset="0"/>
                <a:cs typeface="Times New Roman" pitchFamily="18" charset="0"/>
              </a:rPr>
              <a:t>Merge the dataframe as df_master on the bases of DE_ID column (132394 rows, 22 columns).</a:t>
            </a:r>
          </a:p>
          <a:p>
            <a:r>
              <a:rPr lang="en-US" sz="3800" dirty="0" smtClean="0">
                <a:latin typeface="Times New Roman" pitchFamily="18" charset="0"/>
                <a:cs typeface="Times New Roman" pitchFamily="18" charset="0"/>
              </a:rPr>
              <a:t>After carefully checking the data, the count of NA in columns less than 15-20%</a:t>
            </a:r>
          </a:p>
          <a:p>
            <a:endParaRPr lang="en-US" dirty="0"/>
          </a:p>
        </p:txBody>
      </p:sp>
      <p:sp>
        <p:nvSpPr>
          <p:cNvPr id="7" name="Rectangle 6"/>
          <p:cNvSpPr/>
          <p:nvPr/>
        </p:nvSpPr>
        <p:spPr>
          <a:xfrm>
            <a:off x="381000" y="3124200"/>
            <a:ext cx="8763000" cy="3693319"/>
          </a:xfrm>
          <a:prstGeom prst="rect">
            <a:avLst/>
          </a:prstGeom>
        </p:spPr>
        <p:txBody>
          <a:bodyPr wrap="square">
            <a:spAutoFit/>
          </a:bodyPr>
          <a:lstStyle/>
          <a:p>
            <a:pPr>
              <a:buFont typeface="Arial" pitchFamily="34" charset="0"/>
              <a:buChar char="•"/>
            </a:pP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reject_ind </a:t>
            </a:r>
            <a:r>
              <a:rPr lang="en-US" dirty="0" smtClean="0">
                <a:latin typeface="Times New Roman" pitchFamily="18" charset="0"/>
                <a:cs typeface="Times New Roman" pitchFamily="18" charset="0"/>
              </a:rPr>
              <a:t>column has binary values (0, 1) where  0 comprise of </a:t>
            </a:r>
            <a:r>
              <a:rPr lang="en-US" dirty="0" smtClean="0"/>
              <a:t>124346       </a:t>
            </a:r>
          </a:p>
          <a:p>
            <a:r>
              <a:rPr lang="en-US" dirty="0" smtClean="0"/>
              <a:t>     </a:t>
            </a:r>
            <a:r>
              <a:rPr lang="en-US" dirty="0" smtClean="0"/>
              <a:t>  observation </a:t>
            </a:r>
            <a:r>
              <a:rPr lang="en-US" dirty="0" smtClean="0"/>
              <a:t>, 1 comprise of 8048 observations.</a:t>
            </a:r>
          </a:p>
          <a:p>
            <a:pPr>
              <a:buFont typeface="Arial" pitchFamily="34" charset="0"/>
              <a:buChar char="•"/>
            </a:pPr>
            <a:r>
              <a:rPr lang="en-US" dirty="0" smtClean="0"/>
              <a:t>   </a:t>
            </a:r>
            <a:r>
              <a:rPr lang="en-US" dirty="0" smtClean="0"/>
              <a:t>   reject_type </a:t>
            </a:r>
            <a:r>
              <a:rPr lang="en-US" dirty="0" smtClean="0"/>
              <a:t>comprise of all types 1-4 for only reject_ind 1 but NANs for    </a:t>
            </a:r>
          </a:p>
          <a:p>
            <a:r>
              <a:rPr lang="en-US" dirty="0" smtClean="0"/>
              <a:t>     </a:t>
            </a:r>
            <a:r>
              <a:rPr lang="en-US" dirty="0" smtClean="0"/>
              <a:t>   reject_ind </a:t>
            </a:r>
            <a:r>
              <a:rPr lang="en-US" dirty="0" smtClean="0"/>
              <a:t>0 . So replacing NaN with a category type-0</a:t>
            </a:r>
          </a:p>
          <a:p>
            <a:pPr>
              <a:buFont typeface="Arial" pitchFamily="34" charset="0"/>
              <a:buChar char="•"/>
            </a:pPr>
            <a:r>
              <a:rPr lang="en-US" dirty="0" smtClean="0"/>
              <a:t>   </a:t>
            </a:r>
            <a:r>
              <a:rPr lang="en-US" dirty="0" smtClean="0"/>
              <a:t>   As </a:t>
            </a:r>
            <a:r>
              <a:rPr lang="en-US" dirty="0" smtClean="0"/>
              <a:t>there is only 6% records of reject_ind 1 , we will not drop the columns having   </a:t>
            </a:r>
          </a:p>
          <a:p>
            <a:r>
              <a:rPr lang="en-US" dirty="0" smtClean="0"/>
              <a:t>    </a:t>
            </a:r>
            <a:r>
              <a:rPr lang="en-US" dirty="0" smtClean="0"/>
              <a:t>    low </a:t>
            </a:r>
            <a:r>
              <a:rPr lang="en-US" dirty="0" smtClean="0"/>
              <a:t>amount of NaNs instead based on distribution and value counts , we </a:t>
            </a:r>
          </a:p>
          <a:p>
            <a:r>
              <a:rPr lang="en-US" dirty="0" smtClean="0"/>
              <a:t>    </a:t>
            </a:r>
            <a:r>
              <a:rPr lang="en-US" dirty="0" smtClean="0"/>
              <a:t>    imputed </a:t>
            </a:r>
            <a:r>
              <a:rPr lang="en-US" dirty="0" smtClean="0"/>
              <a:t>customer_zone with mode, de_zone_id with mode,  delivered_time   </a:t>
            </a:r>
          </a:p>
          <a:p>
            <a:r>
              <a:rPr lang="en-US" dirty="0" smtClean="0"/>
              <a:t>    </a:t>
            </a:r>
            <a:r>
              <a:rPr lang="en-US" dirty="0" smtClean="0"/>
              <a:t>    with </a:t>
            </a:r>
            <a:r>
              <a:rPr lang="en-US" dirty="0" smtClean="0"/>
              <a:t>mode, lastmile and firstmile with median. Payout made to DE was having 3   </a:t>
            </a:r>
          </a:p>
          <a:p>
            <a:r>
              <a:rPr lang="en-US" dirty="0" smtClean="0"/>
              <a:t>    </a:t>
            </a:r>
            <a:r>
              <a:rPr lang="en-US" dirty="0" smtClean="0"/>
              <a:t>    rows </a:t>
            </a:r>
            <a:r>
              <a:rPr lang="en-US" dirty="0" smtClean="0"/>
              <a:t>as NaN with reject_ind 0 so we dropped that as we have more accepted orders.</a:t>
            </a:r>
          </a:p>
          <a:p>
            <a:pPr>
              <a:buFont typeface="Arial" pitchFamily="34" charset="0"/>
              <a:buChar char="•"/>
            </a:pPr>
            <a:r>
              <a:rPr lang="en-US" dirty="0" smtClean="0"/>
              <a:t>  </a:t>
            </a:r>
            <a:r>
              <a:rPr lang="en-US" dirty="0" smtClean="0"/>
              <a:t>    Derived </a:t>
            </a:r>
            <a:r>
              <a:rPr lang="en-US" dirty="0" smtClean="0"/>
              <a:t>new metrics to handle date,month,year,hr,min and sec variables.</a:t>
            </a:r>
          </a:p>
          <a:p>
            <a:pPr>
              <a:buFont typeface="Arial" pitchFamily="34" charset="0"/>
              <a:buChar char="•"/>
            </a:pPr>
            <a:r>
              <a:rPr lang="en-US" dirty="0" smtClean="0"/>
              <a:t>  </a:t>
            </a:r>
            <a:r>
              <a:rPr lang="en-US" dirty="0" smtClean="0"/>
              <a:t>    New </a:t>
            </a:r>
            <a:r>
              <a:rPr lang="en-US" dirty="0" smtClean="0"/>
              <a:t>derived column for penalizing the DE in the records where they are more than   </a:t>
            </a:r>
          </a:p>
          <a:p>
            <a:r>
              <a:rPr lang="en-US" dirty="0" smtClean="0"/>
              <a:t>    </a:t>
            </a:r>
            <a:r>
              <a:rPr lang="en-US" dirty="0" smtClean="0"/>
              <a:t>   1 </a:t>
            </a:r>
            <a:r>
              <a:rPr lang="en-US" dirty="0" smtClean="0"/>
              <a:t>reject per day named as penalty check and also no payout given to DE for rejected    </a:t>
            </a:r>
          </a:p>
          <a:p>
            <a:r>
              <a:rPr lang="en-US" dirty="0" smtClean="0"/>
              <a:t>    </a:t>
            </a:r>
            <a:r>
              <a:rPr lang="en-US" dirty="0" smtClean="0"/>
              <a:t>   ones</a:t>
            </a:r>
            <a:r>
              <a:rPr lang="en-US" dirty="0" smtClean="0"/>
              <a:t>.</a:t>
            </a:r>
            <a:endParaRPr lang="en-US" dirty="0"/>
          </a:p>
        </p:txBody>
      </p:sp>
      <p:sp>
        <p:nvSpPr>
          <p:cNvPr id="8" name="TextBox 7"/>
          <p:cNvSpPr txBox="1"/>
          <p:nvPr/>
        </p:nvSpPr>
        <p:spPr>
          <a:xfrm>
            <a:off x="2667000" y="2667000"/>
            <a:ext cx="45720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Data Cleaning &amp; Manipulation</a:t>
            </a:r>
            <a:endParaRPr lang="en-US" sz="2400" b="1"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a:bodyPr>
          <a:lstStyle/>
          <a:p>
            <a:r>
              <a:rPr lang="en-US" sz="2400" b="1" dirty="0" smtClean="0">
                <a:latin typeface="Times New Roman" pitchFamily="18" charset="0"/>
                <a:cs typeface="Times New Roman" pitchFamily="18" charset="0"/>
              </a:rPr>
              <a:t>Univariate Analysis</a:t>
            </a:r>
            <a:endParaRPr lang="en-US" sz="24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2057399"/>
          </a:xfrm>
        </p:spPr>
        <p:txBody>
          <a:bodyPr>
            <a:normAutofit lnSpcReduction="10000"/>
          </a:bodyPr>
          <a:lstStyle/>
          <a:p>
            <a:r>
              <a:rPr lang="en-US" sz="1800" dirty="0" smtClean="0">
                <a:latin typeface="Times New Roman" pitchFamily="18" charset="0"/>
                <a:cs typeface="Times New Roman" pitchFamily="18" charset="0"/>
              </a:rPr>
              <a:t>Numerical columns such last Mile,first Mile Distance , payout made to DE are analyzed through box plot and dist plot for checking outliers and imputing NA values with metrics which is better representative.</a:t>
            </a:r>
          </a:p>
          <a:p>
            <a:r>
              <a:rPr lang="en-US" sz="1800" dirty="0" smtClean="0">
                <a:latin typeface="Times New Roman" pitchFamily="18" charset="0"/>
                <a:cs typeface="Times New Roman" pitchFamily="18" charset="0"/>
              </a:rPr>
              <a:t>For categorical columns such as reject_type, customer_zone, de_zone_id</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are analyzed through the countplot</a:t>
            </a:r>
            <a:r>
              <a:rPr lang="en-US" sz="1800" dirty="0" smtClean="0">
                <a:latin typeface="Times New Roman" pitchFamily="18" charset="0"/>
                <a:cs typeface="Times New Roman" pitchFamily="18" charset="0"/>
              </a:rPr>
              <a:t>.</a:t>
            </a:r>
          </a:p>
          <a:p>
            <a:r>
              <a:rPr lang="en-US" sz="1800" dirty="0" smtClean="0">
                <a:latin typeface="Times New Roman" pitchFamily="18" charset="0"/>
                <a:cs typeface="Times New Roman" pitchFamily="18" charset="0"/>
              </a:rPr>
              <a:t>Dummy variables are connected for the category columns and also performed sanity checks for the additional details given for the business requirement.</a:t>
            </a:r>
          </a:p>
        </p:txBody>
      </p:sp>
      <p:sp>
        <p:nvSpPr>
          <p:cNvPr id="4" name="TextBox 3"/>
          <p:cNvSpPr txBox="1"/>
          <p:nvPr/>
        </p:nvSpPr>
        <p:spPr>
          <a:xfrm>
            <a:off x="3124200" y="2971800"/>
            <a:ext cx="27432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Bivariate Analysis</a:t>
            </a:r>
            <a:endParaRPr lang="en-US" sz="2400" b="1" dirty="0">
              <a:latin typeface="Times New Roman" pitchFamily="18" charset="0"/>
              <a:cs typeface="Times New Roman" pitchFamily="18" charset="0"/>
            </a:endParaRPr>
          </a:p>
        </p:txBody>
      </p:sp>
      <p:sp>
        <p:nvSpPr>
          <p:cNvPr id="5" name="TextBox 4"/>
          <p:cNvSpPr txBox="1"/>
          <p:nvPr/>
        </p:nvSpPr>
        <p:spPr>
          <a:xfrm>
            <a:off x="457200" y="3657600"/>
            <a:ext cx="8153400" cy="4801314"/>
          </a:xfrm>
          <a:prstGeom prst="rect">
            <a:avLst/>
          </a:prstGeom>
          <a:noFill/>
        </p:spPr>
        <p:txBody>
          <a:bodyPr wrap="square" rtlCol="0">
            <a:spAutoFit/>
          </a:bodyPr>
          <a:lstStyle/>
          <a:p>
            <a:pPr>
              <a:buFont typeface="Arial" pitchFamily="34" charset="0"/>
              <a:buChar char="•"/>
            </a:pPr>
            <a:r>
              <a:rPr lang="en-US" dirty="0" smtClean="0">
                <a:latin typeface="Times New Roman" pitchFamily="18" charset="0"/>
                <a:cs typeface="Times New Roman" pitchFamily="18" charset="0"/>
              </a:rPr>
              <a:t>     Analysis of customer_zone,  zone_id, reject_type is done based on reject_ind.</a:t>
            </a:r>
          </a:p>
          <a:p>
            <a:pPr>
              <a:buFont typeface="Arial" pitchFamily="34" charset="0"/>
              <a:buChar char="•"/>
            </a:pPr>
            <a:r>
              <a:rPr lang="en-US" dirty="0" smtClean="0">
                <a:latin typeface="Times New Roman" pitchFamily="18" charset="0"/>
                <a:cs typeface="Times New Roman" pitchFamily="18" charset="0"/>
              </a:rPr>
              <a:t>     As per the plot, reject ind 0 has more counts for all customer zone than the reject </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ind 1 in all </a:t>
            </a:r>
            <a:r>
              <a:rPr lang="en-US" dirty="0" smtClean="0">
                <a:latin typeface="Times New Roman" pitchFamily="18" charset="0"/>
                <a:cs typeface="Times New Roman" pitchFamily="18" charset="0"/>
              </a:rPr>
              <a:t>catplots.</a:t>
            </a:r>
          </a:p>
          <a:p>
            <a:pPr>
              <a:buFont typeface="Arial" pitchFamily="34" charset="0"/>
              <a:buChar char="•"/>
            </a:pP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Multicollinearity is found  among the metrics that are derived from same date      </a:t>
            </a:r>
          </a:p>
          <a:p>
            <a:r>
              <a:rPr lang="en-US" dirty="0" smtClean="0">
                <a:latin typeface="Times New Roman" pitchFamily="18" charset="0"/>
                <a:cs typeface="Times New Roman" pitchFamily="18" charset="0"/>
              </a:rPr>
              <a:t>       objects .</a:t>
            </a:r>
          </a:p>
          <a:p>
            <a:pPr>
              <a:buFont typeface="Arial" pitchFamily="34" charset="0"/>
              <a:buChar char="•"/>
            </a:pPr>
            <a:r>
              <a:rPr lang="en-US" dirty="0" smtClean="0">
                <a:latin typeface="Times New Roman" pitchFamily="18" charset="0"/>
                <a:cs typeface="Times New Roman" pitchFamily="18" charset="0"/>
              </a:rPr>
              <a:t>     High </a:t>
            </a:r>
            <a:r>
              <a:rPr lang="en-US" dirty="0" smtClean="0">
                <a:latin typeface="Times New Roman" pitchFamily="18" charset="0"/>
                <a:cs typeface="Times New Roman" pitchFamily="18" charset="0"/>
              </a:rPr>
              <a:t>correlation observed between last ping last 10 min with assignment start time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mins </a:t>
            </a:r>
            <a:r>
              <a:rPr lang="en-US" dirty="0" smtClean="0">
                <a:latin typeface="Times New Roman" pitchFamily="18" charset="0"/>
                <a:cs typeface="Times New Roman" pitchFamily="18" charset="0"/>
              </a:rPr>
              <a:t>and last ping last 10 min with placed time. </a:t>
            </a:r>
            <a:endParaRPr lang="en-US" dirty="0" smtClean="0">
              <a:latin typeface="Times New Roman" pitchFamily="18" charset="0"/>
              <a:cs typeface="Times New Roman" pitchFamily="18" charset="0"/>
            </a:endParaRPr>
          </a:p>
          <a:p>
            <a:pPr>
              <a:buFont typeface="Arial" pitchFamily="34" charset="0"/>
              <a:buChar char="•"/>
            </a:pPr>
            <a:r>
              <a:rPr lang="en-US" dirty="0" smtClean="0">
                <a:latin typeface="Times New Roman" pitchFamily="18" charset="0"/>
                <a:cs typeface="Times New Roman" pitchFamily="18" charset="0"/>
              </a:rPr>
              <a:t>     High </a:t>
            </a:r>
            <a:r>
              <a:rPr lang="en-US" dirty="0" smtClean="0">
                <a:latin typeface="Times New Roman" pitchFamily="18" charset="0"/>
                <a:cs typeface="Times New Roman" pitchFamily="18" charset="0"/>
              </a:rPr>
              <a:t>correlation observed between delivery time and assignment time. </a:t>
            </a:r>
            <a:endParaRPr lang="en-US" dirty="0" smtClean="0">
              <a:latin typeface="Times New Roman" pitchFamily="18" charset="0"/>
              <a:cs typeface="Times New Roman" pitchFamily="18" charset="0"/>
            </a:endParaRPr>
          </a:p>
          <a:p>
            <a:pPr>
              <a:buFont typeface="Arial" pitchFamily="34" charset="0"/>
              <a:buChar char="•"/>
            </a:pPr>
            <a:r>
              <a:rPr lang="en-US" dirty="0" smtClean="0">
                <a:latin typeface="Times New Roman" pitchFamily="18" charset="0"/>
                <a:cs typeface="Times New Roman" pitchFamily="18" charset="0"/>
              </a:rPr>
              <a:t>     There </a:t>
            </a:r>
            <a:r>
              <a:rPr lang="en-US" dirty="0" smtClean="0">
                <a:latin typeface="Times New Roman" pitchFamily="18" charset="0"/>
                <a:cs typeface="Times New Roman" pitchFamily="18" charset="0"/>
              </a:rPr>
              <a:t>is a positive relation observed between payout made to de and last mile </a:t>
            </a: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distance.</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t>      </a:t>
            </a:r>
          </a:p>
          <a:p>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2400" b="1" dirty="0" smtClean="0">
                <a:latin typeface="Times New Roman" pitchFamily="18" charset="0"/>
                <a:cs typeface="Times New Roman" pitchFamily="18" charset="0"/>
              </a:rPr>
              <a:t>Model Building</a:t>
            </a:r>
            <a:endParaRPr lang="en-US" sz="24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200" dirty="0" smtClean="0">
                <a:latin typeface="Times New Roman" pitchFamily="18" charset="0"/>
                <a:cs typeface="Times New Roman" pitchFamily="18" charset="0"/>
              </a:rPr>
              <a:t>Data set is divided into train and test sets where train is of 70% and 30% of whole observations.</a:t>
            </a:r>
          </a:p>
          <a:p>
            <a:r>
              <a:rPr lang="en-US" sz="2200" dirty="0" smtClean="0">
                <a:latin typeface="Times New Roman" pitchFamily="18" charset="0"/>
                <a:cs typeface="Times New Roman" pitchFamily="18" charset="0"/>
              </a:rPr>
              <a:t>Used standard scaling on numeric columns.</a:t>
            </a:r>
          </a:p>
          <a:p>
            <a:r>
              <a:rPr lang="en-US" sz="2200" dirty="0" smtClean="0">
                <a:latin typeface="Times New Roman" pitchFamily="18" charset="0"/>
                <a:cs typeface="Times New Roman" pitchFamily="18" charset="0"/>
              </a:rPr>
              <a:t>There is a highly imbalanced classification found in the data.</a:t>
            </a:r>
          </a:p>
          <a:p>
            <a:r>
              <a:rPr lang="en-US" sz="2200" dirty="0" smtClean="0">
                <a:latin typeface="Times New Roman" pitchFamily="18" charset="0"/>
                <a:cs typeface="Times New Roman" pitchFamily="18" charset="0"/>
              </a:rPr>
              <a:t>We build model using Logistic Regression, Ridge and Lasso Regression.</a:t>
            </a:r>
          </a:p>
          <a:p>
            <a:r>
              <a:rPr lang="en-US" sz="2200" dirty="0" smtClean="0">
                <a:latin typeface="Times New Roman" pitchFamily="18" charset="0"/>
                <a:cs typeface="Times New Roman" pitchFamily="18" charset="0"/>
              </a:rPr>
              <a:t>While building Logistic Regression model, we get ROC of area 1 and metrics suggest that model able to detect perfect separation.</a:t>
            </a:r>
          </a:p>
          <a:p>
            <a:r>
              <a:rPr lang="en-US" sz="2200" dirty="0" smtClean="0">
                <a:latin typeface="Times New Roman" pitchFamily="18" charset="0"/>
                <a:cs typeface="Times New Roman" pitchFamily="18" charset="0"/>
              </a:rPr>
              <a:t>While building Ridge and Lasso Regression, best estimator comes to be </a:t>
            </a:r>
            <a:r>
              <a:rPr lang="en-US" sz="2200" dirty="0" smtClean="0">
                <a:latin typeface="Times New Roman" pitchFamily="18" charset="0"/>
                <a:cs typeface="Times New Roman" pitchFamily="18" charset="0"/>
              </a:rPr>
              <a:t>0.0001. Based on estimator, features which affects the rejection are considered for RFE.</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imes New Roman" pitchFamily="18" charset="0"/>
                <a:cs typeface="Times New Roman" pitchFamily="18" charset="0"/>
              </a:rPr>
              <a:t>Model Evaluation</a:t>
            </a:r>
            <a:endParaRPr lang="en-US" sz="24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1"/>
            <a:ext cx="7848600" cy="4419599"/>
          </a:xfrm>
        </p:spPr>
        <p:txBody>
          <a:bodyPr>
            <a:normAutofit/>
          </a:bodyPr>
          <a:lstStyle/>
          <a:p>
            <a:r>
              <a:rPr lang="en-US" sz="1800" dirty="0" smtClean="0">
                <a:latin typeface="Times New Roman" pitchFamily="18" charset="0"/>
                <a:cs typeface="Times New Roman" pitchFamily="18" charset="0"/>
              </a:rPr>
              <a:t>Logistic Regression-</a:t>
            </a:r>
          </a:p>
          <a:p>
            <a:pPr>
              <a:buNone/>
            </a:pPr>
            <a:r>
              <a:rPr lang="en-US"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         1. R2 score Prediction on Train and Test data – 1.0</a:t>
            </a:r>
          </a:p>
          <a:p>
            <a:pPr>
              <a:buNone/>
            </a:pPr>
            <a:r>
              <a:rPr lang="en-US"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         2. MSE – 0.0</a:t>
            </a:r>
          </a:p>
          <a:p>
            <a:r>
              <a:rPr lang="en-US" sz="1800" dirty="0" smtClean="0">
                <a:latin typeface="Times New Roman" pitchFamily="18" charset="0"/>
                <a:cs typeface="Times New Roman" pitchFamily="18" charset="0"/>
              </a:rPr>
              <a:t>Ridge Regression </a:t>
            </a:r>
          </a:p>
          <a:p>
            <a:pPr>
              <a:buNone/>
            </a:pPr>
            <a:r>
              <a:rPr lang="en-US"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  1. R2 score</a:t>
            </a:r>
          </a:p>
          <a:p>
            <a:pPr>
              <a:buNone/>
            </a:pPr>
            <a:r>
              <a:rPr lang="en-US"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	 Prediction </a:t>
            </a:r>
            <a:r>
              <a:rPr lang="en-US" sz="1800" dirty="0" smtClean="0">
                <a:latin typeface="Times New Roman" pitchFamily="18" charset="0"/>
                <a:cs typeface="Times New Roman" pitchFamily="18" charset="0"/>
              </a:rPr>
              <a:t>on Train data : </a:t>
            </a:r>
            <a:r>
              <a:rPr lang="en-US" sz="1800" dirty="0" smtClean="0">
                <a:latin typeface="Times New Roman" pitchFamily="18" charset="0"/>
                <a:cs typeface="Times New Roman" pitchFamily="18" charset="0"/>
              </a:rPr>
              <a:t>  0.9999999999999615</a:t>
            </a:r>
          </a:p>
          <a:p>
            <a:pPr>
              <a:buNone/>
            </a:pPr>
            <a:r>
              <a:rPr lang="en-US"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	Prediction </a:t>
            </a:r>
            <a:r>
              <a:rPr lang="en-US" sz="1800" dirty="0" smtClean="0">
                <a:latin typeface="Times New Roman" pitchFamily="18" charset="0"/>
                <a:cs typeface="Times New Roman" pitchFamily="18" charset="0"/>
              </a:rPr>
              <a:t>on Test data : </a:t>
            </a:r>
            <a:r>
              <a:rPr lang="en-US" sz="1800" dirty="0" smtClean="0">
                <a:latin typeface="Times New Roman" pitchFamily="18" charset="0"/>
                <a:cs typeface="Times New Roman" pitchFamily="18" charset="0"/>
              </a:rPr>
              <a:t>0.9999995675786236</a:t>
            </a:r>
          </a:p>
          <a:p>
            <a:pPr>
              <a:buNone/>
            </a:pPr>
            <a:r>
              <a:rPr lang="en-US"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        2. MSE - </a:t>
            </a:r>
            <a:r>
              <a:rPr lang="en-US" sz="1800" dirty="0" smtClean="0"/>
              <a:t>2.4971211569610695e-08</a:t>
            </a:r>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Lasso Regression</a:t>
            </a:r>
          </a:p>
          <a:p>
            <a:pPr>
              <a:buNone/>
            </a:pPr>
            <a:r>
              <a:rPr lang="en-US"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       1. R2 Score</a:t>
            </a:r>
          </a:p>
          <a:p>
            <a:pPr>
              <a:buNone/>
            </a:pPr>
            <a:r>
              <a:rPr lang="en-US" sz="1800" dirty="0" smtClean="0">
                <a:latin typeface="Times New Roman" pitchFamily="18" charset="0"/>
                <a:cs typeface="Times New Roman" pitchFamily="18" charset="0"/>
              </a:rPr>
              <a:t>		</a:t>
            </a:r>
            <a:r>
              <a:rPr lang="en-US" sz="1800" dirty="0" smtClean="0"/>
              <a:t>Prediction on Train data : </a:t>
            </a:r>
            <a:r>
              <a:rPr lang="en-US" sz="1800" dirty="0" smtClean="0"/>
              <a:t>0.9997982564554204</a:t>
            </a:r>
          </a:p>
          <a:p>
            <a:pPr>
              <a:buNone/>
            </a:pPr>
            <a:r>
              <a:rPr lang="en-US" sz="1800" dirty="0" smtClean="0"/>
              <a:t>	</a:t>
            </a:r>
            <a:r>
              <a:rPr lang="en-US" sz="1800" dirty="0" smtClean="0"/>
              <a:t>	 </a:t>
            </a:r>
            <a:r>
              <a:rPr lang="en-US" sz="1800" dirty="0" smtClean="0"/>
              <a:t>Prediction on Test data : -</a:t>
            </a:r>
            <a:r>
              <a:rPr lang="en-US" sz="1800" dirty="0" smtClean="0"/>
              <a:t>2581.4539227113078</a:t>
            </a:r>
          </a:p>
          <a:p>
            <a:pPr>
              <a:buNone/>
            </a:pPr>
            <a:r>
              <a:rPr lang="en-US"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       2. MSE - </a:t>
            </a:r>
            <a:r>
              <a:rPr lang="en-US" sz="1800" dirty="0" smtClean="0"/>
              <a:t>149.13000790664407</a:t>
            </a:r>
          </a:p>
          <a:p>
            <a:pPr>
              <a:buNone/>
            </a:pPr>
            <a:endParaRPr lang="en-US" sz="1800"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97).png"/>
          <p:cNvPicPr>
            <a:picLocks noChangeAspect="1"/>
          </p:cNvPicPr>
          <p:nvPr/>
        </p:nvPicPr>
        <p:blipFill>
          <a:blip r:embed="rId2"/>
          <a:stretch>
            <a:fillRect/>
          </a:stretch>
        </p:blipFill>
        <p:spPr>
          <a:xfrm>
            <a:off x="228600" y="533401"/>
            <a:ext cx="7087590" cy="2819400"/>
          </a:xfrm>
          <a:prstGeom prst="rect">
            <a:avLst/>
          </a:prstGeom>
        </p:spPr>
      </p:pic>
      <p:pic>
        <p:nvPicPr>
          <p:cNvPr id="3" name="Picture 2" descr="Screenshot (96).png"/>
          <p:cNvPicPr>
            <a:picLocks noChangeAspect="1"/>
          </p:cNvPicPr>
          <p:nvPr/>
        </p:nvPicPr>
        <p:blipFill>
          <a:blip r:embed="rId3"/>
          <a:stretch>
            <a:fillRect/>
          </a:stretch>
        </p:blipFill>
        <p:spPr>
          <a:xfrm>
            <a:off x="457200" y="3733800"/>
            <a:ext cx="7630123" cy="2819400"/>
          </a:xfrm>
          <a:prstGeom prst="rect">
            <a:avLst/>
          </a:prstGeom>
        </p:spPr>
      </p:pic>
      <p:sp>
        <p:nvSpPr>
          <p:cNvPr id="4" name="TextBox 3"/>
          <p:cNvSpPr txBox="1"/>
          <p:nvPr/>
        </p:nvSpPr>
        <p:spPr>
          <a:xfrm>
            <a:off x="6934200" y="1066800"/>
            <a:ext cx="2209800" cy="923330"/>
          </a:xfrm>
          <a:prstGeom prst="rect">
            <a:avLst/>
          </a:prstGeom>
          <a:noFill/>
        </p:spPr>
        <p:txBody>
          <a:bodyPr wrap="square" rtlCol="0">
            <a:spAutoFit/>
          </a:bodyPr>
          <a:lstStyle/>
          <a:p>
            <a:r>
              <a:rPr lang="en-US" dirty="0" smtClean="0"/>
              <a:t>Ridge Regression Selected Features</a:t>
            </a:r>
          </a:p>
          <a:p>
            <a:endParaRPr lang="en-US" dirty="0"/>
          </a:p>
        </p:txBody>
      </p:sp>
      <p:sp>
        <p:nvSpPr>
          <p:cNvPr id="5" name="TextBox 4"/>
          <p:cNvSpPr txBox="1"/>
          <p:nvPr/>
        </p:nvSpPr>
        <p:spPr>
          <a:xfrm>
            <a:off x="6477000" y="4038600"/>
            <a:ext cx="2667000" cy="646331"/>
          </a:xfrm>
          <a:prstGeom prst="rect">
            <a:avLst/>
          </a:prstGeom>
          <a:noFill/>
        </p:spPr>
        <p:txBody>
          <a:bodyPr wrap="square" rtlCol="0">
            <a:spAutoFit/>
          </a:bodyPr>
          <a:lstStyle/>
          <a:p>
            <a:r>
              <a:rPr lang="en-US" dirty="0" smtClean="0"/>
              <a:t>Lasso Regression </a:t>
            </a:r>
          </a:p>
          <a:p>
            <a:r>
              <a:rPr lang="en-US" dirty="0" smtClean="0"/>
              <a:t>Selected Features.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2400" b="1" dirty="0" smtClean="0">
                <a:latin typeface="Times New Roman" pitchFamily="18" charset="0"/>
                <a:cs typeface="Times New Roman" pitchFamily="18" charset="0"/>
              </a:rPr>
              <a:t>Recommendations</a:t>
            </a:r>
            <a:endParaRPr lang="en-US" sz="2400" b="1" dirty="0">
              <a:latin typeface="Times New Roman" pitchFamily="18" charset="0"/>
              <a:cs typeface="Times New Roman" pitchFamily="18" charset="0"/>
            </a:endParaRPr>
          </a:p>
        </p:txBody>
      </p:sp>
      <p:sp>
        <p:nvSpPr>
          <p:cNvPr id="3" name="TextBox 2"/>
          <p:cNvSpPr txBox="1"/>
          <p:nvPr/>
        </p:nvSpPr>
        <p:spPr>
          <a:xfrm>
            <a:off x="457200" y="1219200"/>
            <a:ext cx="8305800" cy="4801314"/>
          </a:xfrm>
          <a:prstGeom prst="rect">
            <a:avLst/>
          </a:prstGeom>
          <a:noFill/>
        </p:spPr>
        <p:txBody>
          <a:bodyPr wrap="square" rtlCol="0">
            <a:spAutoFit/>
          </a:bodyPr>
          <a:lstStyle/>
          <a:p>
            <a:pPr>
              <a:buFont typeface="Arial" pitchFamily="34" charset="0"/>
              <a:buChar char="•"/>
            </a:pPr>
            <a:r>
              <a:rPr lang="en-US" dirty="0" smtClean="0"/>
              <a:t>   Variables such as Reject Types,  Payout made to DE, delivery time, Last mile distance,  DE rejecting more than 1 per day are impacting the rejection of the order. (Pair plot and heat map can take more time)</a:t>
            </a:r>
          </a:p>
          <a:p>
            <a:endParaRPr lang="en-US" dirty="0" smtClean="0"/>
          </a:p>
          <a:p>
            <a:pPr>
              <a:buFont typeface="Arial" pitchFamily="34" charset="0"/>
              <a:buChar char="•"/>
            </a:pPr>
            <a:r>
              <a:rPr lang="en-US" dirty="0" smtClean="0"/>
              <a:t> </a:t>
            </a:r>
            <a:r>
              <a:rPr lang="en-US" dirty="0" smtClean="0"/>
              <a:t>  As we have highly balanced classification, we need to build the model  using penalizing algorithms and other different algorithms, or generating synthetic samples for SMOTE technique or resampling of data.</a:t>
            </a:r>
          </a:p>
          <a:p>
            <a:pPr>
              <a:buFont typeface="Arial" pitchFamily="34" charset="0"/>
              <a:buChar char="•"/>
            </a:pPr>
            <a:endParaRPr lang="en-US" dirty="0" smtClean="0"/>
          </a:p>
          <a:p>
            <a:pPr>
              <a:buFont typeface="Arial" pitchFamily="34" charset="0"/>
              <a:buChar char="•"/>
            </a:pPr>
            <a:r>
              <a:rPr lang="en-US" dirty="0" smtClean="0"/>
              <a:t> </a:t>
            </a:r>
            <a:r>
              <a:rPr lang="en-US" dirty="0" smtClean="0"/>
              <a:t> While during model deployments,  we have different challenges:</a:t>
            </a:r>
          </a:p>
          <a:p>
            <a:pPr lvl="1"/>
            <a:r>
              <a:rPr lang="en-US" dirty="0" smtClean="0"/>
              <a:t>1. Poor </a:t>
            </a:r>
            <a:r>
              <a:rPr lang="en-US" dirty="0" smtClean="0"/>
              <a:t>visibility of model </a:t>
            </a:r>
            <a:r>
              <a:rPr lang="en-US" dirty="0" smtClean="0"/>
              <a:t>performance</a:t>
            </a:r>
          </a:p>
          <a:p>
            <a:pPr lvl="1"/>
            <a:r>
              <a:rPr lang="en-US" dirty="0" smtClean="0"/>
              <a:t>2. </a:t>
            </a:r>
            <a:r>
              <a:rPr lang="en-US" dirty="0" smtClean="0"/>
              <a:t> Code that doesn’t play nice in different </a:t>
            </a:r>
            <a:r>
              <a:rPr lang="en-US" dirty="0" smtClean="0"/>
              <a:t>environments</a:t>
            </a:r>
          </a:p>
          <a:p>
            <a:pPr lvl="1"/>
            <a:r>
              <a:rPr lang="en-US" dirty="0" smtClean="0"/>
              <a:t>3. IT </a:t>
            </a:r>
            <a:r>
              <a:rPr lang="en-US" dirty="0" smtClean="0"/>
              <a:t>gaps within your </a:t>
            </a:r>
            <a:r>
              <a:rPr lang="en-US" dirty="0" smtClean="0"/>
              <a:t>infrastructure </a:t>
            </a:r>
          </a:p>
          <a:p>
            <a:pPr lvl="1"/>
            <a:r>
              <a:rPr lang="en-US" dirty="0" smtClean="0"/>
              <a:t>4. Disjointed </a:t>
            </a:r>
            <a:r>
              <a:rPr lang="en-US" dirty="0" smtClean="0"/>
              <a:t>software and approaches to  </a:t>
            </a:r>
            <a:r>
              <a:rPr lang="en-US" dirty="0" smtClean="0"/>
              <a:t>production </a:t>
            </a:r>
            <a:r>
              <a:rPr lang="en-US" dirty="0" smtClean="0"/>
              <a:t>Machine Learning (MLOps</a:t>
            </a:r>
            <a:r>
              <a:rPr lang="en-US" dirty="0" smtClean="0"/>
              <a:t>)</a:t>
            </a:r>
          </a:p>
          <a:p>
            <a:pPr marL="800100" lvl="1" indent="-342900">
              <a:buAutoNum type="arabicPeriod" startAt="5"/>
            </a:pPr>
            <a:r>
              <a:rPr lang="en-US" dirty="0" smtClean="0"/>
              <a:t>Workflows </a:t>
            </a:r>
            <a:r>
              <a:rPr lang="en-US" dirty="0" smtClean="0"/>
              <a:t>that can’t move between cloud and on-prem </a:t>
            </a:r>
            <a:r>
              <a:rPr lang="en-US" dirty="0" smtClean="0"/>
              <a:t>infrastructure.</a:t>
            </a:r>
          </a:p>
          <a:p>
            <a:pPr marL="800100" lvl="1" indent="-342900">
              <a:buAutoNum type="arabicPeriod" startAt="5"/>
            </a:pPr>
            <a:endParaRPr lang="en-US" dirty="0" smtClean="0"/>
          </a:p>
          <a:p>
            <a:pPr marL="800100" lvl="1" indent="-342900"/>
            <a:endParaRPr lang="en-US" dirty="0" smtClean="0"/>
          </a:p>
          <a:p>
            <a:endParaRPr lang="en-US" dirty="0"/>
          </a:p>
        </p:txBody>
      </p:sp>
      <p:sp>
        <p:nvSpPr>
          <p:cNvPr id="4" name="TextBox 3"/>
          <p:cNvSpPr txBox="1"/>
          <p:nvPr/>
        </p:nvSpPr>
        <p:spPr>
          <a:xfrm>
            <a:off x="381000" y="5181600"/>
            <a:ext cx="8382000" cy="1754326"/>
          </a:xfrm>
          <a:prstGeom prst="rect">
            <a:avLst/>
          </a:prstGeom>
          <a:noFill/>
        </p:spPr>
        <p:txBody>
          <a:bodyPr wrap="square" rtlCol="0">
            <a:spAutoFit/>
          </a:bodyPr>
          <a:lstStyle/>
          <a:p>
            <a:pPr marL="0" lvl="1">
              <a:buFont typeface="Arial" pitchFamily="34" charset="0"/>
              <a:buChar char="•"/>
            </a:pPr>
            <a:r>
              <a:rPr lang="en-US" dirty="0" smtClean="0"/>
              <a:t>   We </a:t>
            </a:r>
            <a:r>
              <a:rPr lang="en-US" dirty="0" smtClean="0"/>
              <a:t>can overcome the model deployment challenges through different ways</a:t>
            </a:r>
            <a:r>
              <a:rPr lang="en-US" dirty="0" smtClean="0"/>
              <a:t>:</a:t>
            </a:r>
          </a:p>
          <a:p>
            <a:pPr marL="800100" lvl="2" indent="-342900">
              <a:buAutoNum type="arabicPeriod"/>
            </a:pPr>
            <a:r>
              <a:rPr lang="en-US" dirty="0" smtClean="0"/>
              <a:t>Registering the Model in the workspace.</a:t>
            </a:r>
          </a:p>
          <a:p>
            <a:pPr marL="800100" lvl="2" indent="-342900">
              <a:buAutoNum type="arabicPeriod"/>
            </a:pPr>
            <a:r>
              <a:rPr lang="en-US" dirty="0" smtClean="0"/>
              <a:t>Prepare to deploy (specify assets, usage, computer targets)</a:t>
            </a:r>
          </a:p>
          <a:p>
            <a:pPr marL="800100" lvl="2" indent="-342900">
              <a:buAutoNum type="arabicPeriod"/>
            </a:pPr>
            <a:r>
              <a:rPr lang="en-US" dirty="0" smtClean="0"/>
              <a:t>Deploy the model to the computer target.</a:t>
            </a:r>
          </a:p>
          <a:p>
            <a:pPr marL="800100" lvl="2" indent="-342900">
              <a:buAutoNum type="arabicPeriod"/>
            </a:pPr>
            <a:r>
              <a:rPr lang="en-US" dirty="0" smtClean="0"/>
              <a:t>Building of Large and automated data pipelines.</a:t>
            </a:r>
            <a:endParaRPr lang="en-US" dirty="0" smtClean="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250</TotalTime>
  <Words>949</Words>
  <Application>Microsoft Office PowerPoint</Application>
  <PresentationFormat>On-screen Show (4:3)</PresentationFormat>
  <Paragraphs>97</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SWIGGY DELIVERY CHALLENGE</vt:lpstr>
      <vt:lpstr>SWIGGY DELIVERY OVERVIEW</vt:lpstr>
      <vt:lpstr>Identifying the Problem Statement</vt:lpstr>
      <vt:lpstr> Data Description &amp; Sourcing</vt:lpstr>
      <vt:lpstr>Univariate Analysis</vt:lpstr>
      <vt:lpstr>Model Building</vt:lpstr>
      <vt:lpstr>Model Evaluation</vt:lpstr>
      <vt:lpstr>Slide 8</vt:lpstr>
      <vt:lpstr>Recommendations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SWIGGY DELIVERY CHALLENGE</dc:title>
  <dc:creator>lenovo</dc:creator>
  <cp:lastModifiedBy>lenovo</cp:lastModifiedBy>
  <cp:revision>4</cp:revision>
  <dcterms:created xsi:type="dcterms:W3CDTF">2021-10-19T07:16:24Z</dcterms:created>
  <dcterms:modified xsi:type="dcterms:W3CDTF">2021-10-19T13:23:41Z</dcterms:modified>
</cp:coreProperties>
</file>