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60" r:id="rId7"/>
    <p:sldId id="261" r:id="rId8"/>
    <p:sldId id="272" r:id="rId9"/>
    <p:sldId id="273" r:id="rId10"/>
    <p:sldId id="274" r:id="rId11"/>
    <p:sldId id="263" r:id="rId12"/>
    <p:sldId id="265" r:id="rId13"/>
    <p:sldId id="266" r:id="rId14"/>
    <p:sldId id="267"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B1B4EE-50C0-9C3C-DA0E-7ED692CEC96E}" v="3727" dt="2025-01-11T15:13:04.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97101" y="735283"/>
            <a:ext cx="4978399" cy="3165045"/>
          </a:xfrm>
        </p:spPr>
        <p:txBody>
          <a:bodyPr anchor="b">
            <a:normAutofit/>
          </a:bodyPr>
          <a:lstStyle/>
          <a:p>
            <a:pPr algn="l"/>
            <a:r>
              <a:rPr lang="en-US" sz="5200" dirty="0">
                <a:latin typeface="Times New Roman"/>
                <a:cs typeface="Times New Roman"/>
              </a:rPr>
              <a:t>Invoice Management System</a:t>
            </a:r>
          </a:p>
        </p:txBody>
      </p:sp>
      <p:sp>
        <p:nvSpPr>
          <p:cNvPr id="3" name="Subtitle 2"/>
          <p:cNvSpPr>
            <a:spLocks noGrp="1"/>
          </p:cNvSpPr>
          <p:nvPr>
            <p:ph type="subTitle" idx="1"/>
          </p:nvPr>
        </p:nvSpPr>
        <p:spPr>
          <a:xfrm>
            <a:off x="2197101" y="4078423"/>
            <a:ext cx="4978399" cy="2058657"/>
          </a:xfrm>
        </p:spPr>
        <p:txBody>
          <a:bodyPr vert="horz" lIns="91440" tIns="45720" rIns="91440" bIns="45720" rtlCol="0" anchor="t">
            <a:normAutofit/>
          </a:bodyPr>
          <a:lstStyle/>
          <a:p>
            <a:pPr algn="l"/>
            <a:r>
              <a:rPr lang="en-US" dirty="0">
                <a:latin typeface="Times New Roman"/>
                <a:cs typeface="Times New Roman"/>
              </a:rPr>
              <a:t>By Rizan K.C.</a:t>
            </a:r>
          </a:p>
          <a:p>
            <a:pPr algn="l"/>
            <a:r>
              <a:rPr lang="en-US" dirty="0">
                <a:latin typeface="Times New Roman"/>
                <a:cs typeface="Times New Roman"/>
              </a:rPr>
              <a:t>UWE ID: 24071142</a:t>
            </a:r>
          </a:p>
        </p:txBody>
      </p:sp>
      <p:pic>
        <p:nvPicPr>
          <p:cNvPr id="7" name="Graphic 6" descr="Document">
            <a:extLst>
              <a:ext uri="{FF2B5EF4-FFF2-40B4-BE49-F238E27FC236}">
                <a16:creationId xmlns:a16="http://schemas.microsoft.com/office/drawing/2014/main" id="{57F4C5E4-2914-1AE0-A433-0F715C771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Document">
            <a:extLst>
              <a:ext uri="{FF2B5EF4-FFF2-40B4-BE49-F238E27FC236}">
                <a16:creationId xmlns:a16="http://schemas.microsoft.com/office/drawing/2014/main" id="{52D95B61-1A3D-4CAE-8F6A-B0EB162BF2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5" name="Oval 3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4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3" name="Straight Connector 5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0A6B4E9-FA79-EAAC-BD49-52684B45A36C}"/>
              </a:ext>
            </a:extLst>
          </p:cNvPr>
          <p:cNvSpPr>
            <a:spLocks noGrp="1"/>
          </p:cNvSpPr>
          <p:nvPr>
            <p:ph type="title"/>
          </p:nvPr>
        </p:nvSpPr>
        <p:spPr>
          <a:xfrm>
            <a:off x="862277" y="316218"/>
            <a:ext cx="10472063" cy="859586"/>
          </a:xfrm>
          <a:noFill/>
        </p:spPr>
        <p:txBody>
          <a:bodyPr vert="horz" lIns="91440" tIns="45720" rIns="91440" bIns="45720" rtlCol="0" anchor="t">
            <a:normAutofit/>
          </a:bodyPr>
          <a:lstStyle/>
          <a:p>
            <a:pPr algn="ctr"/>
            <a:r>
              <a:rPr lang="en-US" sz="5400" kern="1200" dirty="0">
                <a:solidFill>
                  <a:schemeClr val="bg1"/>
                </a:solidFill>
                <a:latin typeface="Times New Roman"/>
                <a:cs typeface="Times New Roman"/>
              </a:rPr>
              <a:t>Demonstration</a:t>
            </a:r>
            <a:endParaRPr lang="en-US" sz="5400" dirty="0">
              <a:solidFill>
                <a:schemeClr val="bg1"/>
              </a:solidFill>
              <a:latin typeface="Times New Roman"/>
              <a:cs typeface="Times New Roman"/>
            </a:endParaRPr>
          </a:p>
        </p:txBody>
      </p:sp>
      <p:grpSp>
        <p:nvGrpSpPr>
          <p:cNvPr id="58" name="Group 5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9" name="Straight Connector 5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72350E-3748-E7B2-1103-7C8F725F9B07}"/>
              </a:ext>
            </a:extLst>
          </p:cNvPr>
          <p:cNvSpPr txBox="1"/>
          <p:nvPr/>
        </p:nvSpPr>
        <p:spPr>
          <a:xfrm>
            <a:off x="794098" y="1145972"/>
            <a:ext cx="10602374" cy="498652"/>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Aft>
                <a:spcPts val="600"/>
              </a:spcAft>
            </a:pPr>
            <a:r>
              <a:rPr lang="en-US" sz="2400" dirty="0">
                <a:solidFill>
                  <a:schemeClr val="bg1"/>
                </a:solidFill>
                <a:latin typeface="Times New Roman"/>
                <a:cs typeface="Times New Roman"/>
              </a:rPr>
              <a:t>Invoice saved in file can be accessed/read using </a:t>
            </a:r>
            <a:r>
              <a:rPr lang="en-US" sz="2400" dirty="0" err="1">
                <a:solidFill>
                  <a:schemeClr val="bg1"/>
                </a:solidFill>
                <a:latin typeface="Times New Roman"/>
                <a:cs typeface="Times New Roman"/>
              </a:rPr>
              <a:t>invoicehistory</a:t>
            </a:r>
            <a:r>
              <a:rPr lang="en-US" sz="2400" dirty="0">
                <a:solidFill>
                  <a:schemeClr val="bg1"/>
                </a:solidFill>
                <a:latin typeface="Times New Roman"/>
                <a:cs typeface="Times New Roman"/>
              </a:rPr>
              <a:t>() function.</a:t>
            </a:r>
            <a:endParaRPr lang="en-US" sz="2400">
              <a:solidFill>
                <a:schemeClr val="bg1"/>
              </a:solidFill>
            </a:endParaRPr>
          </a:p>
        </p:txBody>
      </p:sp>
      <p:pic>
        <p:nvPicPr>
          <p:cNvPr id="4" name="Picture 3" descr="A screenshot of a computer program&#10;&#10;Description automatically generated">
            <a:extLst>
              <a:ext uri="{FF2B5EF4-FFF2-40B4-BE49-F238E27FC236}">
                <a16:creationId xmlns:a16="http://schemas.microsoft.com/office/drawing/2014/main" id="{D56DC623-348D-5451-5B5E-54098250BB69}"/>
              </a:ext>
            </a:extLst>
          </p:cNvPr>
          <p:cNvPicPr>
            <a:picLocks noChangeAspect="1"/>
          </p:cNvPicPr>
          <p:nvPr/>
        </p:nvPicPr>
        <p:blipFill>
          <a:blip r:embed="rId2"/>
          <a:stretch>
            <a:fillRect/>
          </a:stretch>
        </p:blipFill>
        <p:spPr>
          <a:xfrm>
            <a:off x="3095939" y="1616989"/>
            <a:ext cx="5870970" cy="4876800"/>
          </a:xfrm>
          <a:prstGeom prst="rect">
            <a:avLst/>
          </a:prstGeom>
        </p:spPr>
      </p:pic>
    </p:spTree>
    <p:extLst>
      <p:ext uri="{BB962C8B-B14F-4D97-AF65-F5344CB8AC3E}">
        <p14:creationId xmlns:p14="http://schemas.microsoft.com/office/powerpoint/2010/main" val="237878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78419-B21E-97ED-2BB7-51B3A5BA60E5}"/>
              </a:ext>
            </a:extLst>
          </p:cNvPr>
          <p:cNvSpPr>
            <a:spLocks noGrp="1"/>
          </p:cNvSpPr>
          <p:nvPr>
            <p:ph type="title"/>
          </p:nvPr>
        </p:nvSpPr>
        <p:spPr>
          <a:xfrm>
            <a:off x="808638" y="386930"/>
            <a:ext cx="9236700" cy="1188950"/>
          </a:xfrm>
        </p:spPr>
        <p:txBody>
          <a:bodyPr anchor="b">
            <a:normAutofit/>
          </a:bodyPr>
          <a:lstStyle/>
          <a:p>
            <a:r>
              <a:rPr lang="en-US" sz="5400" dirty="0">
                <a:latin typeface="Times New Roman"/>
                <a:cs typeface="Times New Roman"/>
              </a:rPr>
              <a:t>Testing and Debugging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3FB629-96B8-952A-7345-663ED5E5954E}"/>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514350" indent="-514350" algn="just">
              <a:buAutoNum type="arabicParenR"/>
            </a:pPr>
            <a:r>
              <a:rPr lang="en-US" sz="2400" dirty="0">
                <a:latin typeface="Times New Roman"/>
                <a:cs typeface="Times New Roman"/>
              </a:rPr>
              <a:t>The first test was done on the login page. Incorrect credentials prompted the failure message. While with correct credential, the system worked as expected.</a:t>
            </a:r>
            <a:endParaRPr lang="en-US"/>
          </a:p>
          <a:p>
            <a:pPr marL="514350" indent="-514350" algn="just">
              <a:buAutoNum type="arabicParenR"/>
            </a:pPr>
            <a:r>
              <a:rPr lang="en-US" sz="2400" dirty="0">
                <a:latin typeface="Times New Roman"/>
                <a:cs typeface="Times New Roman"/>
              </a:rPr>
              <a:t>The issue of incorrect time arise when the macro __TIME__ was used, to show the starting of the system time along with end time. This resulted in constant time, as both start time and end time was same. This was fixed using </a:t>
            </a:r>
            <a:r>
              <a:rPr lang="en-US" sz="2400" err="1">
                <a:latin typeface="Times New Roman"/>
                <a:cs typeface="Times New Roman"/>
              </a:rPr>
              <a:t>ctime</a:t>
            </a:r>
            <a:r>
              <a:rPr lang="en-US" sz="2400" dirty="0">
                <a:latin typeface="Times New Roman"/>
                <a:cs typeface="Times New Roman"/>
              </a:rPr>
              <a:t> header file, which allowed us to provide current time accurately.</a:t>
            </a:r>
            <a:endParaRPr lang="en-US"/>
          </a:p>
        </p:txBody>
      </p:sp>
    </p:spTree>
    <p:extLst>
      <p:ext uri="{BB962C8B-B14F-4D97-AF65-F5344CB8AC3E}">
        <p14:creationId xmlns:p14="http://schemas.microsoft.com/office/powerpoint/2010/main" val="289796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F9628-657C-CD14-85BE-36A539531F29}"/>
              </a:ext>
            </a:extLst>
          </p:cNvPr>
          <p:cNvSpPr>
            <a:spLocks noGrp="1"/>
          </p:cNvSpPr>
          <p:nvPr>
            <p:ph type="title"/>
          </p:nvPr>
        </p:nvSpPr>
        <p:spPr>
          <a:xfrm>
            <a:off x="841248" y="548640"/>
            <a:ext cx="3600860" cy="5431536"/>
          </a:xfrm>
        </p:spPr>
        <p:txBody>
          <a:bodyPr>
            <a:normAutofit/>
          </a:bodyPr>
          <a:lstStyle/>
          <a:p>
            <a:r>
              <a:rPr lang="en-US" sz="5400" dirty="0">
                <a:latin typeface="Times New Roman"/>
                <a:cs typeface="Times New Roman"/>
              </a:rPr>
              <a:t>Challenges faced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C6FB20-74D4-AFF5-3546-93AC07A95217}"/>
              </a:ext>
            </a:extLst>
          </p:cNvPr>
          <p:cNvSpPr>
            <a:spLocks noGrp="1"/>
          </p:cNvSpPr>
          <p:nvPr>
            <p:ph idx="1"/>
          </p:nvPr>
        </p:nvSpPr>
        <p:spPr>
          <a:xfrm>
            <a:off x="5126418" y="552091"/>
            <a:ext cx="6224335" cy="5431536"/>
          </a:xfrm>
        </p:spPr>
        <p:txBody>
          <a:bodyPr vert="horz" lIns="91440" tIns="45720" rIns="91440" bIns="45720" rtlCol="0" anchor="ctr">
            <a:normAutofit/>
          </a:bodyPr>
          <a:lstStyle/>
          <a:p>
            <a:pPr algn="just"/>
            <a:r>
              <a:rPr lang="en-US" sz="2400" dirty="0">
                <a:latin typeface="Times New Roman"/>
                <a:cs typeface="Times New Roman"/>
              </a:rPr>
              <a:t>Formatting in the files and console screen outputs for clarity.</a:t>
            </a:r>
            <a:endParaRPr lang="en-US" dirty="0"/>
          </a:p>
          <a:p>
            <a:pPr algn="just"/>
            <a:r>
              <a:rPr lang="en-US" sz="2400" dirty="0">
                <a:latin typeface="Times New Roman"/>
                <a:cs typeface="Times New Roman"/>
              </a:rPr>
              <a:t>Code modularity for maintainability.</a:t>
            </a:r>
          </a:p>
          <a:p>
            <a:pPr algn="just"/>
            <a:endParaRPr lang="en-US" sz="2400" dirty="0">
              <a:latin typeface="Times New Roman"/>
              <a:cs typeface="Times New Roman"/>
            </a:endParaRPr>
          </a:p>
          <a:p>
            <a:pPr marL="0" indent="0" algn="just">
              <a:buNone/>
            </a:pPr>
            <a:r>
              <a:rPr lang="en-US" sz="2400" dirty="0">
                <a:latin typeface="Times New Roman"/>
                <a:cs typeface="Times New Roman"/>
              </a:rPr>
              <a:t>These challenges were solved by repetitive testing and adjusting based on every tests output.</a:t>
            </a:r>
          </a:p>
        </p:txBody>
      </p:sp>
    </p:spTree>
    <p:extLst>
      <p:ext uri="{BB962C8B-B14F-4D97-AF65-F5344CB8AC3E}">
        <p14:creationId xmlns:p14="http://schemas.microsoft.com/office/powerpoint/2010/main" val="438758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5957E-8474-3490-42D1-7E59195907CA}"/>
              </a:ext>
            </a:extLst>
          </p:cNvPr>
          <p:cNvSpPr>
            <a:spLocks noGrp="1"/>
          </p:cNvSpPr>
          <p:nvPr>
            <p:ph type="title"/>
          </p:nvPr>
        </p:nvSpPr>
        <p:spPr>
          <a:xfrm>
            <a:off x="1043631" y="809898"/>
            <a:ext cx="9942716" cy="1554480"/>
          </a:xfrm>
        </p:spPr>
        <p:txBody>
          <a:bodyPr anchor="ctr">
            <a:normAutofit/>
          </a:bodyPr>
          <a:lstStyle/>
          <a:p>
            <a:r>
              <a:rPr lang="en-US" sz="5400" dirty="0">
                <a:latin typeface="Times New Roman"/>
                <a:cs typeface="Times New Roman"/>
              </a:rPr>
              <a:t>Future Improvements</a:t>
            </a:r>
          </a:p>
        </p:txBody>
      </p:sp>
      <p:sp>
        <p:nvSpPr>
          <p:cNvPr id="3" name="Content Placeholder 2">
            <a:extLst>
              <a:ext uri="{FF2B5EF4-FFF2-40B4-BE49-F238E27FC236}">
                <a16:creationId xmlns:a16="http://schemas.microsoft.com/office/drawing/2014/main" id="{AA8E0975-CB92-174F-CFB0-553268A202DF}"/>
              </a:ext>
            </a:extLst>
          </p:cNvPr>
          <p:cNvSpPr>
            <a:spLocks noGrp="1"/>
          </p:cNvSpPr>
          <p:nvPr>
            <p:ph idx="1"/>
          </p:nvPr>
        </p:nvSpPr>
        <p:spPr>
          <a:xfrm>
            <a:off x="644654" y="2849622"/>
            <a:ext cx="10897047" cy="3202150"/>
          </a:xfrm>
        </p:spPr>
        <p:txBody>
          <a:bodyPr vert="horz" lIns="91440" tIns="45720" rIns="91440" bIns="45720" rtlCol="0" anchor="ctr">
            <a:normAutofit/>
          </a:bodyPr>
          <a:lstStyle/>
          <a:p>
            <a:r>
              <a:rPr lang="en-US" sz="2400" dirty="0">
                <a:latin typeface="Times New Roman"/>
                <a:cs typeface="Times New Roman"/>
              </a:rPr>
              <a:t>Adding search mechanism in transaction history (by name and date).</a:t>
            </a:r>
            <a:endParaRPr lang="en-US"/>
          </a:p>
          <a:p>
            <a:r>
              <a:rPr lang="en-US" sz="2400" dirty="0">
                <a:latin typeface="Times New Roman"/>
                <a:cs typeface="Times New Roman"/>
              </a:rPr>
              <a:t>Improving login security: </a:t>
            </a:r>
            <a:br>
              <a:rPr lang="en-US" sz="2400" dirty="0">
                <a:latin typeface="Times New Roman"/>
                <a:cs typeface="Times New Roman"/>
              </a:rPr>
            </a:br>
            <a:r>
              <a:rPr lang="en-US" sz="2400" dirty="0">
                <a:latin typeface="Times New Roman"/>
                <a:cs typeface="Times New Roman"/>
              </a:rPr>
              <a:t>Less login attempts.</a:t>
            </a:r>
          </a:p>
          <a:p>
            <a:r>
              <a:rPr lang="en-US" sz="2400" dirty="0">
                <a:latin typeface="Times New Roman"/>
                <a:cs typeface="Times New Roman"/>
              </a:rPr>
              <a:t>Support for more categories and advanced features like discounting and taxing.</a:t>
            </a:r>
          </a:p>
          <a:p>
            <a:endParaRPr lang="en-US" sz="2400" dirty="0">
              <a:latin typeface="Times New Roman"/>
              <a:cs typeface="Times New Roman"/>
            </a:endParaRPr>
          </a:p>
          <a:p>
            <a:endParaRPr lang="en-US" sz="2400" dirty="0">
              <a:latin typeface="Times New Roman"/>
              <a:cs typeface="Times New Roman"/>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95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0FBA9-B814-DED5-5759-AAFA4A6D5BB3}"/>
              </a:ext>
            </a:extLst>
          </p:cNvPr>
          <p:cNvSpPr>
            <a:spLocks noGrp="1"/>
          </p:cNvSpPr>
          <p:nvPr>
            <p:ph type="title"/>
          </p:nvPr>
        </p:nvSpPr>
        <p:spPr>
          <a:xfrm>
            <a:off x="6094105" y="1267613"/>
            <a:ext cx="4977976" cy="1058940"/>
          </a:xfrm>
        </p:spPr>
        <p:txBody>
          <a:bodyPr>
            <a:normAutofit/>
          </a:bodyPr>
          <a:lstStyle/>
          <a:p>
            <a:r>
              <a:rPr lang="en-US" sz="5400" b="1" u="sng" dirty="0">
                <a:solidFill>
                  <a:schemeClr val="tx2"/>
                </a:solidFill>
                <a:latin typeface="Times New Roman"/>
                <a:cs typeface="Times New Roman"/>
              </a:rPr>
              <a:t>Conclusion</a:t>
            </a:r>
          </a:p>
        </p:txBody>
      </p:sp>
      <p:pic>
        <p:nvPicPr>
          <p:cNvPr id="7" name="Graphic 6" descr="Checkmark">
            <a:extLst>
              <a:ext uri="{FF2B5EF4-FFF2-40B4-BE49-F238E27FC236}">
                <a16:creationId xmlns:a16="http://schemas.microsoft.com/office/drawing/2014/main" id="{E6C52222-0269-72B0-3A85-772521C6E9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38100621-3FD4-4FB1-E551-1A296D046F1D}"/>
              </a:ext>
            </a:extLst>
          </p:cNvPr>
          <p:cNvSpPr>
            <a:spLocks noGrp="1"/>
          </p:cNvSpPr>
          <p:nvPr>
            <p:ph idx="1"/>
          </p:nvPr>
        </p:nvSpPr>
        <p:spPr>
          <a:xfrm>
            <a:off x="5935352" y="1292792"/>
            <a:ext cx="6107474" cy="5276682"/>
          </a:xfrm>
        </p:spPr>
        <p:txBody>
          <a:bodyPr vert="horz" lIns="91440" tIns="45720" rIns="91440" bIns="45720" rtlCol="0" anchor="ctr">
            <a:noAutofit/>
          </a:bodyPr>
          <a:lstStyle/>
          <a:p>
            <a:pPr algn="just"/>
            <a:r>
              <a:rPr lang="en-US" sz="2400" dirty="0">
                <a:solidFill>
                  <a:schemeClr val="tx2"/>
                </a:solidFill>
                <a:latin typeface="Times New Roman"/>
                <a:cs typeface="Times New Roman"/>
              </a:rPr>
              <a:t>Successfully developed an invoice system.</a:t>
            </a:r>
            <a:endParaRPr lang="en-US" dirty="0">
              <a:solidFill>
                <a:schemeClr val="tx2"/>
              </a:solidFill>
            </a:endParaRPr>
          </a:p>
          <a:p>
            <a:pPr algn="just"/>
            <a:r>
              <a:rPr lang="en-US" sz="2400" dirty="0">
                <a:solidFill>
                  <a:schemeClr val="tx2"/>
                </a:solidFill>
                <a:latin typeface="Times New Roman"/>
                <a:cs typeface="Times New Roman"/>
              </a:rPr>
              <a:t> Successfully shows the practical use of C++ programming along with the OOP principles.</a:t>
            </a:r>
          </a:p>
          <a:p>
            <a:pPr algn="just"/>
            <a:r>
              <a:rPr lang="en-US" sz="2400" dirty="0">
                <a:solidFill>
                  <a:schemeClr val="tx2"/>
                </a:solidFill>
                <a:latin typeface="Times New Roman"/>
                <a:cs typeface="Times New Roman"/>
              </a:rPr>
              <a:t>This system can be further improved by working on it with broader adaptability.</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4657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F56C7-B53C-1C07-7228-74504647DDFE}"/>
              </a:ext>
            </a:extLst>
          </p:cNvPr>
          <p:cNvSpPr>
            <a:spLocks noGrp="1"/>
          </p:cNvSpPr>
          <p:nvPr>
            <p:ph type="title"/>
          </p:nvPr>
        </p:nvSpPr>
        <p:spPr>
          <a:xfrm>
            <a:off x="804672" y="802955"/>
            <a:ext cx="4977976" cy="1454051"/>
          </a:xfrm>
        </p:spPr>
        <p:txBody>
          <a:bodyPr>
            <a:normAutofit/>
          </a:bodyPr>
          <a:lstStyle/>
          <a:p>
            <a:r>
              <a:rPr lang="en-US" sz="5400" b="1" u="sng" dirty="0">
                <a:solidFill>
                  <a:schemeClr val="tx2"/>
                </a:solidFill>
                <a:latin typeface="Times New Roman"/>
                <a:cs typeface="Times New Roman"/>
              </a:rPr>
              <a:t>References</a:t>
            </a:r>
          </a:p>
        </p:txBody>
      </p:sp>
      <p:sp>
        <p:nvSpPr>
          <p:cNvPr id="3" name="Content Placeholder 2">
            <a:extLst>
              <a:ext uri="{FF2B5EF4-FFF2-40B4-BE49-F238E27FC236}">
                <a16:creationId xmlns:a16="http://schemas.microsoft.com/office/drawing/2014/main" id="{BDB5B827-162E-E688-F075-8A7779F1D95B}"/>
              </a:ext>
            </a:extLst>
          </p:cNvPr>
          <p:cNvSpPr>
            <a:spLocks noGrp="1"/>
          </p:cNvSpPr>
          <p:nvPr>
            <p:ph idx="1"/>
          </p:nvPr>
        </p:nvSpPr>
        <p:spPr>
          <a:xfrm>
            <a:off x="804672" y="1716126"/>
            <a:ext cx="4977578" cy="3639289"/>
          </a:xfrm>
        </p:spPr>
        <p:txBody>
          <a:bodyPr vert="horz" lIns="91440" tIns="45720" rIns="91440" bIns="45720" rtlCol="0" anchor="ctr">
            <a:normAutofit/>
          </a:bodyPr>
          <a:lstStyle/>
          <a:p>
            <a:pPr algn="just"/>
            <a:r>
              <a:rPr lang="en" sz="2400" dirty="0">
                <a:solidFill>
                  <a:schemeClr val="tx2"/>
                </a:solidFill>
                <a:latin typeface="Times New Roman"/>
                <a:cs typeface="Arial"/>
              </a:rPr>
              <a:t> https://www.geeksforgeeks.org/object-oriented-programming-in-cpp /</a:t>
            </a:r>
            <a:endParaRPr lang="en-US"/>
          </a:p>
          <a:p>
            <a:pPr algn="just"/>
            <a:r>
              <a:rPr lang="en" sz="2400" dirty="0">
                <a:solidFill>
                  <a:schemeClr val="tx2"/>
                </a:solidFill>
                <a:latin typeface="Times New Roman"/>
                <a:cs typeface="Arial"/>
              </a:rPr>
              <a:t>https://www.geeksforgeeks.org/ctime-function-in-c-c/</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ooks">
            <a:extLst>
              <a:ext uri="{FF2B5EF4-FFF2-40B4-BE49-F238E27FC236}">
                <a16:creationId xmlns:a16="http://schemas.microsoft.com/office/drawing/2014/main" id="{8B12BC24-5AE5-4480-8FC7-84A6E7CCA5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54031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709AD19-DC10-5BE1-3F26-A9A9DCA26F41}"/>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THANK YOU!</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26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AAD97-50D4-9A88-8B86-DE641D641036}"/>
              </a:ext>
            </a:extLst>
          </p:cNvPr>
          <p:cNvSpPr>
            <a:spLocks noGrp="1"/>
          </p:cNvSpPr>
          <p:nvPr>
            <p:ph type="title"/>
          </p:nvPr>
        </p:nvSpPr>
        <p:spPr>
          <a:xfrm>
            <a:off x="1285240" y="1050595"/>
            <a:ext cx="8074815" cy="1618489"/>
          </a:xfrm>
        </p:spPr>
        <p:txBody>
          <a:bodyPr anchor="ctr">
            <a:normAutofit/>
          </a:bodyPr>
          <a:lstStyle/>
          <a:p>
            <a:r>
              <a:rPr lang="en-US" sz="5400" dirty="0">
                <a:latin typeface="Times New Roman"/>
                <a:cs typeface="Times New Roman"/>
              </a:rPr>
              <a:t>Introduction</a:t>
            </a:r>
          </a:p>
        </p:txBody>
      </p:sp>
      <p:sp>
        <p:nvSpPr>
          <p:cNvPr id="3" name="Content Placeholder 2">
            <a:extLst>
              <a:ext uri="{FF2B5EF4-FFF2-40B4-BE49-F238E27FC236}">
                <a16:creationId xmlns:a16="http://schemas.microsoft.com/office/drawing/2014/main" id="{28F07F7D-29C6-9825-DC33-21C4A569048E}"/>
              </a:ext>
            </a:extLst>
          </p:cNvPr>
          <p:cNvSpPr>
            <a:spLocks noGrp="1"/>
          </p:cNvSpPr>
          <p:nvPr>
            <p:ph idx="1"/>
          </p:nvPr>
        </p:nvSpPr>
        <p:spPr>
          <a:xfrm>
            <a:off x="1285240" y="2553833"/>
            <a:ext cx="8074815" cy="3687085"/>
          </a:xfrm>
        </p:spPr>
        <p:txBody>
          <a:bodyPr vert="horz" lIns="91440" tIns="45720" rIns="91440" bIns="45720" rtlCol="0" anchor="t">
            <a:normAutofit/>
          </a:bodyPr>
          <a:lstStyle/>
          <a:p>
            <a:pPr marL="0" indent="0" algn="just">
              <a:buNone/>
            </a:pPr>
            <a:r>
              <a:rPr lang="en-US" sz="2400" dirty="0">
                <a:latin typeface="Times New Roman"/>
                <a:cs typeface="Times New Roman"/>
              </a:rPr>
              <a:t>C++ based invoice management system.</a:t>
            </a:r>
            <a:endParaRPr lang="en-US" dirty="0"/>
          </a:p>
          <a:p>
            <a:pPr algn="just"/>
            <a:r>
              <a:rPr lang="en-US" sz="2400" dirty="0">
                <a:latin typeface="Times New Roman"/>
                <a:cs typeface="Times New Roman"/>
              </a:rPr>
              <a:t>Customer management, item categorization</a:t>
            </a:r>
          </a:p>
          <a:p>
            <a:pPr algn="just"/>
            <a:r>
              <a:rPr lang="en-US" sz="2400" dirty="0">
                <a:latin typeface="Times New Roman"/>
                <a:cs typeface="Times New Roman"/>
              </a:rPr>
              <a:t>Generates detailed invoices and records transaction history.</a:t>
            </a:r>
            <a:endParaRPr lang="en-US" dirty="0"/>
          </a:p>
          <a:p>
            <a:pPr algn="just"/>
            <a:r>
              <a:rPr lang="en-US" sz="2400" dirty="0">
                <a:latin typeface="Times New Roman"/>
                <a:cs typeface="Times New Roman"/>
              </a:rPr>
              <a:t>Implementation of Object-oriented programming principles like polymorphism, encapsulation, inheritance.</a:t>
            </a:r>
            <a:endParaRPr lang="en-US"/>
          </a:p>
        </p:txBody>
      </p:sp>
    </p:spTree>
    <p:extLst>
      <p:ext uri="{BB962C8B-B14F-4D97-AF65-F5344CB8AC3E}">
        <p14:creationId xmlns:p14="http://schemas.microsoft.com/office/powerpoint/2010/main" val="20976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E00F8-274B-3C18-8A0A-F61536E93EF9}"/>
              </a:ext>
            </a:extLst>
          </p:cNvPr>
          <p:cNvSpPr>
            <a:spLocks noGrp="1"/>
          </p:cNvSpPr>
          <p:nvPr>
            <p:ph type="title"/>
          </p:nvPr>
        </p:nvSpPr>
        <p:spPr>
          <a:xfrm>
            <a:off x="1043631" y="809898"/>
            <a:ext cx="9942716" cy="1554480"/>
          </a:xfrm>
        </p:spPr>
        <p:txBody>
          <a:bodyPr anchor="ctr">
            <a:normAutofit/>
          </a:bodyPr>
          <a:lstStyle/>
          <a:p>
            <a:r>
              <a:rPr lang="en-US" sz="5400" dirty="0">
                <a:latin typeface="Times New Roman"/>
                <a:cs typeface="Times New Roman"/>
              </a:rPr>
              <a:t>Objective</a:t>
            </a:r>
          </a:p>
        </p:txBody>
      </p:sp>
      <p:sp>
        <p:nvSpPr>
          <p:cNvPr id="3" name="Content Placeholder 2">
            <a:extLst>
              <a:ext uri="{FF2B5EF4-FFF2-40B4-BE49-F238E27FC236}">
                <a16:creationId xmlns:a16="http://schemas.microsoft.com/office/drawing/2014/main" id="{2B66A685-D072-EC25-F5EB-B22B42939DB8}"/>
              </a:ext>
            </a:extLst>
          </p:cNvPr>
          <p:cNvSpPr>
            <a:spLocks noGrp="1"/>
          </p:cNvSpPr>
          <p:nvPr>
            <p:ph idx="1"/>
          </p:nvPr>
        </p:nvSpPr>
        <p:spPr>
          <a:xfrm>
            <a:off x="1045028" y="3017522"/>
            <a:ext cx="9941319" cy="3124658"/>
          </a:xfrm>
        </p:spPr>
        <p:txBody>
          <a:bodyPr vert="horz" lIns="91440" tIns="45720" rIns="91440" bIns="45720" rtlCol="0" anchor="ctr">
            <a:normAutofit/>
          </a:bodyPr>
          <a:lstStyle/>
          <a:p>
            <a:pPr algn="just"/>
            <a:r>
              <a:rPr lang="en-US" sz="2400" dirty="0">
                <a:latin typeface="Times New Roman"/>
                <a:cs typeface="Times New Roman"/>
              </a:rPr>
              <a:t>Accurate invoice handling for businesses.</a:t>
            </a:r>
            <a:endParaRPr lang="en-US"/>
          </a:p>
          <a:p>
            <a:pPr algn="just"/>
            <a:r>
              <a:rPr lang="en-US" sz="2400" dirty="0">
                <a:latin typeface="Times New Roman"/>
                <a:cs typeface="Times New Roman"/>
              </a:rPr>
              <a:t>Menu Driven UI to make it easy to use.</a:t>
            </a:r>
          </a:p>
          <a:p>
            <a:pPr algn="just"/>
            <a:r>
              <a:rPr lang="en-US" sz="2400" dirty="0">
                <a:latin typeface="Times New Roman"/>
                <a:cs typeface="Times New Roman"/>
              </a:rPr>
              <a:t>Demonstrate practical application of OOP principles.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29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37B30-E33A-0773-275B-BEECADEB92B0}"/>
              </a:ext>
            </a:extLst>
          </p:cNvPr>
          <p:cNvSpPr>
            <a:spLocks noGrp="1"/>
          </p:cNvSpPr>
          <p:nvPr>
            <p:ph type="title"/>
          </p:nvPr>
        </p:nvSpPr>
        <p:spPr>
          <a:xfrm>
            <a:off x="6094105" y="802955"/>
            <a:ext cx="4977976" cy="1454051"/>
          </a:xfrm>
        </p:spPr>
        <p:txBody>
          <a:bodyPr>
            <a:normAutofit/>
          </a:bodyPr>
          <a:lstStyle/>
          <a:p>
            <a:r>
              <a:rPr lang="en-US" sz="5400" dirty="0">
                <a:solidFill>
                  <a:schemeClr val="tx2"/>
                </a:solidFill>
                <a:latin typeface="Times New Roman"/>
                <a:ea typeface="+mj-lt"/>
                <a:cs typeface="Times New Roman"/>
              </a:rPr>
              <a:t>System Design</a:t>
            </a:r>
          </a:p>
        </p:txBody>
      </p:sp>
      <p:pic>
        <p:nvPicPr>
          <p:cNvPr id="7" name="Graphic 6" descr="Issue Tracking">
            <a:extLst>
              <a:ext uri="{FF2B5EF4-FFF2-40B4-BE49-F238E27FC236}">
                <a16:creationId xmlns:a16="http://schemas.microsoft.com/office/drawing/2014/main" id="{8FDB2852-5B02-6614-D352-FBA5998CFD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AFC1670D-17E3-D589-40A6-F662F74BE284}"/>
              </a:ext>
            </a:extLst>
          </p:cNvPr>
          <p:cNvSpPr>
            <a:spLocks noGrp="1"/>
          </p:cNvSpPr>
          <p:nvPr>
            <p:ph idx="1"/>
          </p:nvPr>
        </p:nvSpPr>
        <p:spPr>
          <a:xfrm>
            <a:off x="6090574" y="2040683"/>
            <a:ext cx="5725970" cy="4265217"/>
          </a:xfrm>
        </p:spPr>
        <p:txBody>
          <a:bodyPr vert="horz" lIns="91440" tIns="45720" rIns="91440" bIns="45720" rtlCol="0" anchor="ctr">
            <a:noAutofit/>
          </a:bodyPr>
          <a:lstStyle/>
          <a:p>
            <a:r>
              <a:rPr lang="en-US" sz="2400">
                <a:solidFill>
                  <a:schemeClr val="tx2"/>
                </a:solidFill>
                <a:latin typeface="Times New Roman"/>
                <a:cs typeface="Times New Roman"/>
              </a:rPr>
              <a:t>Secured </a:t>
            </a:r>
            <a:r>
              <a:rPr lang="en-US" sz="2400" dirty="0">
                <a:solidFill>
                  <a:schemeClr val="tx2"/>
                </a:solidFill>
                <a:latin typeface="Times New Roman"/>
                <a:cs typeface="Times New Roman"/>
              </a:rPr>
              <a:t>with login functionality, which can be used only when the valid credentials are filled in the login page.</a:t>
            </a:r>
            <a:endParaRPr lang="en-US">
              <a:solidFill>
                <a:schemeClr val="tx2"/>
              </a:solidFill>
            </a:endParaRPr>
          </a:p>
          <a:p>
            <a:r>
              <a:rPr lang="en-US" sz="2400" dirty="0">
                <a:solidFill>
                  <a:schemeClr val="tx2"/>
                </a:solidFill>
                <a:latin typeface="Times New Roman"/>
                <a:cs typeface="Times New Roman"/>
              </a:rPr>
              <a:t>After successful login:</a:t>
            </a:r>
            <a:br>
              <a:rPr lang="en-US" sz="2400" dirty="0">
                <a:latin typeface="Times New Roman"/>
              </a:rPr>
            </a:br>
            <a:r>
              <a:rPr lang="en-US" sz="2400" u="sng" dirty="0">
                <a:solidFill>
                  <a:schemeClr val="tx2"/>
                </a:solidFill>
                <a:latin typeface="Times New Roman"/>
                <a:cs typeface="Times New Roman"/>
              </a:rPr>
              <a:t>Generate Invoice</a:t>
            </a:r>
            <a:r>
              <a:rPr lang="en-US" sz="2400" dirty="0">
                <a:solidFill>
                  <a:schemeClr val="tx2"/>
                </a:solidFill>
                <a:latin typeface="Times New Roman"/>
                <a:cs typeface="Times New Roman"/>
              </a:rPr>
              <a:t> : Takes name, contact, products, their details, calculate total amount and save all the details to file.</a:t>
            </a:r>
            <a:br>
              <a:rPr lang="en-US" sz="2400" u="sng" dirty="0">
                <a:latin typeface="Times New Roman"/>
              </a:rPr>
            </a:br>
            <a:r>
              <a:rPr lang="en-US" sz="2400" u="sng" dirty="0">
                <a:solidFill>
                  <a:schemeClr val="tx2"/>
                </a:solidFill>
                <a:latin typeface="Times New Roman"/>
                <a:cs typeface="Times New Roman"/>
              </a:rPr>
              <a:t>Invoice History</a:t>
            </a:r>
            <a:r>
              <a:rPr lang="en-US" sz="2400" dirty="0">
                <a:solidFill>
                  <a:schemeClr val="tx2"/>
                </a:solidFill>
                <a:latin typeface="Times New Roman"/>
                <a:cs typeface="Times New Roman"/>
              </a:rPr>
              <a:t> : View the entire transactions history stored in a file.</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486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6094-8F6F-1331-5A66-4C2CCFF79DE9}"/>
              </a:ext>
            </a:extLst>
          </p:cNvPr>
          <p:cNvSpPr>
            <a:spLocks noGrp="1"/>
          </p:cNvSpPr>
          <p:nvPr>
            <p:ph type="title"/>
          </p:nvPr>
        </p:nvSpPr>
        <p:spPr/>
        <p:txBody>
          <a:bodyPr>
            <a:normAutofit/>
          </a:bodyPr>
          <a:lstStyle/>
          <a:p>
            <a:pPr algn="ctr"/>
            <a:r>
              <a:rPr lang="en-US" sz="5400" u="sng" dirty="0">
                <a:latin typeface="Times New Roman"/>
                <a:cs typeface="Times New Roman"/>
              </a:rPr>
              <a:t>Component Diagram of the System</a:t>
            </a:r>
            <a:endParaRPr lang="en-US" sz="5400" u="sng">
              <a:latin typeface="Times New Roman"/>
              <a:cs typeface="Times New Roman"/>
            </a:endParaRPr>
          </a:p>
        </p:txBody>
      </p:sp>
      <p:pic>
        <p:nvPicPr>
          <p:cNvPr id="4" name="Content Placeholder 3" descr="A diagram of a software company&#10;&#10;Description automatically generated">
            <a:extLst>
              <a:ext uri="{FF2B5EF4-FFF2-40B4-BE49-F238E27FC236}">
                <a16:creationId xmlns:a16="http://schemas.microsoft.com/office/drawing/2014/main" id="{CB08B480-C983-60CB-C2D3-E55409716F39}"/>
              </a:ext>
            </a:extLst>
          </p:cNvPr>
          <p:cNvPicPr>
            <a:picLocks noGrp="1" noChangeAspect="1"/>
          </p:cNvPicPr>
          <p:nvPr>
            <p:ph idx="1"/>
          </p:nvPr>
        </p:nvPicPr>
        <p:blipFill>
          <a:blip r:embed="rId2"/>
          <a:stretch>
            <a:fillRect/>
          </a:stretch>
        </p:blipFill>
        <p:spPr>
          <a:xfrm>
            <a:off x="2066441" y="1351609"/>
            <a:ext cx="8588643" cy="5493099"/>
          </a:xfrm>
        </p:spPr>
      </p:pic>
    </p:spTree>
    <p:extLst>
      <p:ext uri="{BB962C8B-B14F-4D97-AF65-F5344CB8AC3E}">
        <p14:creationId xmlns:p14="http://schemas.microsoft.com/office/powerpoint/2010/main" val="190102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8" name="Group 27">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9" name="Freeform: Shape 2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B45B24A-1036-4596-CB49-4E4AF2406AEC}"/>
              </a:ext>
            </a:extLst>
          </p:cNvPr>
          <p:cNvSpPr>
            <a:spLocks noGrp="1"/>
          </p:cNvSpPr>
          <p:nvPr>
            <p:ph type="title"/>
          </p:nvPr>
        </p:nvSpPr>
        <p:spPr>
          <a:xfrm>
            <a:off x="-26670" y="1447120"/>
            <a:ext cx="4917077" cy="4371974"/>
          </a:xfrm>
        </p:spPr>
        <p:txBody>
          <a:bodyPr>
            <a:normAutofit/>
          </a:bodyPr>
          <a:lstStyle/>
          <a:p>
            <a:r>
              <a:rPr lang="en-US" sz="5400" dirty="0">
                <a:solidFill>
                  <a:schemeClr val="tx2"/>
                </a:solidFill>
                <a:latin typeface="Times New Roman"/>
                <a:cs typeface="Times New Roman"/>
              </a:rPr>
              <a:t>Implementation</a:t>
            </a:r>
          </a:p>
        </p:txBody>
      </p:sp>
      <p:sp>
        <p:nvSpPr>
          <p:cNvPr id="3" name="Content Placeholder 2">
            <a:extLst>
              <a:ext uri="{FF2B5EF4-FFF2-40B4-BE49-F238E27FC236}">
                <a16:creationId xmlns:a16="http://schemas.microsoft.com/office/drawing/2014/main" id="{BD941A1A-575D-582A-4D2D-A569CB08A49B}"/>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514350" indent="-514350" algn="just">
              <a:buAutoNum type="romanUcPeriod"/>
            </a:pPr>
            <a:r>
              <a:rPr lang="en-US" sz="2400" dirty="0">
                <a:solidFill>
                  <a:schemeClr val="tx2"/>
                </a:solidFill>
                <a:latin typeface="Times New Roman"/>
                <a:cs typeface="Times New Roman"/>
              </a:rPr>
              <a:t>File Handling: Saves invoices in InvoiceHistory.txt automatically and reads the transaction history.</a:t>
            </a:r>
            <a:endParaRPr lang="en-US" dirty="0">
              <a:solidFill>
                <a:schemeClr val="tx2"/>
              </a:solidFill>
            </a:endParaRPr>
          </a:p>
          <a:p>
            <a:pPr marL="514350" indent="-514350" algn="just">
              <a:buAutoNum type="romanUcPeriod"/>
            </a:pPr>
            <a:r>
              <a:rPr lang="en-US" sz="2400" dirty="0">
                <a:solidFill>
                  <a:schemeClr val="tx2"/>
                </a:solidFill>
                <a:latin typeface="Times New Roman"/>
                <a:cs typeface="Times New Roman"/>
              </a:rPr>
              <a:t>OOP:</a:t>
            </a:r>
            <a:br>
              <a:rPr lang="en-US" sz="2400" dirty="0">
                <a:latin typeface="Times New Roman"/>
              </a:rPr>
            </a:br>
            <a:r>
              <a:rPr lang="en-US" sz="2400" dirty="0">
                <a:solidFill>
                  <a:schemeClr val="tx2"/>
                </a:solidFill>
                <a:latin typeface="Times New Roman"/>
                <a:cs typeface="Times New Roman"/>
              </a:rPr>
              <a:t>A) Abstract class: products and  derived classes Electronics and   Clothing.</a:t>
            </a:r>
            <a:br>
              <a:rPr lang="en-US" sz="2400" dirty="0">
                <a:latin typeface="Times New Roman"/>
              </a:rPr>
            </a:br>
            <a:r>
              <a:rPr lang="en-US" sz="2400" dirty="0">
                <a:solidFill>
                  <a:schemeClr val="tx2"/>
                </a:solidFill>
                <a:latin typeface="Times New Roman"/>
                <a:cs typeface="Times New Roman"/>
              </a:rPr>
              <a:t>B) Encapsulation through Customer.</a:t>
            </a:r>
          </a:p>
          <a:p>
            <a:pPr marL="0" indent="0">
              <a:buNone/>
            </a:pPr>
            <a:endParaRPr lang="en-US" sz="1800">
              <a:solidFill>
                <a:schemeClr val="tx2"/>
              </a:solidFill>
              <a:latin typeface="Aptos" panose="020B0004020202020204"/>
              <a:cs typeface="Times New Roman"/>
            </a:endParaRPr>
          </a:p>
        </p:txBody>
      </p:sp>
    </p:spTree>
    <p:extLst>
      <p:ext uri="{BB962C8B-B14F-4D97-AF65-F5344CB8AC3E}">
        <p14:creationId xmlns:p14="http://schemas.microsoft.com/office/powerpoint/2010/main" val="273600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5" name="Oval 3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4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3" name="Straight Connector 5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0A6B4E9-FA79-EAAC-BD49-52684B45A36C}"/>
              </a:ext>
            </a:extLst>
          </p:cNvPr>
          <p:cNvSpPr>
            <a:spLocks noGrp="1"/>
          </p:cNvSpPr>
          <p:nvPr>
            <p:ph type="title"/>
          </p:nvPr>
        </p:nvSpPr>
        <p:spPr>
          <a:xfrm>
            <a:off x="978514" y="729506"/>
            <a:ext cx="10472063" cy="859586"/>
          </a:xfrm>
          <a:noFill/>
        </p:spPr>
        <p:txBody>
          <a:bodyPr vert="horz" lIns="91440" tIns="45720" rIns="91440" bIns="45720" rtlCol="0" anchor="t">
            <a:normAutofit/>
          </a:bodyPr>
          <a:lstStyle/>
          <a:p>
            <a:pPr algn="ctr"/>
            <a:r>
              <a:rPr lang="en-US" sz="4800" kern="1200" dirty="0">
                <a:solidFill>
                  <a:schemeClr val="bg1"/>
                </a:solidFill>
                <a:latin typeface="Times New Roman"/>
                <a:cs typeface="Times New Roman"/>
              </a:rPr>
              <a:t>Demonstration</a:t>
            </a:r>
            <a:endParaRPr lang="en-US" dirty="0">
              <a:solidFill>
                <a:schemeClr val="bg1"/>
              </a:solidFill>
              <a:latin typeface="Times New Roman"/>
              <a:cs typeface="Times New Roman"/>
            </a:endParaRPr>
          </a:p>
        </p:txBody>
      </p:sp>
      <p:pic>
        <p:nvPicPr>
          <p:cNvPr id="3" name="Picture 2" descr="A screenshot of a computer screen&#10;&#10;Description automatically generated">
            <a:extLst>
              <a:ext uri="{FF2B5EF4-FFF2-40B4-BE49-F238E27FC236}">
                <a16:creationId xmlns:a16="http://schemas.microsoft.com/office/drawing/2014/main" id="{E17EE5D8-FE38-13ED-9AB8-6D2FE8EF6FAA}"/>
              </a:ext>
            </a:extLst>
          </p:cNvPr>
          <p:cNvPicPr>
            <a:picLocks noChangeAspect="1"/>
          </p:cNvPicPr>
          <p:nvPr/>
        </p:nvPicPr>
        <p:blipFill>
          <a:blip r:embed="rId2"/>
          <a:stretch>
            <a:fillRect/>
          </a:stretch>
        </p:blipFill>
        <p:spPr>
          <a:xfrm>
            <a:off x="851545" y="2074937"/>
            <a:ext cx="10696799" cy="4067352"/>
          </a:xfrm>
          <a:prstGeom prst="rect">
            <a:avLst/>
          </a:prstGeom>
        </p:spPr>
      </p:pic>
      <p:grpSp>
        <p:nvGrpSpPr>
          <p:cNvPr id="58" name="Group 5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9" name="Straight Connector 5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72350E-3748-E7B2-1103-7C8F725F9B07}"/>
              </a:ext>
            </a:extLst>
          </p:cNvPr>
          <p:cNvSpPr txBox="1"/>
          <p:nvPr/>
        </p:nvSpPr>
        <p:spPr>
          <a:xfrm>
            <a:off x="858674" y="1585091"/>
            <a:ext cx="10602374" cy="498652"/>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Aft>
                <a:spcPts val="600"/>
              </a:spcAft>
            </a:pPr>
            <a:r>
              <a:rPr lang="en-US" sz="2400" dirty="0">
                <a:solidFill>
                  <a:schemeClr val="bg1"/>
                </a:solidFill>
                <a:latin typeface="Times New Roman"/>
                <a:cs typeface="Times New Roman"/>
              </a:rPr>
              <a:t>Login page in Console.</a:t>
            </a:r>
          </a:p>
        </p:txBody>
      </p:sp>
    </p:spTree>
    <p:extLst>
      <p:ext uri="{BB962C8B-B14F-4D97-AF65-F5344CB8AC3E}">
        <p14:creationId xmlns:p14="http://schemas.microsoft.com/office/powerpoint/2010/main" val="127788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5" name="Oval 3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4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3" name="Straight Connector 5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0A6B4E9-FA79-EAAC-BD49-52684B45A36C}"/>
              </a:ext>
            </a:extLst>
          </p:cNvPr>
          <p:cNvSpPr>
            <a:spLocks noGrp="1"/>
          </p:cNvSpPr>
          <p:nvPr>
            <p:ph type="title"/>
          </p:nvPr>
        </p:nvSpPr>
        <p:spPr>
          <a:xfrm>
            <a:off x="978514" y="316218"/>
            <a:ext cx="10472063" cy="859586"/>
          </a:xfrm>
          <a:noFill/>
        </p:spPr>
        <p:txBody>
          <a:bodyPr vert="horz" lIns="91440" tIns="45720" rIns="91440" bIns="45720" rtlCol="0" anchor="t">
            <a:normAutofit/>
          </a:bodyPr>
          <a:lstStyle/>
          <a:p>
            <a:pPr algn="ctr"/>
            <a:r>
              <a:rPr lang="en-US" sz="4800" kern="1200" dirty="0">
                <a:solidFill>
                  <a:schemeClr val="bg1"/>
                </a:solidFill>
                <a:latin typeface="Times New Roman"/>
                <a:cs typeface="Times New Roman"/>
              </a:rPr>
              <a:t>Demonstration</a:t>
            </a:r>
            <a:endParaRPr lang="en-US" dirty="0">
              <a:solidFill>
                <a:schemeClr val="bg1"/>
              </a:solidFill>
              <a:latin typeface="Times New Roman"/>
              <a:cs typeface="Times New Roman"/>
            </a:endParaRPr>
          </a:p>
        </p:txBody>
      </p:sp>
      <p:grpSp>
        <p:nvGrpSpPr>
          <p:cNvPr id="58" name="Group 5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9" name="Straight Connector 5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72350E-3748-E7B2-1103-7C8F725F9B07}"/>
              </a:ext>
            </a:extLst>
          </p:cNvPr>
          <p:cNvSpPr txBox="1"/>
          <p:nvPr/>
        </p:nvSpPr>
        <p:spPr>
          <a:xfrm>
            <a:off x="910335" y="990989"/>
            <a:ext cx="10602374" cy="498652"/>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Aft>
                <a:spcPts val="600"/>
              </a:spcAft>
            </a:pPr>
            <a:r>
              <a:rPr lang="en-US" dirty="0">
                <a:solidFill>
                  <a:schemeClr val="bg1"/>
                </a:solidFill>
                <a:latin typeface="Times New Roman"/>
                <a:cs typeface="Times New Roman"/>
              </a:rPr>
              <a:t>Main menu page along with invoice details entry which is later saved automatically.</a:t>
            </a:r>
            <a:endParaRPr lang="en-US" dirty="0">
              <a:solidFill>
                <a:schemeClr val="bg1"/>
              </a:solidFill>
              <a:latin typeface="Times New Roman"/>
            </a:endParaRPr>
          </a:p>
        </p:txBody>
      </p:sp>
      <p:pic>
        <p:nvPicPr>
          <p:cNvPr id="4" name="Picture 3" descr="A screenshot of a computer screen&#10;&#10;Description automatically generated">
            <a:extLst>
              <a:ext uri="{FF2B5EF4-FFF2-40B4-BE49-F238E27FC236}">
                <a16:creationId xmlns:a16="http://schemas.microsoft.com/office/drawing/2014/main" id="{873156DF-8E87-12ED-921F-4820D00F9280}"/>
              </a:ext>
            </a:extLst>
          </p:cNvPr>
          <p:cNvPicPr>
            <a:picLocks noChangeAspect="1"/>
          </p:cNvPicPr>
          <p:nvPr/>
        </p:nvPicPr>
        <p:blipFill>
          <a:blip r:embed="rId2"/>
          <a:stretch>
            <a:fillRect/>
          </a:stretch>
        </p:blipFill>
        <p:spPr>
          <a:xfrm>
            <a:off x="1343186" y="1380737"/>
            <a:ext cx="9725185" cy="5109785"/>
          </a:xfrm>
          <a:prstGeom prst="rect">
            <a:avLst/>
          </a:prstGeom>
        </p:spPr>
      </p:pic>
    </p:spTree>
    <p:extLst>
      <p:ext uri="{BB962C8B-B14F-4D97-AF65-F5344CB8AC3E}">
        <p14:creationId xmlns:p14="http://schemas.microsoft.com/office/powerpoint/2010/main" val="354556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5" name="Oval 3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4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3" name="Straight Connector 5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0A6B4E9-FA79-EAAC-BD49-52684B45A36C}"/>
              </a:ext>
            </a:extLst>
          </p:cNvPr>
          <p:cNvSpPr>
            <a:spLocks noGrp="1"/>
          </p:cNvSpPr>
          <p:nvPr>
            <p:ph type="title"/>
          </p:nvPr>
        </p:nvSpPr>
        <p:spPr>
          <a:xfrm>
            <a:off x="862277" y="316218"/>
            <a:ext cx="10472063" cy="859586"/>
          </a:xfrm>
          <a:noFill/>
        </p:spPr>
        <p:txBody>
          <a:bodyPr vert="horz" lIns="91440" tIns="45720" rIns="91440" bIns="45720" rtlCol="0" anchor="t">
            <a:normAutofit/>
          </a:bodyPr>
          <a:lstStyle/>
          <a:p>
            <a:pPr algn="ctr"/>
            <a:r>
              <a:rPr lang="en-US" sz="5400" kern="1200" dirty="0">
                <a:solidFill>
                  <a:schemeClr val="bg1"/>
                </a:solidFill>
                <a:latin typeface="Times New Roman"/>
                <a:cs typeface="Times New Roman"/>
              </a:rPr>
              <a:t>Demonstration</a:t>
            </a:r>
            <a:endParaRPr lang="en-US" sz="5400" dirty="0">
              <a:solidFill>
                <a:schemeClr val="bg1"/>
              </a:solidFill>
              <a:latin typeface="Times New Roman"/>
              <a:cs typeface="Times New Roman"/>
            </a:endParaRPr>
          </a:p>
        </p:txBody>
      </p:sp>
      <p:grpSp>
        <p:nvGrpSpPr>
          <p:cNvPr id="58" name="Group 5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9" name="Straight Connector 5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4" name="Oval 6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72350E-3748-E7B2-1103-7C8F725F9B07}"/>
              </a:ext>
            </a:extLst>
          </p:cNvPr>
          <p:cNvSpPr txBox="1"/>
          <p:nvPr/>
        </p:nvSpPr>
        <p:spPr>
          <a:xfrm>
            <a:off x="794098" y="1145972"/>
            <a:ext cx="10602374" cy="498652"/>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Aft>
                <a:spcPts val="600"/>
              </a:spcAft>
            </a:pPr>
            <a:r>
              <a:rPr lang="en-US" sz="2400" dirty="0">
                <a:solidFill>
                  <a:schemeClr val="bg1"/>
                </a:solidFill>
                <a:latin typeface="Times New Roman"/>
                <a:cs typeface="Times New Roman"/>
              </a:rPr>
              <a:t>Invoice in the file.</a:t>
            </a:r>
          </a:p>
        </p:txBody>
      </p:sp>
      <p:pic>
        <p:nvPicPr>
          <p:cNvPr id="3" name="Picture 2" descr="A screenshot of a computer">
            <a:extLst>
              <a:ext uri="{FF2B5EF4-FFF2-40B4-BE49-F238E27FC236}">
                <a16:creationId xmlns:a16="http://schemas.microsoft.com/office/drawing/2014/main" id="{16336E22-36D5-5098-6788-A28B4914ECA7}"/>
              </a:ext>
            </a:extLst>
          </p:cNvPr>
          <p:cNvPicPr>
            <a:picLocks noChangeAspect="1"/>
          </p:cNvPicPr>
          <p:nvPr/>
        </p:nvPicPr>
        <p:blipFill>
          <a:blip r:embed="rId2"/>
          <a:stretch>
            <a:fillRect/>
          </a:stretch>
        </p:blipFill>
        <p:spPr>
          <a:xfrm>
            <a:off x="2612226" y="1862380"/>
            <a:ext cx="6825480" cy="4644325"/>
          </a:xfrm>
          <a:prstGeom prst="rect">
            <a:avLst/>
          </a:prstGeom>
        </p:spPr>
      </p:pic>
    </p:spTree>
    <p:extLst>
      <p:ext uri="{BB962C8B-B14F-4D97-AF65-F5344CB8AC3E}">
        <p14:creationId xmlns:p14="http://schemas.microsoft.com/office/powerpoint/2010/main" val="805646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Invoice Management System</vt:lpstr>
      <vt:lpstr>Introduction</vt:lpstr>
      <vt:lpstr>Objective</vt:lpstr>
      <vt:lpstr>System Design</vt:lpstr>
      <vt:lpstr>Component Diagram of the System</vt:lpstr>
      <vt:lpstr>Implementation</vt:lpstr>
      <vt:lpstr>Demonstration</vt:lpstr>
      <vt:lpstr>Demonstration</vt:lpstr>
      <vt:lpstr>Demonstration</vt:lpstr>
      <vt:lpstr>Demonstration</vt:lpstr>
      <vt:lpstr>Testing and Debugging</vt:lpstr>
      <vt:lpstr>Challenges faced</vt:lpstr>
      <vt:lpstr>Future Improvements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751</cp:revision>
  <dcterms:created xsi:type="dcterms:W3CDTF">2025-01-11T10:29:04Z</dcterms:created>
  <dcterms:modified xsi:type="dcterms:W3CDTF">2025-01-11T15:13:25Z</dcterms:modified>
</cp:coreProperties>
</file>