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sldIdLst>
    <p:sldId id="264" r:id="rId2"/>
    <p:sldId id="265" r:id="rId3"/>
    <p:sldId id="266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202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7556500" cy="7128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3935" y="1"/>
            <a:ext cx="7552566" cy="712893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369" y="7734139"/>
            <a:ext cx="4817269" cy="2281259"/>
          </a:xfrm>
        </p:spPr>
        <p:txBody>
          <a:bodyPr anchor="ctr">
            <a:normAutofit/>
          </a:bodyPr>
          <a:lstStyle>
            <a:lvl1pPr algn="r">
              <a:defRPr sz="3636" spc="16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6778" y="7734139"/>
            <a:ext cx="1983581" cy="2281259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22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77830" indent="0" algn="ctr">
              <a:buNone/>
              <a:defRPr sz="1322"/>
            </a:lvl2pPr>
            <a:lvl3pPr marL="755660" indent="0" algn="ctr">
              <a:buNone/>
              <a:defRPr sz="1322"/>
            </a:lvl3pPr>
            <a:lvl4pPr marL="1133490" indent="0" algn="ctr">
              <a:buNone/>
              <a:defRPr sz="1322"/>
            </a:lvl4pPr>
            <a:lvl5pPr marL="1511320" indent="0" algn="ctr">
              <a:buNone/>
              <a:defRPr sz="1322"/>
            </a:lvl5pPr>
            <a:lvl6pPr marL="1889150" indent="0" algn="ctr">
              <a:buNone/>
              <a:defRPr sz="1322"/>
            </a:lvl6pPr>
            <a:lvl7pPr marL="2266980" indent="0" algn="ctr">
              <a:buNone/>
              <a:defRPr sz="1322"/>
            </a:lvl7pPr>
            <a:lvl8pPr marL="2644811" indent="0" algn="ctr">
              <a:buNone/>
              <a:defRPr sz="1322"/>
            </a:lvl8pPr>
            <a:lvl9pPr marL="3022641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5"/>
              <a:t>https://colab.research.google.com/drive/1cM0vtbQ52N1xHA1Hb8q39_n9NXbWh4-G#scrollTo=biYk4Ted3cw0&amp;printMode=true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5"/>
              <a:t>/</a:t>
            </a:r>
            <a:r>
              <a:rPr lang="en-IN"/>
              <a:t>8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98095" y="8208106"/>
            <a:ext cx="0" cy="14257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18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5"/>
              <a:t>https://colab.research.google.com/drive/1cM0vtbQ52N1xHA1Hb8q39_n9NXbWh4-G#scrollTo=biYk4Ted3cw0&amp;printMode=true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5"/>
              <a:t>/</a:t>
            </a:r>
            <a:r>
              <a:rPr lang="en-IN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49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7622" y="1188156"/>
            <a:ext cx="1629370" cy="8435904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3967" y="1188156"/>
            <a:ext cx="4699198" cy="84359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5"/>
              <a:t>https://colab.research.google.com/drive/1cM0vtbQ52N1xHA1Hb8q39_n9NXbWh4-G#scrollTo=biYk4Ted3cw0&amp;printMode=true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5"/>
              <a:t>/</a:t>
            </a:r>
            <a:r>
              <a:rPr lang="en-IN"/>
              <a:t>8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6234113" y="521931"/>
            <a:ext cx="0" cy="5667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6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5"/>
              <a:t>https://colab.research.google.com/drive/1cM0vtbQ52N1xHA1Hb8q39_n9NXbWh4-G#scrollTo=biYk4Ted3cw0&amp;printMode=true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5"/>
              <a:t>/</a:t>
            </a:r>
            <a:r>
              <a:rPr lang="en-IN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4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7556500" cy="71289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3935" y="1"/>
            <a:ext cx="7552566" cy="712893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69" y="7734139"/>
            <a:ext cx="4817269" cy="2281259"/>
          </a:xfrm>
        </p:spPr>
        <p:txBody>
          <a:bodyPr anchor="ctr">
            <a:normAutofit/>
          </a:bodyPr>
          <a:lstStyle>
            <a:lvl1pPr algn="r">
              <a:defRPr sz="3636" b="0" spc="16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6778" y="7734139"/>
            <a:ext cx="1983581" cy="2281259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22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7783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5"/>
              <a:t>https://colab.research.google.com/drive/1cM0vtbQ52N1xHA1Hb8q39_n9NXbWh4-G#scrollTo=biYk4Ted3cw0&amp;printMode=true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5"/>
              <a:t>/</a:t>
            </a:r>
            <a:r>
              <a:rPr lang="en-IN"/>
              <a:t>8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98095" y="8208106"/>
            <a:ext cx="0" cy="14257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13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46" y="912504"/>
            <a:ext cx="6024420" cy="23382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746" y="3564467"/>
            <a:ext cx="2947035" cy="62734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2131" y="3564467"/>
            <a:ext cx="2947035" cy="62734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5"/>
              <a:t>https://colab.research.google.com/drive/1cM0vtbQ52N1xHA1Hb8q39_n9NXbWh4-G#scrollTo=biYk4Ted3cw0&amp;printMode=true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5"/>
              <a:t>/</a:t>
            </a:r>
            <a:r>
              <a:rPr lang="en-IN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09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34746" y="912504"/>
            <a:ext cx="6024420" cy="23382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746" y="3398618"/>
            <a:ext cx="2947035" cy="1283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18" b="0" cap="none" baseline="0">
                <a:solidFill>
                  <a:schemeClr val="accent1"/>
                </a:solidFill>
                <a:latin typeface="+mn-lt"/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46" y="4627551"/>
            <a:ext cx="2947035" cy="5210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2131" y="3398618"/>
            <a:ext cx="2947035" cy="1283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18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marL="0" lvl="0" indent="0" algn="l" defTabSz="755660" rtl="0" eaLnBrk="1" latinLnBrk="0" hangingPunct="1">
              <a:lnSpc>
                <a:spcPct val="90000"/>
              </a:lnSpc>
              <a:spcBef>
                <a:spcPts val="1488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2131" y="4627551"/>
            <a:ext cx="2947035" cy="5210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5"/>
              <a:t>https://colab.research.google.com/drive/1cM0vtbQ52N1xHA1Hb8q39_n9NXbWh4-G#scrollTo=biYk4Ted3cw0&amp;printMode=true</a:t>
            </a:r>
            <a:endParaRPr lang="en-IN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5"/>
              <a:t>/</a:t>
            </a:r>
            <a:r>
              <a:rPr lang="en-IN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38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5"/>
              <a:t>https://colab.research.google.com/drive/1cM0vtbQ52N1xHA1Hb8q39_n9NXbWh4-G#scrollTo=biYk4Ted3cw0&amp;printMode=true</a:t>
            </a:r>
            <a:endParaRPr lang="en-IN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5"/>
              <a:t>/</a:t>
            </a:r>
            <a:r>
              <a:rPr lang="en-IN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51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5"/>
              <a:t>https://colab.research.google.com/drive/1cM0vtbQ52N1xHA1Hb8q39_n9NXbWh4-G#scrollTo=biYk4Ted3cw0&amp;printMode=true</a:t>
            </a:r>
            <a:endParaRPr lang="en-IN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5"/>
              <a:t>/</a:t>
            </a:r>
            <a:r>
              <a:rPr lang="en-IN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5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4746" y="735205"/>
            <a:ext cx="2720340" cy="2708995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2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109" y="1283208"/>
            <a:ext cx="3519440" cy="8084210"/>
          </a:xfrm>
        </p:spPr>
        <p:txBody>
          <a:bodyPr>
            <a:normAutofit/>
          </a:bodyPr>
          <a:lstStyle>
            <a:lvl1pPr>
              <a:defRPr sz="1653"/>
            </a:lvl1pPr>
            <a:lvl2pPr>
              <a:defRPr sz="1322"/>
            </a:lvl2pPr>
            <a:lvl3pPr>
              <a:defRPr sz="992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746" y="3520037"/>
            <a:ext cx="2720340" cy="5866392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96"/>
              </a:spcBef>
              <a:buNone/>
              <a:defRPr sz="132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5"/>
              <a:t>https://colab.research.google.com/drive/1cM0vtbQ52N1xHA1Hb8q39_n9NXbWh4-G#scrollTo=biYk4Ted3cw0&amp;printMode=true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5"/>
              <a:t>/</a:t>
            </a:r>
            <a:r>
              <a:rPr lang="en-IN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79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69" y="7734141"/>
            <a:ext cx="4817269" cy="2281259"/>
          </a:xfrm>
        </p:spPr>
        <p:txBody>
          <a:bodyPr anchor="ctr">
            <a:normAutofit/>
          </a:bodyPr>
          <a:lstStyle>
            <a:lvl1pPr algn="r">
              <a:defRPr sz="3636" spc="16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7554611" cy="7128933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983"/>
            </a:lvl1pPr>
            <a:lvl2pPr marL="283373" indent="0">
              <a:buNone/>
              <a:defRPr sz="1735"/>
            </a:lvl2pPr>
            <a:lvl3pPr marL="566745" indent="0">
              <a:buNone/>
              <a:defRPr sz="1488"/>
            </a:lvl3pPr>
            <a:lvl4pPr marL="850118" indent="0">
              <a:buNone/>
              <a:defRPr sz="1240"/>
            </a:lvl4pPr>
            <a:lvl5pPr marL="1133490" indent="0">
              <a:buNone/>
              <a:defRPr sz="1240"/>
            </a:lvl5pPr>
            <a:lvl6pPr marL="1416863" indent="0">
              <a:buNone/>
              <a:defRPr sz="1240"/>
            </a:lvl6pPr>
            <a:lvl7pPr marL="1700235" indent="0">
              <a:buNone/>
              <a:defRPr sz="1240"/>
            </a:lvl7pPr>
            <a:lvl8pPr marL="1983608" indent="0">
              <a:buNone/>
              <a:defRPr sz="1240"/>
            </a:lvl8pPr>
            <a:lvl9pPr marL="2266980" indent="0">
              <a:buNone/>
              <a:defRPr sz="1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6778" y="7734141"/>
            <a:ext cx="1983581" cy="2281259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22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83373" indent="0">
              <a:buNone/>
              <a:defRPr sz="868"/>
            </a:lvl2pPr>
            <a:lvl3pPr marL="566745" indent="0">
              <a:buNone/>
              <a:defRPr sz="744"/>
            </a:lvl3pPr>
            <a:lvl4pPr marL="850118" indent="0">
              <a:buNone/>
              <a:defRPr sz="620"/>
            </a:lvl4pPr>
            <a:lvl5pPr marL="1133490" indent="0">
              <a:buNone/>
              <a:defRPr sz="620"/>
            </a:lvl5pPr>
            <a:lvl6pPr marL="1416863" indent="0">
              <a:buNone/>
              <a:defRPr sz="620"/>
            </a:lvl6pPr>
            <a:lvl7pPr marL="1700235" indent="0">
              <a:buNone/>
              <a:defRPr sz="620"/>
            </a:lvl7pPr>
            <a:lvl8pPr marL="1983608" indent="0">
              <a:buNone/>
              <a:defRPr sz="620"/>
            </a:lvl8pPr>
            <a:lvl9pPr marL="2266980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5"/>
              <a:t>https://colab.research.google.com/drive/1cM0vtbQ52N1xHA1Hb8q39_n9NXbWh4-G#scrollTo=biYk4Ted3cw0&amp;printMode=true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5"/>
              <a:t>/</a:t>
            </a:r>
            <a:r>
              <a:rPr lang="en-IN"/>
              <a:t>8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98095" y="8208106"/>
            <a:ext cx="0" cy="14257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73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4746" y="912504"/>
            <a:ext cx="6024420" cy="2338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747" y="3564467"/>
            <a:ext cx="6024420" cy="627346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4747" y="10089505"/>
            <a:ext cx="1335120" cy="427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1610" y="10089505"/>
            <a:ext cx="3657675" cy="427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5"/>
              <a:t>https://colab.research.google.com/drive/1cM0vtbQ52N1xHA1Hb8q39_n9NXbWh4-G#scrollTo=biYk4Ted3cw0&amp;printMode=true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6889" y="10089505"/>
            <a:ext cx="603470" cy="427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pc="-5"/>
              <a:t>/</a:t>
            </a:r>
            <a:r>
              <a:rPr lang="en-IN"/>
              <a:t>8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72281" y="1288453"/>
            <a:ext cx="0" cy="14257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03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755660" rtl="0" eaLnBrk="1" latinLnBrk="0" hangingPunct="1">
        <a:lnSpc>
          <a:spcPct val="80000"/>
        </a:lnSpc>
        <a:spcBef>
          <a:spcPct val="0"/>
        </a:spcBef>
        <a:buNone/>
        <a:defRPr sz="3636" kern="1200" cap="all" spc="83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75566" indent="-75566" algn="l" defTabSz="755660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219141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1322" kern="1200">
          <a:solidFill>
            <a:schemeClr val="tx1"/>
          </a:solidFill>
          <a:latin typeface="+mn-lt"/>
          <a:ea typeface="+mn-ea"/>
          <a:cs typeface="+mn-cs"/>
        </a:defRPr>
      </a:lvl2pPr>
      <a:lvl3pPr marL="370273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491179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642311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755660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876566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005028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1125934" indent="-113349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97ED-8041-477A-B643-B19C0714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46" y="912504"/>
            <a:ext cx="6024420" cy="9006196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00B0F0"/>
                </a:solidFill>
              </a:rPr>
              <a:t>   BREAST CANCER DETECTION</a:t>
            </a:r>
            <a:br>
              <a:rPr lang="en-US" sz="4000" b="1" u="sng" dirty="0">
                <a:solidFill>
                  <a:srgbClr val="00B0F0"/>
                </a:solidFill>
              </a:rPr>
            </a:br>
            <a:br>
              <a:rPr lang="en-US" sz="4000" b="1" u="sng" dirty="0">
                <a:solidFill>
                  <a:srgbClr val="00B0F0"/>
                </a:solidFill>
              </a:rPr>
            </a:br>
            <a:br>
              <a:rPr lang="en-US" sz="4000" b="1" u="sng" dirty="0">
                <a:solidFill>
                  <a:srgbClr val="00B0F0"/>
                </a:solidFill>
              </a:rPr>
            </a:br>
            <a:br>
              <a:rPr lang="en-US" sz="4000" b="1" u="sng" dirty="0">
                <a:solidFill>
                  <a:srgbClr val="00B0F0"/>
                </a:solidFill>
              </a:rPr>
            </a:br>
            <a:br>
              <a:rPr lang="en-US" sz="4000" b="1" u="sng" dirty="0">
                <a:solidFill>
                  <a:srgbClr val="00B0F0"/>
                </a:solidFill>
              </a:rPr>
            </a:br>
            <a:br>
              <a:rPr lang="en-US" sz="4000" b="1" u="sng" dirty="0">
                <a:solidFill>
                  <a:srgbClr val="00B0F0"/>
                </a:solidFill>
              </a:rPr>
            </a:br>
            <a:r>
              <a:rPr lang="en-US" sz="4000" b="1" u="sng" dirty="0">
                <a:solidFill>
                  <a:srgbClr val="00B0F0"/>
                </a:solidFill>
              </a:rPr>
              <a:t> </a:t>
            </a:r>
            <a:br>
              <a:rPr lang="en-US" sz="4000" b="1" u="sng" dirty="0">
                <a:solidFill>
                  <a:srgbClr val="00B0F0"/>
                </a:solidFill>
              </a:rPr>
            </a:br>
            <a:br>
              <a:rPr lang="en-US" sz="4000" b="1" u="sng" dirty="0">
                <a:solidFill>
                  <a:srgbClr val="00B0F0"/>
                </a:solidFill>
              </a:rPr>
            </a:br>
            <a:br>
              <a:rPr lang="en-US" sz="4000" b="1" u="sng" dirty="0">
                <a:solidFill>
                  <a:srgbClr val="00B0F0"/>
                </a:solidFill>
              </a:rPr>
            </a:br>
            <a:r>
              <a:rPr lang="en-US" sz="4000" b="1" u="sng" dirty="0">
                <a:solidFill>
                  <a:srgbClr val="FF0000"/>
                </a:solidFill>
              </a:rPr>
              <a:t>SUBMITTED TO </a:t>
            </a:r>
            <a:br>
              <a:rPr lang="en-US" sz="4000" b="1" u="sng" dirty="0">
                <a:solidFill>
                  <a:srgbClr val="00B0F0"/>
                </a:solidFill>
              </a:rPr>
            </a:br>
            <a:r>
              <a:rPr lang="en-US" sz="4000" b="1" u="sng" dirty="0">
                <a:solidFill>
                  <a:srgbClr val="00B0F0"/>
                </a:solidFill>
              </a:rPr>
              <a:t>MR.ROHIT AGARWAL    </a:t>
            </a:r>
            <a:br>
              <a:rPr lang="en-US" sz="4000" b="1" u="sng" dirty="0">
                <a:solidFill>
                  <a:srgbClr val="00B0F0"/>
                </a:solidFill>
              </a:rPr>
            </a:br>
            <a:br>
              <a:rPr lang="en-US" sz="4000" b="1" u="sng" dirty="0">
                <a:solidFill>
                  <a:srgbClr val="00B0F0"/>
                </a:solidFill>
              </a:rPr>
            </a:br>
            <a:r>
              <a:rPr lang="en-US" sz="4000" b="1" u="sng" dirty="0">
                <a:solidFill>
                  <a:srgbClr val="FF0000"/>
                </a:solidFill>
              </a:rPr>
              <a:t>SUBMITTED BY </a:t>
            </a:r>
            <a:br>
              <a:rPr lang="en-US" sz="4000" b="1" u="sng" dirty="0">
                <a:solidFill>
                  <a:srgbClr val="00B0F0"/>
                </a:solidFill>
              </a:rPr>
            </a:br>
            <a:r>
              <a:rPr lang="en-US" sz="4000" b="1" u="sng" dirty="0">
                <a:solidFill>
                  <a:srgbClr val="00B0F0"/>
                </a:solidFill>
              </a:rPr>
              <a:t>TANISHA AGARWAL</a:t>
            </a:r>
            <a:endParaRPr lang="en-IN" sz="4000" b="1" u="sng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608ED-52ED-41C3-A795-FED4BAB7F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34" y="3136900"/>
            <a:ext cx="5395516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4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56418"/>
            <a:ext cx="1171575" cy="48958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800" dirty="0">
                <a:latin typeface="Arial"/>
                <a:cs typeface="Arial"/>
              </a:rPr>
              <a:t>1/13/22, 1:35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90"/>
              </a:spcBef>
            </a:pP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-Benign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20"/>
              </a:spcBef>
            </a:pP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*Banign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2283" y="165099"/>
            <a:ext cx="13696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Untitled3.ipynb -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15012" y="368301"/>
            <a:ext cx="238760" cy="7528559"/>
            <a:chOff x="6915012" y="368301"/>
            <a:chExt cx="238760" cy="7528559"/>
          </a:xfrm>
        </p:grpSpPr>
        <p:sp>
          <p:nvSpPr>
            <p:cNvPr id="5" name="object 5"/>
            <p:cNvSpPr/>
            <p:nvPr/>
          </p:nvSpPr>
          <p:spPr>
            <a:xfrm>
              <a:off x="6915012" y="7657731"/>
              <a:ext cx="238235" cy="2387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15028" y="368301"/>
              <a:ext cx="238760" cy="7290434"/>
            </a:xfrm>
            <a:custGeom>
              <a:avLst/>
              <a:gdLst/>
              <a:ahLst/>
              <a:cxnLst/>
              <a:rect l="l" t="t" r="r" b="b"/>
              <a:pathLst>
                <a:path w="238759" h="7290434">
                  <a:moveTo>
                    <a:pt x="0" y="0"/>
                  </a:moveTo>
                  <a:lnTo>
                    <a:pt x="238220" y="0"/>
                  </a:lnTo>
                  <a:lnTo>
                    <a:pt x="238220" y="7290003"/>
                  </a:lnTo>
                  <a:lnTo>
                    <a:pt x="0" y="7290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34071" y="1778653"/>
              <a:ext cx="200660" cy="5880100"/>
            </a:xfrm>
            <a:custGeom>
              <a:avLst/>
              <a:gdLst/>
              <a:ahLst/>
              <a:cxnLst/>
              <a:rect l="l" t="t" r="r" b="b"/>
              <a:pathLst>
                <a:path w="200659" h="5880100">
                  <a:moveTo>
                    <a:pt x="200117" y="5879651"/>
                  </a:moveTo>
                  <a:lnTo>
                    <a:pt x="0" y="5879651"/>
                  </a:lnTo>
                  <a:lnTo>
                    <a:pt x="0" y="0"/>
                  </a:lnTo>
                  <a:lnTo>
                    <a:pt x="200117" y="0"/>
                  </a:lnTo>
                  <a:lnTo>
                    <a:pt x="200117" y="5879651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68655" y="742558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855" y="0"/>
                </a:lnTo>
              </a:path>
            </a:pathLst>
          </a:custGeom>
          <a:ln w="10683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8655" y="1238088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855" y="0"/>
                </a:lnTo>
              </a:path>
            </a:pathLst>
          </a:custGeom>
          <a:ln w="10683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8655" y="1733618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855" y="0"/>
                </a:lnTo>
              </a:path>
            </a:pathLst>
          </a:custGeom>
          <a:ln w="10683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8655" y="2229147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855" y="0"/>
                </a:lnTo>
              </a:path>
            </a:pathLst>
          </a:custGeom>
          <a:ln w="10683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8655" y="2724677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855" y="0"/>
                </a:lnTo>
              </a:path>
            </a:pathLst>
          </a:custGeom>
          <a:ln w="10683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8655" y="3220207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855" y="0"/>
                </a:lnTo>
              </a:path>
            </a:pathLst>
          </a:custGeom>
          <a:ln w="10683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8655" y="3715737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855" y="0"/>
                </a:lnTo>
              </a:path>
            </a:pathLst>
          </a:custGeom>
          <a:ln w="10683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8655" y="4211266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855" y="0"/>
                </a:lnTo>
              </a:path>
            </a:pathLst>
          </a:custGeom>
          <a:ln w="10683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8655" y="4706796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855" y="0"/>
                </a:lnTo>
              </a:path>
            </a:pathLst>
          </a:custGeom>
          <a:ln w="10683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8655" y="5249973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855" y="0"/>
                </a:lnTo>
              </a:path>
            </a:pathLst>
          </a:custGeom>
          <a:ln w="10683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8655" y="5745503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855" y="0"/>
                </a:lnTo>
              </a:path>
            </a:pathLst>
          </a:custGeom>
          <a:ln w="10683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8655" y="6241033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855" y="0"/>
                </a:lnTo>
              </a:path>
            </a:pathLst>
          </a:custGeom>
          <a:ln w="10683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8655" y="6736563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855" y="0"/>
                </a:lnTo>
              </a:path>
            </a:pathLst>
          </a:custGeom>
          <a:ln w="10683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8655" y="7232093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855" y="0"/>
                </a:lnTo>
              </a:path>
            </a:pathLst>
          </a:custGeom>
          <a:ln w="10683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55955" y="793950"/>
            <a:ext cx="759460" cy="684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-Benign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*Banign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-Malignant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80" dirty="0">
                <a:solidFill>
                  <a:srgbClr val="202020"/>
                </a:solidFill>
                <a:latin typeface="Arial"/>
                <a:cs typeface="Arial"/>
              </a:rPr>
              <a:t>*Melignant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-Benign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*Banign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-Benign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80" dirty="0">
                <a:solidFill>
                  <a:srgbClr val="202020"/>
                </a:solidFill>
                <a:latin typeface="Arial"/>
                <a:cs typeface="Arial"/>
              </a:rPr>
              <a:t>*Melignant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-Malignant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0" dirty="0">
                <a:solidFill>
                  <a:srgbClr val="202020"/>
                </a:solidFill>
                <a:latin typeface="Arial"/>
                <a:cs typeface="Arial"/>
              </a:rPr>
              <a:t>*Melignant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-Malignant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0" dirty="0">
                <a:solidFill>
                  <a:srgbClr val="202020"/>
                </a:solidFill>
                <a:latin typeface="Arial"/>
                <a:cs typeface="Arial"/>
              </a:rPr>
              <a:t>*Melignant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-Benign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*Banign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-Benign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*Banign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-Benign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*Banign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-Benign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*Banign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-Benign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*Banign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-Benign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*Banign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-Benign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*Banign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-Malignant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0" dirty="0">
                <a:solidFill>
                  <a:srgbClr val="202020"/>
                </a:solidFill>
                <a:latin typeface="Arial"/>
                <a:cs typeface="Arial"/>
              </a:rPr>
              <a:t>*Melignant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68655" y="7727622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855" y="0"/>
                </a:lnTo>
              </a:path>
            </a:pathLst>
          </a:custGeom>
          <a:ln w="10683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8006" y="9406625"/>
            <a:ext cx="133411" cy="124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4305" y="8072521"/>
            <a:ext cx="1125855" cy="14547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t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  <a:p>
            <a:pPr marL="158750" marR="5080" indent="-146685">
              <a:lnSpc>
                <a:spcPct val="113100"/>
              </a:lnSpc>
            </a:pP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1050" spc="340" dirty="0">
                <a:solidFill>
                  <a:srgbClr val="202020"/>
                </a:solidFill>
                <a:latin typeface="Arial"/>
                <a:cs typeface="Arial"/>
              </a:rPr>
              <a:t>i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sz="1050" spc="120" dirty="0">
                <a:solidFill>
                  <a:srgbClr val="202020"/>
                </a:solidFill>
                <a:latin typeface="Arial"/>
                <a:cs typeface="Arial"/>
              </a:rPr>
              <a:t>y_val:  </a:t>
            </a:r>
            <a:r>
              <a:rPr sz="1050" spc="310" dirty="0">
                <a:solidFill>
                  <a:srgbClr val="202020"/>
                </a:solidFill>
                <a:latin typeface="Arial"/>
                <a:cs typeface="Arial"/>
              </a:rPr>
              <a:t>if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(i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==</a:t>
            </a:r>
            <a:r>
              <a:rPr sz="1050" spc="19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1):</a:t>
            </a:r>
            <a:endParaRPr sz="1050">
              <a:latin typeface="Arial"/>
              <a:cs typeface="Arial"/>
            </a:endParaRPr>
          </a:p>
          <a:p>
            <a:pPr marL="306070">
              <a:lnSpc>
                <a:spcPct val="100000"/>
              </a:lnSpc>
              <a:spcBef>
                <a:spcPts val="165"/>
              </a:spcBef>
            </a:pP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t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+=</a:t>
            </a:r>
            <a:r>
              <a:rPr sz="10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195" dirty="0">
                <a:solidFill>
                  <a:srgbClr val="202020"/>
                </a:solidFill>
                <a:latin typeface="Arial"/>
                <a:cs typeface="Arial"/>
              </a:rPr>
              <a:t>print(t)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R="201930" algn="ctr">
              <a:lnSpc>
                <a:spcPct val="100000"/>
              </a:lnSpc>
            </a:pP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25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30416" y="9497568"/>
            <a:ext cx="6242050" cy="363220"/>
            <a:chOff x="730416" y="9497568"/>
            <a:chExt cx="6242050" cy="363220"/>
          </a:xfrm>
        </p:grpSpPr>
        <p:sp>
          <p:nvSpPr>
            <p:cNvPr id="27" name="object 27"/>
            <p:cNvSpPr/>
            <p:nvPr/>
          </p:nvSpPr>
          <p:spPr>
            <a:xfrm>
              <a:off x="730415" y="9678454"/>
              <a:ext cx="6242050" cy="9525"/>
            </a:xfrm>
            <a:custGeom>
              <a:avLst/>
              <a:gdLst/>
              <a:ahLst/>
              <a:cxnLst/>
              <a:rect l="l" t="t" r="r" b="b"/>
              <a:pathLst>
                <a:path w="6242050" h="9525">
                  <a:moveTo>
                    <a:pt x="6241770" y="0"/>
                  </a:moveTo>
                  <a:lnTo>
                    <a:pt x="6232233" y="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6232233" y="9525"/>
                  </a:lnTo>
                  <a:lnTo>
                    <a:pt x="6241770" y="9525"/>
                  </a:lnTo>
                  <a:lnTo>
                    <a:pt x="6241770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87623" y="9585960"/>
              <a:ext cx="680085" cy="222885"/>
            </a:xfrm>
            <a:custGeom>
              <a:avLst/>
              <a:gdLst/>
              <a:ahLst/>
              <a:cxnLst/>
              <a:rect l="l" t="t" r="r" b="b"/>
              <a:pathLst>
                <a:path w="680085" h="222884">
                  <a:moveTo>
                    <a:pt x="679704" y="222504"/>
                  </a:moveTo>
                  <a:lnTo>
                    <a:pt x="0" y="222504"/>
                  </a:lnTo>
                  <a:lnTo>
                    <a:pt x="0" y="0"/>
                  </a:lnTo>
                  <a:lnTo>
                    <a:pt x="6095" y="0"/>
                  </a:lnTo>
                  <a:lnTo>
                    <a:pt x="6095" y="168919"/>
                  </a:lnTo>
                  <a:lnTo>
                    <a:pt x="8656" y="175107"/>
                  </a:lnTo>
                  <a:lnTo>
                    <a:pt x="18897" y="185317"/>
                  </a:lnTo>
                  <a:lnTo>
                    <a:pt x="25054" y="187878"/>
                  </a:lnTo>
                  <a:lnTo>
                    <a:pt x="679704" y="187878"/>
                  </a:lnTo>
                  <a:lnTo>
                    <a:pt x="679704" y="222504"/>
                  </a:lnTo>
                  <a:close/>
                </a:path>
                <a:path w="680085" h="222884">
                  <a:moveTo>
                    <a:pt x="679704" y="187878"/>
                  </a:moveTo>
                  <a:lnTo>
                    <a:pt x="654192" y="187878"/>
                  </a:lnTo>
                  <a:lnTo>
                    <a:pt x="660348" y="185317"/>
                  </a:lnTo>
                  <a:lnTo>
                    <a:pt x="670590" y="175107"/>
                  </a:lnTo>
                  <a:lnTo>
                    <a:pt x="673150" y="168919"/>
                  </a:lnTo>
                  <a:lnTo>
                    <a:pt x="673150" y="0"/>
                  </a:lnTo>
                  <a:lnTo>
                    <a:pt x="679704" y="0"/>
                  </a:lnTo>
                  <a:lnTo>
                    <a:pt x="679704" y="187878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17520" y="9497568"/>
              <a:ext cx="820419" cy="363220"/>
            </a:xfrm>
            <a:custGeom>
              <a:avLst/>
              <a:gdLst/>
              <a:ahLst/>
              <a:cxnLst/>
              <a:rect l="l" t="t" r="r" b="b"/>
              <a:pathLst>
                <a:path w="820420" h="363220">
                  <a:moveTo>
                    <a:pt x="819912" y="362712"/>
                  </a:moveTo>
                  <a:lnTo>
                    <a:pt x="0" y="362712"/>
                  </a:lnTo>
                  <a:lnTo>
                    <a:pt x="0" y="0"/>
                  </a:lnTo>
                  <a:lnTo>
                    <a:pt x="819912" y="0"/>
                  </a:lnTo>
                  <a:lnTo>
                    <a:pt x="819912" y="66628"/>
                  </a:lnTo>
                  <a:lnTo>
                    <a:pt x="95158" y="66628"/>
                  </a:lnTo>
                  <a:lnTo>
                    <a:pt x="89001" y="69189"/>
                  </a:lnTo>
                  <a:lnTo>
                    <a:pt x="78760" y="79430"/>
                  </a:lnTo>
                  <a:lnTo>
                    <a:pt x="76199" y="85587"/>
                  </a:lnTo>
                  <a:lnTo>
                    <a:pt x="76199" y="257311"/>
                  </a:lnTo>
                  <a:lnTo>
                    <a:pt x="78760" y="263499"/>
                  </a:lnTo>
                  <a:lnTo>
                    <a:pt x="89001" y="273709"/>
                  </a:lnTo>
                  <a:lnTo>
                    <a:pt x="95158" y="276270"/>
                  </a:lnTo>
                  <a:lnTo>
                    <a:pt x="819912" y="276270"/>
                  </a:lnTo>
                  <a:lnTo>
                    <a:pt x="819912" y="362712"/>
                  </a:lnTo>
                  <a:close/>
                </a:path>
                <a:path w="820420" h="363220">
                  <a:moveTo>
                    <a:pt x="819912" y="276270"/>
                  </a:moveTo>
                  <a:lnTo>
                    <a:pt x="724296" y="276270"/>
                  </a:lnTo>
                  <a:lnTo>
                    <a:pt x="730452" y="273709"/>
                  </a:lnTo>
                  <a:lnTo>
                    <a:pt x="740694" y="263499"/>
                  </a:lnTo>
                  <a:lnTo>
                    <a:pt x="743254" y="257311"/>
                  </a:lnTo>
                  <a:lnTo>
                    <a:pt x="743254" y="85587"/>
                  </a:lnTo>
                  <a:lnTo>
                    <a:pt x="740694" y="79430"/>
                  </a:lnTo>
                  <a:lnTo>
                    <a:pt x="730452" y="69189"/>
                  </a:lnTo>
                  <a:lnTo>
                    <a:pt x="724296" y="66628"/>
                  </a:lnTo>
                  <a:lnTo>
                    <a:pt x="819912" y="66628"/>
                  </a:lnTo>
                  <a:lnTo>
                    <a:pt x="819912" y="276270"/>
                  </a:lnTo>
                  <a:close/>
                </a:path>
              </a:pathLst>
            </a:custGeom>
            <a:solidFill>
              <a:srgbClr val="000000">
                <a:alpha val="12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57144" y="9546336"/>
              <a:ext cx="741045" cy="283845"/>
            </a:xfrm>
            <a:custGeom>
              <a:avLst/>
              <a:gdLst/>
              <a:ahLst/>
              <a:cxnLst/>
              <a:rect l="l" t="t" r="r" b="b"/>
              <a:pathLst>
                <a:path w="741045" h="283845">
                  <a:moveTo>
                    <a:pt x="740664" y="283464"/>
                  </a:moveTo>
                  <a:lnTo>
                    <a:pt x="0" y="283464"/>
                  </a:lnTo>
                  <a:lnTo>
                    <a:pt x="0" y="0"/>
                  </a:lnTo>
                  <a:lnTo>
                    <a:pt x="740664" y="0"/>
                  </a:lnTo>
                  <a:lnTo>
                    <a:pt x="740664" y="17860"/>
                  </a:lnTo>
                  <a:lnTo>
                    <a:pt x="55534" y="17860"/>
                  </a:lnTo>
                  <a:lnTo>
                    <a:pt x="49377" y="20421"/>
                  </a:lnTo>
                  <a:lnTo>
                    <a:pt x="39136" y="30662"/>
                  </a:lnTo>
                  <a:lnTo>
                    <a:pt x="36575" y="36819"/>
                  </a:lnTo>
                  <a:lnTo>
                    <a:pt x="36575" y="208543"/>
                  </a:lnTo>
                  <a:lnTo>
                    <a:pt x="39136" y="214731"/>
                  </a:lnTo>
                  <a:lnTo>
                    <a:pt x="49377" y="224941"/>
                  </a:lnTo>
                  <a:lnTo>
                    <a:pt x="55534" y="227502"/>
                  </a:lnTo>
                  <a:lnTo>
                    <a:pt x="740664" y="227502"/>
                  </a:lnTo>
                  <a:lnTo>
                    <a:pt x="740664" y="283464"/>
                  </a:lnTo>
                  <a:close/>
                </a:path>
                <a:path w="741045" h="283845">
                  <a:moveTo>
                    <a:pt x="740664" y="227502"/>
                  </a:moveTo>
                  <a:lnTo>
                    <a:pt x="684672" y="227502"/>
                  </a:lnTo>
                  <a:lnTo>
                    <a:pt x="690828" y="224941"/>
                  </a:lnTo>
                  <a:lnTo>
                    <a:pt x="701070" y="214731"/>
                  </a:lnTo>
                  <a:lnTo>
                    <a:pt x="703630" y="208543"/>
                  </a:lnTo>
                  <a:lnTo>
                    <a:pt x="703630" y="36819"/>
                  </a:lnTo>
                  <a:lnTo>
                    <a:pt x="701070" y="30662"/>
                  </a:lnTo>
                  <a:lnTo>
                    <a:pt x="690828" y="20421"/>
                  </a:lnTo>
                  <a:lnTo>
                    <a:pt x="684672" y="17860"/>
                  </a:lnTo>
                  <a:lnTo>
                    <a:pt x="740664" y="17860"/>
                  </a:lnTo>
                  <a:lnTo>
                    <a:pt x="740664" y="227502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88948" y="9559321"/>
              <a:ext cx="676910" cy="219710"/>
            </a:xfrm>
            <a:custGeom>
              <a:avLst/>
              <a:gdLst/>
              <a:ahLst/>
              <a:cxnLst/>
              <a:rect l="l" t="t" r="r" b="b"/>
              <a:pathLst>
                <a:path w="676910" h="219709">
                  <a:moveTo>
                    <a:pt x="655919" y="219176"/>
                  </a:moveTo>
                  <a:lnTo>
                    <a:pt x="20659" y="219176"/>
                  </a:lnTo>
                  <a:lnTo>
                    <a:pt x="17629" y="218604"/>
                  </a:lnTo>
                  <a:lnTo>
                    <a:pt x="0" y="198497"/>
                  </a:lnTo>
                  <a:lnTo>
                    <a:pt x="0" y="20678"/>
                  </a:lnTo>
                  <a:lnTo>
                    <a:pt x="20659" y="0"/>
                  </a:lnTo>
                  <a:lnTo>
                    <a:pt x="655919" y="0"/>
                  </a:lnTo>
                  <a:lnTo>
                    <a:pt x="676588" y="20678"/>
                  </a:lnTo>
                  <a:lnTo>
                    <a:pt x="676588" y="198497"/>
                  </a:lnTo>
                  <a:lnTo>
                    <a:pt x="658959" y="2186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88948" y="9559321"/>
              <a:ext cx="676910" cy="219710"/>
            </a:xfrm>
            <a:custGeom>
              <a:avLst/>
              <a:gdLst/>
              <a:ahLst/>
              <a:cxnLst/>
              <a:rect l="l" t="t" r="r" b="b"/>
              <a:pathLst>
                <a:path w="676910" h="219709">
                  <a:moveTo>
                    <a:pt x="0" y="195353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0" y="17629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652765" y="0"/>
                  </a:lnTo>
                  <a:lnTo>
                    <a:pt x="655919" y="0"/>
                  </a:lnTo>
                  <a:lnTo>
                    <a:pt x="658959" y="571"/>
                  </a:lnTo>
                  <a:lnTo>
                    <a:pt x="676588" y="20678"/>
                  </a:lnTo>
                  <a:lnTo>
                    <a:pt x="676588" y="23823"/>
                  </a:lnTo>
                  <a:lnTo>
                    <a:pt x="676588" y="195353"/>
                  </a:lnTo>
                  <a:lnTo>
                    <a:pt x="676588" y="198497"/>
                  </a:lnTo>
                  <a:lnTo>
                    <a:pt x="675988" y="201547"/>
                  </a:lnTo>
                  <a:lnTo>
                    <a:pt x="655919" y="219176"/>
                  </a:lnTo>
                  <a:lnTo>
                    <a:pt x="652765" y="219176"/>
                  </a:lnTo>
                  <a:lnTo>
                    <a:pt x="23823" y="219176"/>
                  </a:lnTo>
                  <a:lnTo>
                    <a:pt x="20659" y="219176"/>
                  </a:lnTo>
                  <a:lnTo>
                    <a:pt x="17629" y="218604"/>
                  </a:lnTo>
                  <a:lnTo>
                    <a:pt x="0" y="198497"/>
                  </a:lnTo>
                  <a:lnTo>
                    <a:pt x="0" y="195353"/>
                  </a:lnTo>
                  <a:close/>
                </a:path>
              </a:pathLst>
            </a:custGeom>
            <a:ln w="952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84305" y="9806894"/>
            <a:ext cx="1198880" cy="5689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t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  <a:p>
            <a:pPr marL="158750" marR="5080" indent="-146685">
              <a:lnSpc>
                <a:spcPct val="113100"/>
              </a:lnSpc>
            </a:pP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1050" spc="340" dirty="0">
                <a:solidFill>
                  <a:srgbClr val="202020"/>
                </a:solidFill>
                <a:latin typeface="Arial"/>
                <a:cs typeface="Arial"/>
              </a:rPr>
              <a:t>i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y_test:  </a:t>
            </a:r>
            <a:r>
              <a:rPr sz="1050" spc="310" dirty="0">
                <a:solidFill>
                  <a:srgbClr val="202020"/>
                </a:solidFill>
                <a:latin typeface="Arial"/>
                <a:cs typeface="Arial"/>
              </a:rPr>
              <a:t>if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(i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==</a:t>
            </a:r>
            <a:r>
              <a:rPr sz="1050" spc="204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1):</a:t>
            </a:r>
            <a:endParaRPr sz="10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66742" y="9560917"/>
            <a:ext cx="3346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14141"/>
                </a:solidFill>
                <a:latin typeface="RobotoRegular"/>
                <a:cs typeface="RobotoRegular"/>
              </a:rPr>
              <a:t>Code</a:t>
            </a:r>
            <a:endParaRPr sz="1050">
              <a:latin typeface="RobotoRegular"/>
              <a:cs typeface="RobotoRegular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199729" y="9497568"/>
            <a:ext cx="1485265" cy="363220"/>
            <a:chOff x="3199729" y="9497568"/>
            <a:chExt cx="1485265" cy="363220"/>
          </a:xfrm>
        </p:grpSpPr>
        <p:sp>
          <p:nvSpPr>
            <p:cNvPr id="36" name="object 36"/>
            <p:cNvSpPr/>
            <p:nvPr/>
          </p:nvSpPr>
          <p:spPr>
            <a:xfrm>
              <a:off x="3199729" y="9632107"/>
              <a:ext cx="83382" cy="833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83736" y="9585960"/>
              <a:ext cx="631190" cy="222885"/>
            </a:xfrm>
            <a:custGeom>
              <a:avLst/>
              <a:gdLst/>
              <a:ahLst/>
              <a:cxnLst/>
              <a:rect l="l" t="t" r="r" b="b"/>
              <a:pathLst>
                <a:path w="631189" h="222884">
                  <a:moveTo>
                    <a:pt x="630936" y="222504"/>
                  </a:moveTo>
                  <a:lnTo>
                    <a:pt x="0" y="222504"/>
                  </a:lnTo>
                  <a:lnTo>
                    <a:pt x="0" y="0"/>
                  </a:lnTo>
                  <a:lnTo>
                    <a:pt x="5760" y="0"/>
                  </a:lnTo>
                  <a:lnTo>
                    <a:pt x="5760" y="168919"/>
                  </a:lnTo>
                  <a:lnTo>
                    <a:pt x="8290" y="175107"/>
                  </a:lnTo>
                  <a:lnTo>
                    <a:pt x="18531" y="185317"/>
                  </a:lnTo>
                  <a:lnTo>
                    <a:pt x="24719" y="187878"/>
                  </a:lnTo>
                  <a:lnTo>
                    <a:pt x="630936" y="187878"/>
                  </a:lnTo>
                  <a:lnTo>
                    <a:pt x="630936" y="222504"/>
                  </a:lnTo>
                  <a:close/>
                </a:path>
                <a:path w="631189" h="222884">
                  <a:moveTo>
                    <a:pt x="630936" y="187878"/>
                  </a:moveTo>
                  <a:lnTo>
                    <a:pt x="606185" y="187878"/>
                  </a:lnTo>
                  <a:lnTo>
                    <a:pt x="612373" y="185317"/>
                  </a:lnTo>
                  <a:lnTo>
                    <a:pt x="622614" y="175107"/>
                  </a:lnTo>
                  <a:lnTo>
                    <a:pt x="625144" y="168919"/>
                  </a:lnTo>
                  <a:lnTo>
                    <a:pt x="625144" y="0"/>
                  </a:lnTo>
                  <a:lnTo>
                    <a:pt x="630936" y="0"/>
                  </a:lnTo>
                  <a:lnTo>
                    <a:pt x="630936" y="187878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13632" y="9497568"/>
              <a:ext cx="771525" cy="363220"/>
            </a:xfrm>
            <a:custGeom>
              <a:avLst/>
              <a:gdLst/>
              <a:ahLst/>
              <a:cxnLst/>
              <a:rect l="l" t="t" r="r" b="b"/>
              <a:pathLst>
                <a:path w="771525" h="363220">
                  <a:moveTo>
                    <a:pt x="771144" y="362712"/>
                  </a:moveTo>
                  <a:lnTo>
                    <a:pt x="0" y="362712"/>
                  </a:lnTo>
                  <a:lnTo>
                    <a:pt x="0" y="0"/>
                  </a:lnTo>
                  <a:lnTo>
                    <a:pt x="771144" y="0"/>
                  </a:lnTo>
                  <a:lnTo>
                    <a:pt x="771144" y="66628"/>
                  </a:lnTo>
                  <a:lnTo>
                    <a:pt x="94823" y="66628"/>
                  </a:lnTo>
                  <a:lnTo>
                    <a:pt x="88635" y="69189"/>
                  </a:lnTo>
                  <a:lnTo>
                    <a:pt x="78394" y="79430"/>
                  </a:lnTo>
                  <a:lnTo>
                    <a:pt x="75864" y="85587"/>
                  </a:lnTo>
                  <a:lnTo>
                    <a:pt x="75864" y="257311"/>
                  </a:lnTo>
                  <a:lnTo>
                    <a:pt x="78394" y="263499"/>
                  </a:lnTo>
                  <a:lnTo>
                    <a:pt x="88635" y="273709"/>
                  </a:lnTo>
                  <a:lnTo>
                    <a:pt x="94823" y="276270"/>
                  </a:lnTo>
                  <a:lnTo>
                    <a:pt x="771144" y="276270"/>
                  </a:lnTo>
                  <a:lnTo>
                    <a:pt x="771144" y="362712"/>
                  </a:lnTo>
                  <a:close/>
                </a:path>
                <a:path w="771525" h="363220">
                  <a:moveTo>
                    <a:pt x="771144" y="276270"/>
                  </a:moveTo>
                  <a:lnTo>
                    <a:pt x="676289" y="276270"/>
                  </a:lnTo>
                  <a:lnTo>
                    <a:pt x="682477" y="273709"/>
                  </a:lnTo>
                  <a:lnTo>
                    <a:pt x="692718" y="263499"/>
                  </a:lnTo>
                  <a:lnTo>
                    <a:pt x="695248" y="257311"/>
                  </a:lnTo>
                  <a:lnTo>
                    <a:pt x="695248" y="85587"/>
                  </a:lnTo>
                  <a:lnTo>
                    <a:pt x="692718" y="79430"/>
                  </a:lnTo>
                  <a:lnTo>
                    <a:pt x="682477" y="69189"/>
                  </a:lnTo>
                  <a:lnTo>
                    <a:pt x="676289" y="66628"/>
                  </a:lnTo>
                  <a:lnTo>
                    <a:pt x="771144" y="66628"/>
                  </a:lnTo>
                  <a:lnTo>
                    <a:pt x="771144" y="276270"/>
                  </a:lnTo>
                  <a:close/>
                </a:path>
              </a:pathLst>
            </a:custGeom>
            <a:solidFill>
              <a:srgbClr val="000000">
                <a:alpha val="12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53256" y="9546336"/>
              <a:ext cx="692150" cy="283845"/>
            </a:xfrm>
            <a:custGeom>
              <a:avLst/>
              <a:gdLst/>
              <a:ahLst/>
              <a:cxnLst/>
              <a:rect l="l" t="t" r="r" b="b"/>
              <a:pathLst>
                <a:path w="692150" h="283845">
                  <a:moveTo>
                    <a:pt x="691896" y="283464"/>
                  </a:moveTo>
                  <a:lnTo>
                    <a:pt x="0" y="283464"/>
                  </a:lnTo>
                  <a:lnTo>
                    <a:pt x="0" y="0"/>
                  </a:lnTo>
                  <a:lnTo>
                    <a:pt x="691896" y="0"/>
                  </a:lnTo>
                  <a:lnTo>
                    <a:pt x="691896" y="17860"/>
                  </a:lnTo>
                  <a:lnTo>
                    <a:pt x="55199" y="17860"/>
                  </a:lnTo>
                  <a:lnTo>
                    <a:pt x="49011" y="20421"/>
                  </a:lnTo>
                  <a:lnTo>
                    <a:pt x="38770" y="30662"/>
                  </a:lnTo>
                  <a:lnTo>
                    <a:pt x="36240" y="36819"/>
                  </a:lnTo>
                  <a:lnTo>
                    <a:pt x="36240" y="208543"/>
                  </a:lnTo>
                  <a:lnTo>
                    <a:pt x="38770" y="214731"/>
                  </a:lnTo>
                  <a:lnTo>
                    <a:pt x="49011" y="224941"/>
                  </a:lnTo>
                  <a:lnTo>
                    <a:pt x="55199" y="227502"/>
                  </a:lnTo>
                  <a:lnTo>
                    <a:pt x="691896" y="227502"/>
                  </a:lnTo>
                  <a:lnTo>
                    <a:pt x="691896" y="283464"/>
                  </a:lnTo>
                  <a:close/>
                </a:path>
                <a:path w="692150" h="283845">
                  <a:moveTo>
                    <a:pt x="691896" y="227502"/>
                  </a:moveTo>
                  <a:lnTo>
                    <a:pt x="636665" y="227502"/>
                  </a:lnTo>
                  <a:lnTo>
                    <a:pt x="642853" y="224941"/>
                  </a:lnTo>
                  <a:lnTo>
                    <a:pt x="653094" y="214731"/>
                  </a:lnTo>
                  <a:lnTo>
                    <a:pt x="655624" y="208543"/>
                  </a:lnTo>
                  <a:lnTo>
                    <a:pt x="655624" y="36819"/>
                  </a:lnTo>
                  <a:lnTo>
                    <a:pt x="653094" y="30662"/>
                  </a:lnTo>
                  <a:lnTo>
                    <a:pt x="642853" y="20421"/>
                  </a:lnTo>
                  <a:lnTo>
                    <a:pt x="636665" y="17860"/>
                  </a:lnTo>
                  <a:lnTo>
                    <a:pt x="691896" y="17860"/>
                  </a:lnTo>
                  <a:lnTo>
                    <a:pt x="691896" y="227502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84713" y="9559321"/>
              <a:ext cx="629285" cy="219710"/>
            </a:xfrm>
            <a:custGeom>
              <a:avLst/>
              <a:gdLst/>
              <a:ahLst/>
              <a:cxnLst/>
              <a:rect l="l" t="t" r="r" b="b"/>
              <a:pathLst>
                <a:path w="629285" h="219709">
                  <a:moveTo>
                    <a:pt x="608281" y="219176"/>
                  </a:moveTo>
                  <a:lnTo>
                    <a:pt x="20659" y="219176"/>
                  </a:lnTo>
                  <a:lnTo>
                    <a:pt x="17629" y="218604"/>
                  </a:lnTo>
                  <a:lnTo>
                    <a:pt x="0" y="198497"/>
                  </a:lnTo>
                  <a:lnTo>
                    <a:pt x="0" y="20678"/>
                  </a:lnTo>
                  <a:lnTo>
                    <a:pt x="20659" y="0"/>
                  </a:lnTo>
                  <a:lnTo>
                    <a:pt x="608281" y="0"/>
                  </a:lnTo>
                  <a:lnTo>
                    <a:pt x="628941" y="20678"/>
                  </a:lnTo>
                  <a:lnTo>
                    <a:pt x="628941" y="198497"/>
                  </a:lnTo>
                  <a:lnTo>
                    <a:pt x="611312" y="2186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84713" y="9559321"/>
              <a:ext cx="629285" cy="219710"/>
            </a:xfrm>
            <a:custGeom>
              <a:avLst/>
              <a:gdLst/>
              <a:ahLst/>
              <a:cxnLst/>
              <a:rect l="l" t="t" r="r" b="b"/>
              <a:pathLst>
                <a:path w="629285" h="219709">
                  <a:moveTo>
                    <a:pt x="0" y="195353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0" y="17629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605118" y="0"/>
                  </a:lnTo>
                  <a:lnTo>
                    <a:pt x="608281" y="0"/>
                  </a:lnTo>
                  <a:lnTo>
                    <a:pt x="611312" y="571"/>
                  </a:lnTo>
                  <a:lnTo>
                    <a:pt x="628941" y="20678"/>
                  </a:lnTo>
                  <a:lnTo>
                    <a:pt x="628941" y="23823"/>
                  </a:lnTo>
                  <a:lnTo>
                    <a:pt x="628941" y="195353"/>
                  </a:lnTo>
                  <a:lnTo>
                    <a:pt x="628941" y="198497"/>
                  </a:lnTo>
                  <a:lnTo>
                    <a:pt x="628341" y="201547"/>
                  </a:lnTo>
                  <a:lnTo>
                    <a:pt x="608281" y="219176"/>
                  </a:lnTo>
                  <a:lnTo>
                    <a:pt x="605118" y="219176"/>
                  </a:lnTo>
                  <a:lnTo>
                    <a:pt x="23823" y="219176"/>
                  </a:lnTo>
                  <a:lnTo>
                    <a:pt x="20659" y="219176"/>
                  </a:lnTo>
                  <a:lnTo>
                    <a:pt x="17629" y="218604"/>
                  </a:lnTo>
                  <a:lnTo>
                    <a:pt x="0" y="198497"/>
                  </a:lnTo>
                  <a:lnTo>
                    <a:pt x="0" y="195353"/>
                  </a:lnTo>
                  <a:close/>
                </a:path>
              </a:pathLst>
            </a:custGeom>
            <a:ln w="952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996830" y="9560917"/>
            <a:ext cx="6051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sz="1050" spc="-15" dirty="0">
                <a:solidFill>
                  <a:srgbClr val="414141"/>
                </a:solidFill>
                <a:latin typeface="RobotoRegular"/>
                <a:cs typeface="RobotoRegular"/>
              </a:rPr>
              <a:t>Text</a:t>
            </a:r>
            <a:endParaRPr sz="1050">
              <a:latin typeface="RobotoRegular"/>
              <a:cs typeface="RobotoRegular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95506" y="9632106"/>
            <a:ext cx="83382" cy="83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https://colab.research.google.com/drive/1cM0vtbQ52N1xHA1Hb8q39_n9NXbWh4-G#scrollTo=biYk4Ted3cw0&amp;printMode=true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spc="-5" dirty="0"/>
              <a:t>/</a:t>
            </a: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7994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1/13/22, 1:35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2283" y="165099"/>
            <a:ext cx="13696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Untitled3.ipynb -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298" y="9430572"/>
            <a:ext cx="6832600" cy="9525"/>
          </a:xfrm>
          <a:custGeom>
            <a:avLst/>
            <a:gdLst/>
            <a:ahLst/>
            <a:cxnLst/>
            <a:rect l="l" t="t" r="r" b="b"/>
            <a:pathLst>
              <a:path w="6832600" h="9525">
                <a:moveTo>
                  <a:pt x="6832593" y="9529"/>
                </a:moveTo>
                <a:lnTo>
                  <a:pt x="0" y="9529"/>
                </a:lnTo>
                <a:lnTo>
                  <a:pt x="0" y="0"/>
                </a:lnTo>
                <a:lnTo>
                  <a:pt x="6832593" y="0"/>
                </a:lnTo>
                <a:lnTo>
                  <a:pt x="6832593" y="952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1857" y="9455993"/>
            <a:ext cx="1784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0" dirty="0">
                <a:solidFill>
                  <a:srgbClr val="00C752"/>
                </a:solidFill>
                <a:latin typeface="Arial"/>
                <a:cs typeface="Arial"/>
              </a:rPr>
              <a:t>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9622" y="9446463"/>
            <a:ext cx="166623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1050" dirty="0">
                <a:solidFill>
                  <a:srgbClr val="202020"/>
                </a:solidFill>
                <a:latin typeface="RobotoRegular"/>
                <a:cs typeface="RobotoRegular"/>
              </a:rPr>
              <a:t>0s	completed at 1:31</a:t>
            </a:r>
            <a:r>
              <a:rPr sz="1050" spc="-90" dirty="0">
                <a:solidFill>
                  <a:srgbClr val="202020"/>
                </a:solidFill>
                <a:latin typeface="RobotoRegular"/>
                <a:cs typeface="RobotoRegular"/>
              </a:rPr>
              <a:t> </a:t>
            </a:r>
            <a:r>
              <a:rPr sz="1050" dirty="0">
                <a:solidFill>
                  <a:srgbClr val="202020"/>
                </a:solidFill>
                <a:latin typeface="RobotoRegular"/>
                <a:cs typeface="RobotoRegular"/>
              </a:rPr>
              <a:t>AM</a:t>
            </a:r>
            <a:endParaRPr sz="105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305" y="403246"/>
            <a:ext cx="112585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00"/>
              </a:spcBef>
            </a:pP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t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+=</a:t>
            </a:r>
            <a:r>
              <a:rPr sz="10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195" dirty="0">
                <a:solidFill>
                  <a:srgbClr val="202020"/>
                </a:solidFill>
                <a:latin typeface="Arial"/>
                <a:cs typeface="Arial"/>
              </a:rPr>
              <a:t>print(t)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R="201930" algn="ctr">
              <a:lnSpc>
                <a:spcPct val="100000"/>
              </a:lnSpc>
            </a:pP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24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114" dirty="0">
                <a:solidFill>
                  <a:srgbClr val="202020"/>
                </a:solidFill>
                <a:latin typeface="Arial"/>
                <a:cs typeface="Arial"/>
              </a:rPr>
              <a:t>X_test[0]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*</a:t>
            </a:r>
            <a:r>
              <a:rPr sz="1050" spc="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-.1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36902" y="1974781"/>
          <a:ext cx="5342888" cy="962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706"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50" spc="1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array([</a:t>
                      </a: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0.02718844,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50" spc="6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-0.05865027,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50" spc="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0.0269756</a:t>
                      </a:r>
                      <a:r>
                        <a:rPr sz="1050" spc="18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28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0.03509313,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sz="1050" spc="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-0.0055489</a:t>
                      </a:r>
                      <a:r>
                        <a:rPr sz="1050" spc="2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28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-0.00068039,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1105"/>
                        </a:lnSpc>
                      </a:pPr>
                      <a:r>
                        <a:rPr sz="1050" spc="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0.00779578,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-0.00928804,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0.02395699,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05"/>
                        </a:lnSpc>
                      </a:pPr>
                      <a:r>
                        <a:rPr sz="1050" spc="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0.01456744,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R="2857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0.07628861,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1140"/>
                        </a:lnSpc>
                      </a:pPr>
                      <a:r>
                        <a:rPr sz="1050" spc="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0.10968678,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0.07584162,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0.05686799,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40"/>
                        </a:lnSpc>
                      </a:pPr>
                      <a:r>
                        <a:rPr sz="1050" spc="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0.12303762,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0.06504502,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1105"/>
                        </a:lnSpc>
                      </a:pPr>
                      <a:r>
                        <a:rPr sz="1050" spc="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0.05760607,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0.08018246,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0.11396271,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05"/>
                        </a:lnSpc>
                      </a:pPr>
                      <a:r>
                        <a:rPr sz="1050" spc="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0.07848352,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0.00081155,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spc="6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-0.06860245,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0.00524592,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0.02459023,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6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-0.07860392,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70">
                <a:tc>
                  <a:txBody>
                    <a:bodyPr/>
                    <a:lstStyle/>
                    <a:p>
                      <a:pPr marR="28575" algn="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-0.08660085,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6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-0.04826861,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-0.07018514,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-0.12816774,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50" spc="7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-0.06779672])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84305" y="3233281"/>
            <a:ext cx="1717675" cy="2177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30" dirty="0">
                <a:solidFill>
                  <a:srgbClr val="202020"/>
                </a:solidFill>
                <a:latin typeface="Arial"/>
                <a:cs typeface="Arial"/>
              </a:rPr>
              <a:t>348/350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0.9942857142857143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30" dirty="0">
                <a:solidFill>
                  <a:srgbClr val="202020"/>
                </a:solidFill>
                <a:latin typeface="Arial"/>
                <a:cs typeface="Arial"/>
              </a:rPr>
              <a:t>347/350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0.9914285714285714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32/35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0.9142857142857143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07028" y="9503838"/>
            <a:ext cx="101647" cy="101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42073" y="9510190"/>
            <a:ext cx="88941" cy="889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https://colab.research.google.com/drive/1cM0vtbQ52N1xHA1Hb8q39_n9NXbWh4-G#scrollTo=biYk4Ted3cw0&amp;printMode=true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11</a:t>
            </a:fld>
            <a:r>
              <a:rPr spc="-5" dirty="0"/>
              <a:t>/</a:t>
            </a: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E803-4BD8-488F-A101-D991EBE8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>
                <a:solidFill>
                  <a:srgbClr val="FF0000"/>
                </a:solidFill>
              </a:rPr>
              <a:t>      INTRODUCTION</a:t>
            </a:r>
            <a:endParaRPr lang="en-IN" sz="44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36806-BEE6-4554-A1BE-EAF53DECD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                                                     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Breast cancer is a dangerous disease for women. If it does not identify in the early-stage then the result will be the death of the patient. It is a common cancer in women worldwide. Worldwide near about 12% of women affected by breast cancer and the number is still </a:t>
            </a:r>
            <a:r>
              <a:rPr lang="en-US" sz="2800" dirty="0" err="1"/>
              <a:t>increasing.The</a:t>
            </a:r>
            <a:r>
              <a:rPr lang="en-US" sz="2800" dirty="0"/>
              <a:t> doctors do not identify each and every breast cancer patient. That’s the reason Machine Learning Engineer / Data Scientist comes into the picture because they have knowledge of </a:t>
            </a:r>
            <a:r>
              <a:rPr lang="en-US" sz="2800" dirty="0" err="1"/>
              <a:t>maths</a:t>
            </a:r>
            <a:r>
              <a:rPr lang="en-US" sz="2800" dirty="0"/>
              <a:t> and computational power. So let’s start……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55B30-EA0A-47C9-82F5-40D773C4B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0" y="2564229"/>
            <a:ext cx="3124200" cy="16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1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E3F9-D73C-4A52-A4C2-F506FBF7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PROCESS OF DETECTION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9215-25CE-468D-9812-7C4C4513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Follow the “Breast Cancer Detection Using Machine Learning Classifier End to End Project” step by step to get 3 Bonus.</a:t>
            </a:r>
          </a:p>
          <a:p>
            <a:r>
              <a:rPr lang="en-US" sz="2000" dirty="0"/>
              <a:t>1. Raw Dataset</a:t>
            </a:r>
          </a:p>
          <a:p>
            <a:r>
              <a:rPr lang="en-US" sz="2000" dirty="0"/>
              <a:t>2. Ready to use Clean Dataset for ML project</a:t>
            </a:r>
          </a:p>
          <a:p>
            <a:r>
              <a:rPr lang="en-US" sz="2000" dirty="0"/>
              <a:t>3. Full Project in </a:t>
            </a:r>
            <a:r>
              <a:rPr lang="en-US" sz="2000" dirty="0" err="1"/>
              <a:t>Jupyter</a:t>
            </a:r>
            <a:r>
              <a:rPr lang="en-US" sz="2000" dirty="0"/>
              <a:t> Notebook File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0BB08-1764-41E8-B40A-82AB00571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0" y="5956300"/>
            <a:ext cx="57617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6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7994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1/13/22, 1:35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2283" y="165099"/>
            <a:ext cx="13696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Untitled3.ipynb -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305" y="591927"/>
            <a:ext cx="6558915" cy="28142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44135">
              <a:lnSpc>
                <a:spcPct val="113100"/>
              </a:lnSpc>
              <a:spcBef>
                <a:spcPts val="100"/>
              </a:spcBef>
            </a:pP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import </a:t>
            </a:r>
            <a:r>
              <a:rPr sz="1050" dirty="0">
                <a:solidFill>
                  <a:srgbClr val="202020"/>
                </a:solidFill>
                <a:latin typeface="Arial"/>
                <a:cs typeface="Arial"/>
              </a:rPr>
              <a:t>pandas </a:t>
            </a:r>
            <a:r>
              <a:rPr sz="1050" spc="20" dirty="0">
                <a:solidFill>
                  <a:srgbClr val="202020"/>
                </a:solidFill>
                <a:latin typeface="Arial"/>
                <a:cs typeface="Arial"/>
              </a:rPr>
              <a:t>as </a:t>
            </a: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pd 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import </a:t>
            </a:r>
            <a:r>
              <a:rPr sz="1050" spc="-55" dirty="0">
                <a:solidFill>
                  <a:srgbClr val="202020"/>
                </a:solidFill>
                <a:latin typeface="Arial"/>
                <a:cs typeface="Arial"/>
              </a:rPr>
              <a:t>numpy </a:t>
            </a:r>
            <a:r>
              <a:rPr sz="1050" spc="2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050" spc="-1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np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Arial"/>
              <a:cs typeface="Arial"/>
            </a:endParaRPr>
          </a:p>
          <a:p>
            <a:pPr marL="12700" marR="3017520">
              <a:lnSpc>
                <a:spcPct val="113100"/>
              </a:lnSpc>
            </a:pP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from </a:t>
            </a:r>
            <a:r>
              <a:rPr sz="1050" spc="95" dirty="0">
                <a:solidFill>
                  <a:srgbClr val="202020"/>
                </a:solidFill>
                <a:latin typeface="Arial"/>
                <a:cs typeface="Arial"/>
              </a:rPr>
              <a:t>sklearn.datasets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import </a:t>
            </a: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load_breast_cancer  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from </a:t>
            </a: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sklearn.preprocessing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import</a:t>
            </a:r>
            <a:r>
              <a:rPr sz="105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StandardScaler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Arial"/>
              <a:cs typeface="Arial"/>
            </a:endParaRPr>
          </a:p>
          <a:p>
            <a:pPr marL="12700" marR="3970654">
              <a:lnSpc>
                <a:spcPct val="113100"/>
              </a:lnSpc>
            </a:pP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from </a:t>
            </a:r>
            <a:r>
              <a:rPr sz="1050" spc="55" dirty="0">
                <a:solidFill>
                  <a:srgbClr val="202020"/>
                </a:solidFill>
                <a:latin typeface="Arial"/>
                <a:cs typeface="Arial"/>
              </a:rPr>
              <a:t>keras.models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import </a:t>
            </a:r>
            <a:r>
              <a:rPr sz="1050" spc="80" dirty="0">
                <a:solidFill>
                  <a:srgbClr val="202020"/>
                </a:solidFill>
                <a:latin typeface="Arial"/>
                <a:cs typeface="Arial"/>
              </a:rPr>
              <a:t>Sequential  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from </a:t>
            </a:r>
            <a:r>
              <a:rPr sz="1050" spc="105" dirty="0">
                <a:solidFill>
                  <a:srgbClr val="202020"/>
                </a:solidFill>
                <a:latin typeface="Arial"/>
                <a:cs typeface="Arial"/>
              </a:rPr>
              <a:t>keras.layers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import</a:t>
            </a: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-30" dirty="0">
                <a:solidFill>
                  <a:srgbClr val="202020"/>
                </a:solidFill>
                <a:latin typeface="Arial"/>
                <a:cs typeface="Arial"/>
              </a:rPr>
              <a:t>Dense</a:t>
            </a:r>
            <a:endParaRPr sz="1050" dirty="0">
              <a:latin typeface="Arial"/>
              <a:cs typeface="Arial"/>
            </a:endParaRPr>
          </a:p>
          <a:p>
            <a:pPr marL="12700" marR="4557395">
              <a:lnSpc>
                <a:spcPct val="303700"/>
              </a:lnSpc>
            </a:pPr>
            <a:r>
              <a:rPr sz="1050" spc="65" dirty="0">
                <a:solidFill>
                  <a:srgbClr val="202020"/>
                </a:solidFill>
                <a:latin typeface="Arial"/>
                <a:cs typeface="Arial"/>
              </a:rPr>
              <a:t>data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80" dirty="0">
                <a:solidFill>
                  <a:srgbClr val="202020"/>
                </a:solidFill>
                <a:latin typeface="Arial"/>
                <a:cs typeface="Arial"/>
              </a:rPr>
              <a:t>load_breast_cancer()  </a:t>
            </a:r>
            <a:r>
              <a:rPr sz="1050" spc="105" dirty="0">
                <a:solidFill>
                  <a:srgbClr val="202020"/>
                </a:solidFill>
                <a:latin typeface="Arial"/>
                <a:cs typeface="Arial"/>
              </a:rPr>
              <a:t>data.keys()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sz="1050" spc="145" dirty="0">
                <a:solidFill>
                  <a:srgbClr val="202020"/>
                </a:solidFill>
                <a:latin typeface="Arial"/>
                <a:cs typeface="Arial"/>
              </a:rPr>
              <a:t>dict_keys(['data', </a:t>
            </a:r>
            <a:r>
              <a:rPr sz="1050" spc="200" dirty="0">
                <a:solidFill>
                  <a:srgbClr val="202020"/>
                </a:solidFill>
                <a:latin typeface="Arial"/>
                <a:cs typeface="Arial"/>
              </a:rPr>
              <a:t>'target', </a:t>
            </a:r>
            <a:r>
              <a:rPr sz="1050" spc="155" dirty="0">
                <a:solidFill>
                  <a:srgbClr val="202020"/>
                </a:solidFill>
                <a:latin typeface="Arial"/>
                <a:cs typeface="Arial"/>
              </a:rPr>
              <a:t>'frame', </a:t>
            </a: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'target_names', </a:t>
            </a:r>
            <a:r>
              <a:rPr sz="1050" spc="30" dirty="0">
                <a:solidFill>
                  <a:srgbClr val="202020"/>
                </a:solidFill>
                <a:latin typeface="Arial"/>
                <a:cs typeface="Arial"/>
              </a:rPr>
              <a:t>'DESCR', </a:t>
            </a:r>
            <a:r>
              <a:rPr sz="1050" spc="95" dirty="0">
                <a:solidFill>
                  <a:srgbClr val="202020"/>
                </a:solidFill>
                <a:latin typeface="Arial"/>
                <a:cs typeface="Arial"/>
              </a:rPr>
              <a:t>'feature_names',</a:t>
            </a:r>
            <a:r>
              <a:rPr sz="1050" spc="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335" dirty="0">
                <a:solidFill>
                  <a:srgbClr val="202020"/>
                </a:solidFill>
                <a:latin typeface="Arial"/>
                <a:cs typeface="Arial"/>
              </a:rPr>
              <a:t>'fil</a:t>
            </a:r>
            <a:endParaRPr sz="105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1008" y="3474900"/>
            <a:ext cx="6232525" cy="238760"/>
            <a:chOff x="921008" y="3474900"/>
            <a:chExt cx="6232525" cy="238760"/>
          </a:xfrm>
        </p:grpSpPr>
        <p:sp>
          <p:nvSpPr>
            <p:cNvPr id="6" name="object 6"/>
            <p:cNvSpPr/>
            <p:nvPr/>
          </p:nvSpPr>
          <p:spPr>
            <a:xfrm>
              <a:off x="921008" y="3474900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235" y="238235"/>
                  </a:moveTo>
                  <a:lnTo>
                    <a:pt x="0" y="238235"/>
                  </a:lnTo>
                  <a:lnTo>
                    <a:pt x="0" y="0"/>
                  </a:lnTo>
                  <a:lnTo>
                    <a:pt x="238235" y="0"/>
                  </a:lnTo>
                  <a:lnTo>
                    <a:pt x="238235" y="23823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6772" y="3541606"/>
              <a:ext cx="57785" cy="105410"/>
            </a:xfrm>
            <a:custGeom>
              <a:avLst/>
              <a:gdLst/>
              <a:ahLst/>
              <a:cxnLst/>
              <a:rect l="l" t="t" r="r" b="b"/>
              <a:pathLst>
                <a:path w="57784" h="105410">
                  <a:moveTo>
                    <a:pt x="57176" y="104823"/>
                  </a:moveTo>
                  <a:lnTo>
                    <a:pt x="0" y="52411"/>
                  </a:lnTo>
                  <a:lnTo>
                    <a:pt x="57176" y="0"/>
                  </a:lnTo>
                  <a:lnTo>
                    <a:pt x="57176" y="104823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15012" y="3474900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235" y="238235"/>
                  </a:moveTo>
                  <a:lnTo>
                    <a:pt x="0" y="238235"/>
                  </a:lnTo>
                  <a:lnTo>
                    <a:pt x="0" y="0"/>
                  </a:lnTo>
                  <a:lnTo>
                    <a:pt x="238235" y="0"/>
                  </a:lnTo>
                  <a:lnTo>
                    <a:pt x="238235" y="23823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10306" y="3541606"/>
              <a:ext cx="57785" cy="105410"/>
            </a:xfrm>
            <a:custGeom>
              <a:avLst/>
              <a:gdLst/>
              <a:ahLst/>
              <a:cxnLst/>
              <a:rect l="l" t="t" r="r" b="b"/>
              <a:pathLst>
                <a:path w="57784" h="105410">
                  <a:moveTo>
                    <a:pt x="0" y="104823"/>
                  </a:moveTo>
                  <a:lnTo>
                    <a:pt x="0" y="0"/>
                  </a:lnTo>
                  <a:lnTo>
                    <a:pt x="57176" y="52411"/>
                  </a:lnTo>
                  <a:lnTo>
                    <a:pt x="0" y="104823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9243" y="3474900"/>
              <a:ext cx="5756275" cy="238760"/>
            </a:xfrm>
            <a:custGeom>
              <a:avLst/>
              <a:gdLst/>
              <a:ahLst/>
              <a:cxnLst/>
              <a:rect l="l" t="t" r="r" b="b"/>
              <a:pathLst>
                <a:path w="5756275" h="238760">
                  <a:moveTo>
                    <a:pt x="5755769" y="238235"/>
                  </a:moveTo>
                  <a:lnTo>
                    <a:pt x="0" y="238235"/>
                  </a:lnTo>
                  <a:lnTo>
                    <a:pt x="0" y="0"/>
                  </a:lnTo>
                  <a:lnTo>
                    <a:pt x="5755769" y="0"/>
                  </a:lnTo>
                  <a:lnTo>
                    <a:pt x="5755769" y="23823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9243" y="3493959"/>
              <a:ext cx="4536440" cy="200660"/>
            </a:xfrm>
            <a:custGeom>
              <a:avLst/>
              <a:gdLst/>
              <a:ahLst/>
              <a:cxnLst/>
              <a:rect l="l" t="t" r="r" b="b"/>
              <a:pathLst>
                <a:path w="4536440" h="200660">
                  <a:moveTo>
                    <a:pt x="4536003" y="200117"/>
                  </a:moveTo>
                  <a:lnTo>
                    <a:pt x="0" y="200117"/>
                  </a:lnTo>
                  <a:lnTo>
                    <a:pt x="0" y="0"/>
                  </a:lnTo>
                  <a:lnTo>
                    <a:pt x="4536003" y="0"/>
                  </a:lnTo>
                  <a:lnTo>
                    <a:pt x="4536003" y="200117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915012" y="4389729"/>
            <a:ext cx="238760" cy="5946775"/>
            <a:chOff x="6915012" y="4389729"/>
            <a:chExt cx="238760" cy="5946775"/>
          </a:xfrm>
        </p:grpSpPr>
        <p:sp>
          <p:nvSpPr>
            <p:cNvPr id="13" name="object 13"/>
            <p:cNvSpPr/>
            <p:nvPr/>
          </p:nvSpPr>
          <p:spPr>
            <a:xfrm>
              <a:off x="6915012" y="4389729"/>
              <a:ext cx="238235" cy="238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15028" y="4627964"/>
              <a:ext cx="238760" cy="5708650"/>
            </a:xfrm>
            <a:custGeom>
              <a:avLst/>
              <a:gdLst/>
              <a:ahLst/>
              <a:cxnLst/>
              <a:rect l="l" t="t" r="r" b="b"/>
              <a:pathLst>
                <a:path w="238759" h="5708650">
                  <a:moveTo>
                    <a:pt x="0" y="0"/>
                  </a:moveTo>
                  <a:lnTo>
                    <a:pt x="238220" y="0"/>
                  </a:lnTo>
                  <a:lnTo>
                    <a:pt x="238220" y="5708137"/>
                  </a:lnTo>
                  <a:lnTo>
                    <a:pt x="0" y="5708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34071" y="4627964"/>
              <a:ext cx="200660" cy="4507865"/>
            </a:xfrm>
            <a:custGeom>
              <a:avLst/>
              <a:gdLst/>
              <a:ahLst/>
              <a:cxnLst/>
              <a:rect l="l" t="t" r="r" b="b"/>
              <a:pathLst>
                <a:path w="200659" h="4507865">
                  <a:moveTo>
                    <a:pt x="200117" y="4507415"/>
                  </a:moveTo>
                  <a:lnTo>
                    <a:pt x="0" y="4507415"/>
                  </a:lnTo>
                  <a:lnTo>
                    <a:pt x="0" y="0"/>
                  </a:lnTo>
                  <a:lnTo>
                    <a:pt x="200117" y="0"/>
                  </a:lnTo>
                  <a:lnTo>
                    <a:pt x="200117" y="4507415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968655" y="5040344"/>
            <a:ext cx="3227705" cy="0"/>
          </a:xfrm>
          <a:custGeom>
            <a:avLst/>
            <a:gdLst/>
            <a:ahLst/>
            <a:cxnLst/>
            <a:rect l="l" t="t" r="r" b="b"/>
            <a:pathLst>
              <a:path w="3227704">
                <a:moveTo>
                  <a:pt x="0" y="0"/>
                </a:moveTo>
                <a:lnTo>
                  <a:pt x="3227422" y="0"/>
                </a:lnTo>
              </a:path>
            </a:pathLst>
          </a:custGeom>
          <a:ln w="10683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4305" y="3910072"/>
            <a:ext cx="6118860" cy="634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print(data['DESCR'])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..</a:t>
            </a:r>
            <a:r>
              <a:rPr sz="1050" spc="2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70" dirty="0">
                <a:solidFill>
                  <a:srgbClr val="202020"/>
                </a:solidFill>
                <a:latin typeface="Arial"/>
                <a:cs typeface="Arial"/>
              </a:rPr>
              <a:t>_breast_cancer_dataset: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050" spc="70" dirty="0">
                <a:solidFill>
                  <a:srgbClr val="202020"/>
                </a:solidFill>
                <a:latin typeface="Arial"/>
                <a:cs typeface="Arial"/>
              </a:rPr>
              <a:t>Breast 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cancer </a:t>
            </a:r>
            <a:r>
              <a:rPr sz="1050" spc="70" dirty="0">
                <a:solidFill>
                  <a:srgbClr val="202020"/>
                </a:solidFill>
                <a:latin typeface="Arial"/>
                <a:cs typeface="Arial"/>
              </a:rPr>
              <a:t>wisconsin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(diagnostic)</a:t>
            </a:r>
            <a:r>
              <a:rPr sz="1050" spc="1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dataset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sz="1050" spc="70" dirty="0">
                <a:solidFill>
                  <a:srgbClr val="202020"/>
                </a:solidFill>
                <a:latin typeface="Arial"/>
                <a:cs typeface="Arial"/>
              </a:rPr>
              <a:t>**Data  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Set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Characteristics:**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Arial"/>
              <a:cs typeface="Arial"/>
            </a:endParaRPr>
          </a:p>
          <a:p>
            <a:pPr marL="67754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Arial"/>
                <a:cs typeface="Arial"/>
              </a:rPr>
              <a:t>:Number 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050" spc="95" dirty="0">
                <a:solidFill>
                  <a:srgbClr val="202020"/>
                </a:solidFill>
                <a:latin typeface="Arial"/>
                <a:cs typeface="Arial"/>
              </a:rPr>
              <a:t>Instances:</a:t>
            </a:r>
            <a:r>
              <a:rPr sz="1050" spc="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569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Arial"/>
              <a:cs typeface="Arial"/>
            </a:endParaRPr>
          </a:p>
          <a:p>
            <a:pPr marL="67754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Arial"/>
                <a:cs typeface="Arial"/>
              </a:rPr>
              <a:t>:Number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050" spc="145" dirty="0">
                <a:solidFill>
                  <a:srgbClr val="202020"/>
                </a:solidFill>
                <a:latin typeface="Arial"/>
                <a:cs typeface="Arial"/>
              </a:rPr>
              <a:t>Attributes: </a:t>
            </a: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30 </a:t>
            </a:r>
            <a:r>
              <a:rPr sz="1050" spc="70" dirty="0">
                <a:solidFill>
                  <a:srgbClr val="202020"/>
                </a:solidFill>
                <a:latin typeface="Arial"/>
                <a:cs typeface="Arial"/>
              </a:rPr>
              <a:t>numeric,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predictive </a:t>
            </a:r>
            <a:r>
              <a:rPr sz="1050" spc="145" dirty="0">
                <a:solidFill>
                  <a:srgbClr val="202020"/>
                </a:solidFill>
                <a:latin typeface="Arial"/>
                <a:cs typeface="Arial"/>
              </a:rPr>
              <a:t>attributes </a:t>
            </a: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050" spc="-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95" dirty="0">
                <a:solidFill>
                  <a:srgbClr val="202020"/>
                </a:solidFill>
                <a:latin typeface="Arial"/>
                <a:cs typeface="Arial"/>
              </a:rPr>
              <a:t>class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Arial"/>
              <a:cs typeface="Arial"/>
            </a:endParaRPr>
          </a:p>
          <a:p>
            <a:pPr marL="677545">
              <a:lnSpc>
                <a:spcPct val="100000"/>
              </a:lnSpc>
            </a:pPr>
            <a:r>
              <a:rPr sz="1050" spc="155" dirty="0">
                <a:solidFill>
                  <a:srgbClr val="202020"/>
                </a:solidFill>
                <a:latin typeface="Arial"/>
                <a:cs typeface="Arial"/>
              </a:rPr>
              <a:t>:Attribute</a:t>
            </a:r>
            <a:r>
              <a:rPr sz="1050" spc="2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202020"/>
                </a:solidFill>
                <a:latin typeface="Arial"/>
                <a:cs typeface="Arial"/>
              </a:rPr>
              <a:t>Information:</a:t>
            </a:r>
            <a:endParaRPr sz="1050" dirty="0">
              <a:latin typeface="Arial"/>
              <a:cs typeface="Arial"/>
            </a:endParaRPr>
          </a:p>
          <a:p>
            <a:pPr marL="1117600" indent="-147320">
              <a:lnSpc>
                <a:spcPct val="100000"/>
              </a:lnSpc>
              <a:spcBef>
                <a:spcPts val="90"/>
              </a:spcBef>
              <a:buChar char="-"/>
              <a:tabLst>
                <a:tab pos="1118235" algn="l"/>
              </a:tabLst>
            </a:pP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radius </a:t>
            </a:r>
            <a:r>
              <a:rPr sz="1050" spc="-20" dirty="0">
                <a:solidFill>
                  <a:srgbClr val="202020"/>
                </a:solidFill>
                <a:latin typeface="Arial"/>
                <a:cs typeface="Arial"/>
              </a:rPr>
              <a:t>(mean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050" spc="80" dirty="0">
                <a:solidFill>
                  <a:srgbClr val="202020"/>
                </a:solidFill>
                <a:latin typeface="Arial"/>
                <a:cs typeface="Arial"/>
              </a:rPr>
              <a:t>distances 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from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center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points </a:t>
            </a: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on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050" spc="1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95" dirty="0">
                <a:solidFill>
                  <a:srgbClr val="202020"/>
                </a:solidFill>
                <a:latin typeface="Arial"/>
                <a:cs typeface="Arial"/>
              </a:rPr>
              <a:t>perimeter)</a:t>
            </a:r>
            <a:endParaRPr sz="1050" dirty="0">
              <a:latin typeface="Arial"/>
              <a:cs typeface="Arial"/>
            </a:endParaRPr>
          </a:p>
          <a:p>
            <a:pPr marL="1117600" indent="-147320">
              <a:lnSpc>
                <a:spcPct val="100000"/>
              </a:lnSpc>
              <a:spcBef>
                <a:spcPts val="15"/>
              </a:spcBef>
              <a:buChar char="-"/>
              <a:tabLst>
                <a:tab pos="1118235" algn="l"/>
              </a:tabLst>
            </a:pPr>
            <a:r>
              <a:rPr sz="1050" spc="114" dirty="0">
                <a:solidFill>
                  <a:srgbClr val="202020"/>
                </a:solidFill>
                <a:latin typeface="Arial"/>
                <a:cs typeface="Arial"/>
              </a:rPr>
              <a:t>texture </a:t>
            </a:r>
            <a:r>
              <a:rPr sz="1050" spc="80" dirty="0">
                <a:solidFill>
                  <a:srgbClr val="202020"/>
                </a:solidFill>
                <a:latin typeface="Arial"/>
                <a:cs typeface="Arial"/>
              </a:rPr>
              <a:t>(standard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deviation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gray-scale</a:t>
            </a:r>
            <a:r>
              <a:rPr sz="1050" spc="2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values)</a:t>
            </a:r>
            <a:endParaRPr sz="1050" dirty="0">
              <a:latin typeface="Arial"/>
              <a:cs typeface="Arial"/>
            </a:endParaRPr>
          </a:p>
          <a:p>
            <a:pPr marL="1117600" indent="-147320">
              <a:lnSpc>
                <a:spcPct val="100000"/>
              </a:lnSpc>
              <a:spcBef>
                <a:spcPts val="20"/>
              </a:spcBef>
              <a:buChar char="-"/>
              <a:tabLst>
                <a:tab pos="1118235" algn="l"/>
              </a:tabLst>
            </a:pPr>
            <a:r>
              <a:rPr sz="1050" spc="80" dirty="0">
                <a:solidFill>
                  <a:srgbClr val="202020"/>
                </a:solidFill>
                <a:latin typeface="Arial"/>
                <a:cs typeface="Arial"/>
              </a:rPr>
              <a:t>perimeter</a:t>
            </a:r>
            <a:endParaRPr sz="1050" dirty="0">
              <a:latin typeface="Arial"/>
              <a:cs typeface="Arial"/>
            </a:endParaRPr>
          </a:p>
          <a:p>
            <a:pPr marL="1117600" indent="-147320">
              <a:lnSpc>
                <a:spcPct val="100000"/>
              </a:lnSpc>
              <a:spcBef>
                <a:spcPts val="90"/>
              </a:spcBef>
              <a:buChar char="-"/>
              <a:tabLst>
                <a:tab pos="1118235" algn="l"/>
              </a:tabLst>
            </a:pP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area</a:t>
            </a:r>
            <a:endParaRPr sz="1050" dirty="0">
              <a:latin typeface="Arial"/>
              <a:cs typeface="Arial"/>
            </a:endParaRPr>
          </a:p>
          <a:p>
            <a:pPr marL="1117600" indent="-147320">
              <a:lnSpc>
                <a:spcPct val="100000"/>
              </a:lnSpc>
              <a:spcBef>
                <a:spcPts val="15"/>
              </a:spcBef>
              <a:buChar char="-"/>
              <a:tabLst>
                <a:tab pos="1118235" algn="l"/>
              </a:tabLst>
            </a:pP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smoothness </a:t>
            </a:r>
            <a:r>
              <a:rPr sz="1050" spc="155" dirty="0">
                <a:solidFill>
                  <a:srgbClr val="202020"/>
                </a:solidFill>
                <a:latin typeface="Arial"/>
                <a:cs typeface="Arial"/>
              </a:rPr>
              <a:t>(local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variation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radius</a:t>
            </a:r>
            <a:r>
              <a:rPr sz="1050" spc="2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lengths)</a:t>
            </a:r>
            <a:endParaRPr sz="1050" dirty="0">
              <a:latin typeface="Arial"/>
              <a:cs typeface="Arial"/>
            </a:endParaRPr>
          </a:p>
          <a:p>
            <a:pPr marL="1117600" indent="-147320">
              <a:lnSpc>
                <a:spcPct val="100000"/>
              </a:lnSpc>
              <a:spcBef>
                <a:spcPts val="15"/>
              </a:spcBef>
              <a:buChar char="-"/>
              <a:tabLst>
                <a:tab pos="1118235" algn="l"/>
              </a:tabLst>
            </a:pP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compactness </a:t>
            </a: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(perimeter^2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/ 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area </a:t>
            </a:r>
            <a:r>
              <a:rPr sz="1050" spc="225" dirty="0">
                <a:solidFill>
                  <a:srgbClr val="202020"/>
                </a:solidFill>
                <a:latin typeface="Arial"/>
                <a:cs typeface="Arial"/>
              </a:rPr>
              <a:t>-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1.0)</a:t>
            </a:r>
            <a:endParaRPr sz="1050" dirty="0">
              <a:latin typeface="Arial"/>
              <a:cs typeface="Arial"/>
            </a:endParaRPr>
          </a:p>
          <a:p>
            <a:pPr marL="1117600" indent="-147320">
              <a:lnSpc>
                <a:spcPct val="100000"/>
              </a:lnSpc>
              <a:spcBef>
                <a:spcPts val="90"/>
              </a:spcBef>
              <a:buChar char="-"/>
              <a:tabLst>
                <a:tab pos="1118235" algn="l"/>
              </a:tabLst>
            </a:pP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concavity 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(severity of </a:t>
            </a:r>
            <a:r>
              <a:rPr sz="1050" spc="15" dirty="0">
                <a:solidFill>
                  <a:srgbClr val="202020"/>
                </a:solidFill>
                <a:latin typeface="Arial"/>
                <a:cs typeface="Arial"/>
              </a:rPr>
              <a:t>concave</a:t>
            </a:r>
            <a:r>
              <a:rPr sz="1050" spc="3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portions 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050" spc="2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95" dirty="0">
                <a:solidFill>
                  <a:srgbClr val="202020"/>
                </a:solidFill>
                <a:latin typeface="Arial"/>
                <a:cs typeface="Arial"/>
              </a:rPr>
              <a:t>contour)</a:t>
            </a:r>
            <a:endParaRPr sz="1050" dirty="0">
              <a:latin typeface="Arial"/>
              <a:cs typeface="Arial"/>
            </a:endParaRPr>
          </a:p>
          <a:p>
            <a:pPr marL="1117600" indent="-147320">
              <a:lnSpc>
                <a:spcPct val="100000"/>
              </a:lnSpc>
              <a:spcBef>
                <a:spcPts val="15"/>
              </a:spcBef>
              <a:buChar char="-"/>
              <a:tabLst>
                <a:tab pos="1118235" algn="l"/>
              </a:tabLst>
            </a:pPr>
            <a:r>
              <a:rPr sz="1050" spc="15" dirty="0">
                <a:solidFill>
                  <a:srgbClr val="202020"/>
                </a:solidFill>
                <a:latin typeface="Arial"/>
                <a:cs typeface="Arial"/>
              </a:rPr>
              <a:t>concave 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points  </a:t>
            </a:r>
            <a:r>
              <a:rPr sz="1050" spc="15" dirty="0">
                <a:solidFill>
                  <a:srgbClr val="202020"/>
                </a:solidFill>
                <a:latin typeface="Arial"/>
                <a:cs typeface="Arial"/>
              </a:rPr>
              <a:t>(number</a:t>
            </a:r>
            <a:r>
              <a:rPr sz="1050" spc="3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050" spc="15" dirty="0">
                <a:solidFill>
                  <a:srgbClr val="202020"/>
                </a:solidFill>
                <a:latin typeface="Arial"/>
                <a:cs typeface="Arial"/>
              </a:rPr>
              <a:t>concave 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portions 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0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95" dirty="0">
                <a:solidFill>
                  <a:srgbClr val="202020"/>
                </a:solidFill>
                <a:latin typeface="Arial"/>
                <a:cs typeface="Arial"/>
              </a:rPr>
              <a:t>contour)</a:t>
            </a:r>
            <a:endParaRPr sz="1050" dirty="0">
              <a:latin typeface="Arial"/>
              <a:cs typeface="Arial"/>
            </a:endParaRPr>
          </a:p>
          <a:p>
            <a:pPr marL="1117600" indent="-147320">
              <a:lnSpc>
                <a:spcPct val="100000"/>
              </a:lnSpc>
              <a:spcBef>
                <a:spcPts val="90"/>
              </a:spcBef>
              <a:buChar char="-"/>
              <a:tabLst>
                <a:tab pos="1118235" algn="l"/>
              </a:tabLst>
            </a:pP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symmetry</a:t>
            </a:r>
            <a:endParaRPr sz="1050" dirty="0">
              <a:latin typeface="Arial"/>
              <a:cs typeface="Arial"/>
            </a:endParaRPr>
          </a:p>
          <a:p>
            <a:pPr marL="1117600" indent="-147320">
              <a:lnSpc>
                <a:spcPct val="100000"/>
              </a:lnSpc>
              <a:spcBef>
                <a:spcPts val="15"/>
              </a:spcBef>
              <a:buChar char="-"/>
              <a:tabLst>
                <a:tab pos="1118235" algn="l"/>
              </a:tabLst>
            </a:pP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fractal </a:t>
            </a: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dimension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("coastline 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approximation" </a:t>
            </a:r>
            <a:r>
              <a:rPr sz="1050" spc="225" dirty="0">
                <a:solidFill>
                  <a:srgbClr val="202020"/>
                </a:solidFill>
                <a:latin typeface="Arial"/>
                <a:cs typeface="Arial"/>
              </a:rPr>
              <a:t>-</a:t>
            </a:r>
            <a:r>
              <a:rPr sz="1050" spc="3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1)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Arial"/>
              <a:cs typeface="Arial"/>
            </a:endParaRPr>
          </a:p>
          <a:p>
            <a:pPr marL="970915">
              <a:lnSpc>
                <a:spcPct val="100000"/>
              </a:lnSpc>
            </a:pPr>
            <a:r>
              <a:rPr sz="1050" spc="-30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mean, </a:t>
            </a:r>
            <a:r>
              <a:rPr sz="1050" spc="65" dirty="0">
                <a:solidFill>
                  <a:srgbClr val="202020"/>
                </a:solidFill>
                <a:latin typeface="Arial"/>
                <a:cs typeface="Arial"/>
              </a:rPr>
              <a:t>standard </a:t>
            </a:r>
            <a:r>
              <a:rPr sz="1050" spc="155" dirty="0">
                <a:solidFill>
                  <a:srgbClr val="202020"/>
                </a:solidFill>
                <a:latin typeface="Arial"/>
                <a:cs typeface="Arial"/>
              </a:rPr>
              <a:t>error, </a:t>
            </a: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"worst" or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largest </a:t>
            </a:r>
            <a:r>
              <a:rPr sz="1050" spc="-20" dirty="0">
                <a:solidFill>
                  <a:srgbClr val="202020"/>
                </a:solidFill>
                <a:latin typeface="Arial"/>
                <a:cs typeface="Arial"/>
              </a:rPr>
              <a:t>(mean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050" spc="2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95" dirty="0">
                <a:solidFill>
                  <a:srgbClr val="202020"/>
                </a:solidFill>
                <a:latin typeface="Arial"/>
                <a:cs typeface="Arial"/>
              </a:rPr>
              <a:t>three</a:t>
            </a:r>
            <a:endParaRPr sz="1050" dirty="0">
              <a:latin typeface="Arial"/>
              <a:cs typeface="Arial"/>
            </a:endParaRPr>
          </a:p>
          <a:p>
            <a:pPr marL="970915" marR="5080">
              <a:lnSpc>
                <a:spcPct val="101200"/>
              </a:lnSpc>
              <a:tabLst>
                <a:tab pos="2951480" algn="l"/>
              </a:tabLst>
            </a:pPr>
            <a:r>
              <a:rPr sz="1050" spc="114" dirty="0">
                <a:solidFill>
                  <a:srgbClr val="202020"/>
                </a:solidFill>
                <a:latin typeface="Arial"/>
                <a:cs typeface="Arial"/>
              </a:rPr>
              <a:t>worst/largest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values)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these </a:t>
            </a: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features 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were </a:t>
            </a:r>
            <a:r>
              <a:rPr sz="1050" dirty="0">
                <a:solidFill>
                  <a:srgbClr val="202020"/>
                </a:solidFill>
                <a:latin typeface="Arial"/>
                <a:cs typeface="Arial"/>
              </a:rPr>
              <a:t>computed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each 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image, 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resulting 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050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30 </a:t>
            </a:r>
            <a:r>
              <a:rPr sz="1050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20" dirty="0">
                <a:solidFill>
                  <a:srgbClr val="202020"/>
                </a:solidFill>
                <a:latin typeface="Arial"/>
                <a:cs typeface="Arial"/>
              </a:rPr>
              <a:t>features.	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instance, </a:t>
            </a:r>
            <a:r>
              <a:rPr sz="1050" spc="190" dirty="0">
                <a:solidFill>
                  <a:srgbClr val="202020"/>
                </a:solidFill>
                <a:latin typeface="Arial"/>
                <a:cs typeface="Arial"/>
              </a:rPr>
              <a:t>field </a:t>
            </a: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0 </a:t>
            </a:r>
            <a:r>
              <a:rPr sz="1050" spc="195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1050" spc="65" dirty="0">
                <a:solidFill>
                  <a:srgbClr val="202020"/>
                </a:solidFill>
                <a:latin typeface="Arial"/>
                <a:cs typeface="Arial"/>
              </a:rPr>
              <a:t>Radius,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202020"/>
                </a:solidFill>
                <a:latin typeface="Arial"/>
                <a:cs typeface="Arial"/>
              </a:rPr>
              <a:t>field</a:t>
            </a:r>
            <a:endParaRPr sz="1050" dirty="0">
              <a:latin typeface="Arial"/>
              <a:cs typeface="Arial"/>
            </a:endParaRPr>
          </a:p>
          <a:p>
            <a:pPr marL="970915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10 </a:t>
            </a:r>
            <a:r>
              <a:rPr sz="1050" spc="195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1050" spc="30" dirty="0">
                <a:solidFill>
                  <a:srgbClr val="202020"/>
                </a:solidFill>
                <a:latin typeface="Arial"/>
                <a:cs typeface="Arial"/>
              </a:rPr>
              <a:t>Radius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SE, </a:t>
            </a:r>
            <a:r>
              <a:rPr sz="1050" spc="190" dirty="0">
                <a:solidFill>
                  <a:srgbClr val="202020"/>
                </a:solidFill>
                <a:latin typeface="Arial"/>
                <a:cs typeface="Arial"/>
              </a:rPr>
              <a:t>field </a:t>
            </a: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20 </a:t>
            </a:r>
            <a:r>
              <a:rPr sz="1050" spc="195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1050" spc="25" dirty="0">
                <a:solidFill>
                  <a:srgbClr val="202020"/>
                </a:solidFill>
                <a:latin typeface="Arial"/>
                <a:cs typeface="Arial"/>
              </a:rPr>
              <a:t>Worst</a:t>
            </a:r>
            <a:r>
              <a:rPr sz="1050" spc="1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65" dirty="0">
                <a:solidFill>
                  <a:srgbClr val="202020"/>
                </a:solidFill>
                <a:latin typeface="Arial"/>
                <a:cs typeface="Arial"/>
              </a:rPr>
              <a:t>Radius.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Arial"/>
              <a:cs typeface="Arial"/>
            </a:endParaRPr>
          </a:p>
          <a:p>
            <a:pPr marL="1117600" indent="-147320">
              <a:lnSpc>
                <a:spcPct val="100000"/>
              </a:lnSpc>
              <a:spcBef>
                <a:spcPts val="5"/>
              </a:spcBef>
              <a:buChar char="-"/>
              <a:tabLst>
                <a:tab pos="1118235" algn="l"/>
              </a:tabLst>
            </a:pP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class:</a:t>
            </a:r>
            <a:endParaRPr sz="1050" dirty="0">
              <a:latin typeface="Arial"/>
              <a:cs typeface="Arial"/>
            </a:endParaRPr>
          </a:p>
          <a:p>
            <a:pPr marL="1704339" lvl="1" indent="-147320">
              <a:lnSpc>
                <a:spcPct val="100000"/>
              </a:lnSpc>
              <a:spcBef>
                <a:spcPts val="90"/>
              </a:spcBef>
              <a:buChar char="-"/>
              <a:tabLst>
                <a:tab pos="1704975" algn="l"/>
              </a:tabLst>
            </a:pPr>
            <a:r>
              <a:rPr sz="1050" spc="-5" dirty="0">
                <a:solidFill>
                  <a:srgbClr val="202020"/>
                </a:solidFill>
                <a:latin typeface="Arial"/>
                <a:cs typeface="Arial"/>
              </a:rPr>
              <a:t>WDBC-Malignant</a:t>
            </a:r>
            <a:endParaRPr sz="1050" dirty="0">
              <a:latin typeface="Arial"/>
              <a:cs typeface="Arial"/>
            </a:endParaRPr>
          </a:p>
          <a:p>
            <a:pPr marL="1704339" lvl="1" indent="-147320">
              <a:lnSpc>
                <a:spcPct val="100000"/>
              </a:lnSpc>
              <a:spcBef>
                <a:spcPts val="15"/>
              </a:spcBef>
              <a:buChar char="-"/>
              <a:tabLst>
                <a:tab pos="1704975" algn="l"/>
              </a:tabLst>
            </a:pPr>
            <a:r>
              <a:rPr sz="1050" spc="-45" dirty="0">
                <a:solidFill>
                  <a:srgbClr val="202020"/>
                </a:solidFill>
                <a:latin typeface="Arial"/>
                <a:cs typeface="Arial"/>
              </a:rPr>
              <a:t>WDBC-Benign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Arial"/>
              <a:cs typeface="Arial"/>
            </a:endParaRPr>
          </a:p>
          <a:p>
            <a:pPr marL="677545">
              <a:lnSpc>
                <a:spcPct val="100000"/>
              </a:lnSpc>
              <a:spcBef>
                <a:spcPts val="5"/>
              </a:spcBef>
            </a:pPr>
            <a:r>
              <a:rPr sz="1050" spc="-25" dirty="0">
                <a:solidFill>
                  <a:srgbClr val="202020"/>
                </a:solidFill>
                <a:latin typeface="Arial"/>
                <a:cs typeface="Arial"/>
              </a:rPr>
              <a:t>:Summary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Statistics: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Arial"/>
              <a:cs typeface="Arial"/>
            </a:endParaRPr>
          </a:p>
          <a:p>
            <a:pPr marL="677545">
              <a:lnSpc>
                <a:spcPct val="100000"/>
              </a:lnSpc>
            </a:pP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===================================== ======</a:t>
            </a:r>
            <a:r>
              <a:rPr sz="1050" spc="10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======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8298" y="368298"/>
            <a:ext cx="6833234" cy="76835"/>
          </a:xfrm>
          <a:custGeom>
            <a:avLst/>
            <a:gdLst/>
            <a:ahLst/>
            <a:cxnLst/>
            <a:rect l="l" t="t" r="r" b="b"/>
            <a:pathLst>
              <a:path w="6833234" h="76834">
                <a:moveTo>
                  <a:pt x="6832609" y="76235"/>
                </a:moveTo>
                <a:lnTo>
                  <a:pt x="0" y="76235"/>
                </a:lnTo>
                <a:lnTo>
                  <a:pt x="0" y="0"/>
                </a:lnTo>
                <a:lnTo>
                  <a:pt x="6832609" y="0"/>
                </a:lnTo>
                <a:lnTo>
                  <a:pt x="6832609" y="76235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https://colab.research.google.com/drive/1cM0vtbQ52N1xHA1Hb8q39_n9NXbWh4-G#scrollTo=biYk4Ted3cw0&amp;printMode=true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</a:t>
            </a:fld>
            <a:r>
              <a:rPr spc="-5" dirty="0"/>
              <a:t>/</a:t>
            </a: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7994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1/13/22, 1:35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2283" y="165099"/>
            <a:ext cx="13696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Untitled3.ipynb -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15012" y="368298"/>
            <a:ext cx="238760" cy="3745229"/>
            <a:chOff x="6915012" y="368298"/>
            <a:chExt cx="238760" cy="3745229"/>
          </a:xfrm>
        </p:grpSpPr>
        <p:sp>
          <p:nvSpPr>
            <p:cNvPr id="5" name="object 5"/>
            <p:cNvSpPr/>
            <p:nvPr/>
          </p:nvSpPr>
          <p:spPr>
            <a:xfrm>
              <a:off x="6915012" y="3874556"/>
              <a:ext cx="238235" cy="2387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15028" y="368298"/>
              <a:ext cx="238760" cy="3507104"/>
            </a:xfrm>
            <a:custGeom>
              <a:avLst/>
              <a:gdLst/>
              <a:ahLst/>
              <a:cxnLst/>
              <a:rect l="l" t="t" r="r" b="b"/>
              <a:pathLst>
                <a:path w="238759" h="3507104">
                  <a:moveTo>
                    <a:pt x="0" y="0"/>
                  </a:moveTo>
                  <a:lnTo>
                    <a:pt x="238220" y="0"/>
                  </a:lnTo>
                  <a:lnTo>
                    <a:pt x="238220" y="3506815"/>
                  </a:lnTo>
                  <a:lnTo>
                    <a:pt x="0" y="3506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30307" y="393104"/>
          <a:ext cx="3804920" cy="3773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4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050" spc="-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=====================================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990"/>
                        </a:lnSpc>
                      </a:pPr>
                      <a:r>
                        <a:rPr sz="1050" spc="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-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======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990"/>
                        </a:lnSpc>
                      </a:pPr>
                      <a:r>
                        <a:rPr sz="1050" spc="-8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-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======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spc="10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radius</a:t>
                      </a:r>
                      <a:r>
                        <a:rPr sz="1050" spc="27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6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(mean):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6.981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28.11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spc="114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texture</a:t>
                      </a:r>
                      <a:r>
                        <a:rPr sz="1050" spc="27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6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(mean):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9.71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39.28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spc="8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perimeter</a:t>
                      </a:r>
                      <a:r>
                        <a:rPr sz="1050" spc="27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6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(mean):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43.79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188.5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area</a:t>
                      </a:r>
                      <a:r>
                        <a:rPr sz="1050" spc="27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6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(mean):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143.5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2501.0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spc="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smoothness</a:t>
                      </a:r>
                      <a:r>
                        <a:rPr sz="1050" spc="27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6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(mean):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0.053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0.163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spc="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compactness</a:t>
                      </a:r>
                      <a:r>
                        <a:rPr sz="1050" spc="27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6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(mean):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0.019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0.345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spc="9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concavity</a:t>
                      </a:r>
                      <a:r>
                        <a:rPr sz="1050" spc="27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6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(mean):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9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0.427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spc="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concave </a:t>
                      </a:r>
                      <a:r>
                        <a:rPr sz="1050" spc="1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points</a:t>
                      </a:r>
                      <a:r>
                        <a:rPr sz="1050" spc="229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6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(mean):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9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0.201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spc="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symmetry</a:t>
                      </a:r>
                      <a:r>
                        <a:rPr sz="1050" spc="27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6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(mean):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0.106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0.304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spc="1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fractal </a:t>
                      </a:r>
                      <a:r>
                        <a:rPr sz="1050" spc="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dimension</a:t>
                      </a: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6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(mean):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0.097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spc="10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radius </a:t>
                      </a:r>
                      <a:r>
                        <a:rPr sz="1050" spc="8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(standard</a:t>
                      </a:r>
                      <a:r>
                        <a:rPr sz="1050" spc="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1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error):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0.112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2.873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spc="114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texture </a:t>
                      </a:r>
                      <a:r>
                        <a:rPr sz="1050" spc="8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(standard</a:t>
                      </a:r>
                      <a:r>
                        <a:rPr sz="1050" spc="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1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error):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0.36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4.885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spc="8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perimeter (standard</a:t>
                      </a:r>
                      <a:r>
                        <a:rPr sz="1050" spc="1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1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error):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0.757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21.98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area </a:t>
                      </a:r>
                      <a:r>
                        <a:rPr sz="1050" spc="8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(standard</a:t>
                      </a:r>
                      <a:r>
                        <a:rPr sz="1050" spc="1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error):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6.802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542.2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spc="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smoothness </a:t>
                      </a:r>
                      <a:r>
                        <a:rPr sz="1050" spc="8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(standard</a:t>
                      </a:r>
                      <a:r>
                        <a:rPr sz="1050" spc="2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1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error):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0.002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0.031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spc="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compactness </a:t>
                      </a:r>
                      <a:r>
                        <a:rPr sz="1050" spc="8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(standard</a:t>
                      </a:r>
                      <a:r>
                        <a:rPr sz="1050" spc="254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1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error):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0.002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0.135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spc="9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concavity </a:t>
                      </a:r>
                      <a:r>
                        <a:rPr sz="1050" spc="8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(standard</a:t>
                      </a:r>
                      <a:r>
                        <a:rPr sz="1050" spc="8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1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error):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9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0.396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spc="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concave </a:t>
                      </a:r>
                      <a:r>
                        <a:rPr sz="1050" spc="1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points </a:t>
                      </a:r>
                      <a:r>
                        <a:rPr sz="1050" spc="8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(standard</a:t>
                      </a:r>
                      <a:r>
                        <a:rPr sz="1050" spc="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1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error):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9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0.053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spc="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symmetry </a:t>
                      </a:r>
                      <a:r>
                        <a:rPr sz="1050" spc="8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(standard</a:t>
                      </a:r>
                      <a:r>
                        <a:rPr sz="1050" spc="26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1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error):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0.008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0.079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spc="1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fractal </a:t>
                      </a:r>
                      <a:r>
                        <a:rPr sz="1050" spc="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dimension </a:t>
                      </a:r>
                      <a:r>
                        <a:rPr sz="1050" spc="8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(standard</a:t>
                      </a:r>
                      <a:r>
                        <a:rPr sz="1050" spc="29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1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error):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0.001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7706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50" spc="10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radius</a:t>
                      </a:r>
                      <a:r>
                        <a:rPr sz="1050" spc="27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1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(worst):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5"/>
                        </a:lnSpc>
                      </a:pPr>
                      <a:r>
                        <a:rPr sz="1050" spc="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7.93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36.04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https://colab.research.google.com/drive/1cM0vtbQ52N1xHA1Hb8q39_n9NXbWh4-G#scrollTo=biYk4Ted3cw0&amp;printMode=true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</a:t>
            </a:fld>
            <a:r>
              <a:rPr spc="-5" dirty="0"/>
              <a:t>/</a:t>
            </a:r>
            <a:r>
              <a:rPr dirty="0"/>
              <a:t>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4305" y="4310288"/>
            <a:ext cx="5751830" cy="585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4" dirty="0">
                <a:solidFill>
                  <a:srgbClr val="202020"/>
                </a:solidFill>
                <a:latin typeface="Arial"/>
                <a:cs typeface="Arial"/>
              </a:rPr>
              <a:t>data['data'].shape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050" spc="95" dirty="0">
                <a:solidFill>
                  <a:srgbClr val="202020"/>
                </a:solidFill>
                <a:latin typeface="Arial"/>
                <a:cs typeface="Arial"/>
              </a:rPr>
              <a:t>(569,</a:t>
            </a:r>
            <a:r>
              <a:rPr sz="1050" spc="2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70" dirty="0">
                <a:solidFill>
                  <a:srgbClr val="202020"/>
                </a:solidFill>
                <a:latin typeface="Arial"/>
                <a:cs typeface="Arial"/>
              </a:rPr>
              <a:t>30)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95" dirty="0">
                <a:solidFill>
                  <a:srgbClr val="202020"/>
                </a:solidFill>
                <a:latin typeface="Arial"/>
                <a:cs typeface="Arial"/>
              </a:rPr>
              <a:t>data['feature_names']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897255" marR="371475" indent="-513715">
              <a:lnSpc>
                <a:spcPct val="101200"/>
              </a:lnSpc>
            </a:pP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array(['mean </a:t>
            </a:r>
            <a:r>
              <a:rPr sz="1050" spc="155" dirty="0">
                <a:solidFill>
                  <a:srgbClr val="202020"/>
                </a:solidFill>
                <a:latin typeface="Arial"/>
                <a:cs typeface="Arial"/>
              </a:rPr>
              <a:t>radius',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'mean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texture',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'mean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perimeter',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'mean </a:t>
            </a:r>
            <a:r>
              <a:rPr sz="1050" spc="145" dirty="0">
                <a:solidFill>
                  <a:srgbClr val="202020"/>
                </a:solidFill>
                <a:latin typeface="Arial"/>
                <a:cs typeface="Arial"/>
              </a:rPr>
              <a:t>area', 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'mean </a:t>
            </a: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smoothness',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'mean </a:t>
            </a: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compactness',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'mean</a:t>
            </a:r>
            <a:r>
              <a:rPr sz="10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concavity',</a:t>
            </a:r>
            <a:endParaRPr sz="1050">
              <a:latin typeface="Arial"/>
              <a:cs typeface="Arial"/>
            </a:endParaRPr>
          </a:p>
          <a:p>
            <a:pPr marL="897255">
              <a:lnSpc>
                <a:spcPct val="100000"/>
              </a:lnSpc>
              <a:spcBef>
                <a:spcPts val="15"/>
              </a:spcBef>
            </a:pP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'mean </a:t>
            </a:r>
            <a:r>
              <a:rPr sz="1050" spc="15" dirty="0">
                <a:solidFill>
                  <a:srgbClr val="202020"/>
                </a:solidFill>
                <a:latin typeface="Arial"/>
                <a:cs typeface="Arial"/>
              </a:rPr>
              <a:t>concave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points',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'mean </a:t>
            </a:r>
            <a:r>
              <a:rPr sz="1050" spc="70" dirty="0">
                <a:solidFill>
                  <a:srgbClr val="202020"/>
                </a:solidFill>
                <a:latin typeface="Arial"/>
                <a:cs typeface="Arial"/>
              </a:rPr>
              <a:t>symmetry',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'mean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fractal</a:t>
            </a:r>
            <a:r>
              <a:rPr sz="1050" spc="1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95" dirty="0">
                <a:solidFill>
                  <a:srgbClr val="202020"/>
                </a:solidFill>
                <a:latin typeface="Arial"/>
                <a:cs typeface="Arial"/>
              </a:rPr>
              <a:t>dimension',</a:t>
            </a:r>
            <a:endParaRPr sz="1050">
              <a:latin typeface="Arial"/>
              <a:cs typeface="Arial"/>
            </a:endParaRPr>
          </a:p>
          <a:p>
            <a:pPr marL="897255" marR="78105">
              <a:lnSpc>
                <a:spcPct val="101200"/>
              </a:lnSpc>
              <a:spcBef>
                <a:spcPts val="75"/>
              </a:spcBef>
            </a:pPr>
            <a:r>
              <a:rPr sz="1050" spc="140" dirty="0">
                <a:solidFill>
                  <a:srgbClr val="202020"/>
                </a:solidFill>
                <a:latin typeface="Arial"/>
                <a:cs typeface="Arial"/>
              </a:rPr>
              <a:t>'radius </a:t>
            </a:r>
            <a:r>
              <a:rPr sz="1050" spc="190" dirty="0">
                <a:solidFill>
                  <a:srgbClr val="202020"/>
                </a:solidFill>
                <a:latin typeface="Arial"/>
                <a:cs typeface="Arial"/>
              </a:rPr>
              <a:t>error', </a:t>
            </a:r>
            <a:r>
              <a:rPr sz="1050" spc="150" dirty="0">
                <a:solidFill>
                  <a:srgbClr val="202020"/>
                </a:solidFill>
                <a:latin typeface="Arial"/>
                <a:cs typeface="Arial"/>
              </a:rPr>
              <a:t>'texture </a:t>
            </a:r>
            <a:r>
              <a:rPr sz="1050" spc="190" dirty="0">
                <a:solidFill>
                  <a:srgbClr val="202020"/>
                </a:solidFill>
                <a:latin typeface="Arial"/>
                <a:cs typeface="Arial"/>
              </a:rPr>
              <a:t>error',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'perimeter </a:t>
            </a:r>
            <a:r>
              <a:rPr sz="1050" spc="190" dirty="0">
                <a:solidFill>
                  <a:srgbClr val="202020"/>
                </a:solidFill>
                <a:latin typeface="Arial"/>
                <a:cs typeface="Arial"/>
              </a:rPr>
              <a:t>error', </a:t>
            </a:r>
            <a:r>
              <a:rPr sz="1050" spc="114" dirty="0">
                <a:solidFill>
                  <a:srgbClr val="202020"/>
                </a:solidFill>
                <a:latin typeface="Arial"/>
                <a:cs typeface="Arial"/>
              </a:rPr>
              <a:t>'area </a:t>
            </a:r>
            <a:r>
              <a:rPr sz="1050" spc="190" dirty="0">
                <a:solidFill>
                  <a:srgbClr val="202020"/>
                </a:solidFill>
                <a:latin typeface="Arial"/>
                <a:cs typeface="Arial"/>
              </a:rPr>
              <a:t>error', 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'smoothness </a:t>
            </a:r>
            <a:r>
              <a:rPr sz="1050" spc="190" dirty="0">
                <a:solidFill>
                  <a:srgbClr val="202020"/>
                </a:solidFill>
                <a:latin typeface="Arial"/>
                <a:cs typeface="Arial"/>
              </a:rPr>
              <a:t>error', </a:t>
            </a: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'compactness </a:t>
            </a:r>
            <a:r>
              <a:rPr sz="1050" spc="190" dirty="0">
                <a:solidFill>
                  <a:srgbClr val="202020"/>
                </a:solidFill>
                <a:latin typeface="Arial"/>
                <a:cs typeface="Arial"/>
              </a:rPr>
              <a:t>error', </a:t>
            </a:r>
            <a:r>
              <a:rPr sz="1050" spc="114" dirty="0">
                <a:solidFill>
                  <a:srgbClr val="202020"/>
                </a:solidFill>
                <a:latin typeface="Arial"/>
                <a:cs typeface="Arial"/>
              </a:rPr>
              <a:t>'concavity</a:t>
            </a:r>
            <a:r>
              <a:rPr sz="1050" spc="2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202020"/>
                </a:solidFill>
                <a:latin typeface="Arial"/>
                <a:cs typeface="Arial"/>
              </a:rPr>
              <a:t>error',</a:t>
            </a:r>
            <a:endParaRPr sz="1050">
              <a:latin typeface="Arial"/>
              <a:cs typeface="Arial"/>
            </a:endParaRPr>
          </a:p>
          <a:p>
            <a:pPr marL="897255">
              <a:lnSpc>
                <a:spcPct val="100000"/>
              </a:lnSpc>
              <a:spcBef>
                <a:spcPts val="95"/>
              </a:spcBef>
            </a:pP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'concave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points </a:t>
            </a:r>
            <a:r>
              <a:rPr sz="1050" spc="190" dirty="0">
                <a:solidFill>
                  <a:srgbClr val="202020"/>
                </a:solidFill>
                <a:latin typeface="Arial"/>
                <a:cs typeface="Arial"/>
              </a:rPr>
              <a:t>error', </a:t>
            </a: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'symmetry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202020"/>
                </a:solidFill>
                <a:latin typeface="Arial"/>
                <a:cs typeface="Arial"/>
              </a:rPr>
              <a:t>error',</a:t>
            </a:r>
            <a:endParaRPr sz="1050">
              <a:latin typeface="Arial"/>
              <a:cs typeface="Arial"/>
            </a:endParaRPr>
          </a:p>
          <a:p>
            <a:pPr marL="897255" marR="518159">
              <a:lnSpc>
                <a:spcPct val="101200"/>
              </a:lnSpc>
            </a:pPr>
            <a:r>
              <a:rPr sz="1050" spc="190" dirty="0">
                <a:solidFill>
                  <a:srgbClr val="202020"/>
                </a:solidFill>
                <a:latin typeface="Arial"/>
                <a:cs typeface="Arial"/>
              </a:rPr>
              <a:t>'fractal </a:t>
            </a: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dimension </a:t>
            </a:r>
            <a:r>
              <a:rPr sz="1050" spc="190" dirty="0">
                <a:solidFill>
                  <a:srgbClr val="202020"/>
                </a:solidFill>
                <a:latin typeface="Arial"/>
                <a:cs typeface="Arial"/>
              </a:rPr>
              <a:t>error',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'worst </a:t>
            </a:r>
            <a:r>
              <a:rPr sz="1050" spc="155" dirty="0">
                <a:solidFill>
                  <a:srgbClr val="202020"/>
                </a:solidFill>
                <a:latin typeface="Arial"/>
                <a:cs typeface="Arial"/>
              </a:rPr>
              <a:t>radius',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'worst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texture', 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'worst</a:t>
            </a:r>
            <a:r>
              <a:rPr sz="1050" spc="2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perimeter',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'worst</a:t>
            </a:r>
            <a:r>
              <a:rPr sz="1050" spc="2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45" dirty="0">
                <a:solidFill>
                  <a:srgbClr val="202020"/>
                </a:solidFill>
                <a:latin typeface="Arial"/>
                <a:cs typeface="Arial"/>
              </a:rPr>
              <a:t>area',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'worst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smoothness',</a:t>
            </a:r>
            <a:endParaRPr sz="1050">
              <a:latin typeface="Arial"/>
              <a:cs typeface="Arial"/>
            </a:endParaRPr>
          </a:p>
          <a:p>
            <a:pPr marL="897255" marR="224790">
              <a:lnSpc>
                <a:spcPct val="101200"/>
              </a:lnSpc>
              <a:spcBef>
                <a:spcPts val="75"/>
              </a:spcBef>
            </a:pP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'worst </a:t>
            </a: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compactness',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'worst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concavity',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'worst </a:t>
            </a:r>
            <a:r>
              <a:rPr sz="1050" spc="15" dirty="0">
                <a:solidFill>
                  <a:srgbClr val="202020"/>
                </a:solidFill>
                <a:latin typeface="Arial"/>
                <a:cs typeface="Arial"/>
              </a:rPr>
              <a:t>concave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points', 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'worst </a:t>
            </a:r>
            <a:r>
              <a:rPr sz="1050" spc="70" dirty="0">
                <a:solidFill>
                  <a:srgbClr val="202020"/>
                </a:solidFill>
                <a:latin typeface="Arial"/>
                <a:cs typeface="Arial"/>
              </a:rPr>
              <a:t>symmetry',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'worst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fractal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dimension'],</a:t>
            </a:r>
            <a:r>
              <a:rPr sz="1050" spc="1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dtype='&lt;U23')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160" dirty="0">
                <a:solidFill>
                  <a:srgbClr val="202020"/>
                </a:solidFill>
                <a:latin typeface="Arial"/>
                <a:cs typeface="Arial"/>
              </a:rPr>
              <a:t>data['data'][0]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marL="897255" marR="78105" indent="-513715">
              <a:lnSpc>
                <a:spcPct val="107200"/>
              </a:lnSpc>
            </a:pP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array([1.799e+01, </a:t>
            </a: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1.038e+01, 1.228e+02, 1.001e+03, 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1.184e-01, 2.776e-01,  3.001e-01, 1.471e-01, 2.419e-01, 7.871e-02, </a:t>
            </a:r>
            <a:r>
              <a:rPr sz="1050" spc="3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1.095e+00,  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9.053e-01,</a:t>
            </a:r>
            <a:endParaRPr sz="1050">
              <a:latin typeface="Arial"/>
              <a:cs typeface="Arial"/>
            </a:endParaRPr>
          </a:p>
          <a:p>
            <a:pPr marL="897255">
              <a:lnSpc>
                <a:spcPct val="100000"/>
              </a:lnSpc>
              <a:spcBef>
                <a:spcPts val="15"/>
              </a:spcBef>
            </a:pP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8.589e+00,  1.534e+02,  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6.399e-03, 4.904e-02, 5.373e-02,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1.587e-02,</a:t>
            </a:r>
            <a:endParaRPr sz="1050">
              <a:latin typeface="Arial"/>
              <a:cs typeface="Arial"/>
            </a:endParaRPr>
          </a:p>
          <a:p>
            <a:pPr marL="897255">
              <a:lnSpc>
                <a:spcPct val="100000"/>
              </a:lnSpc>
              <a:spcBef>
                <a:spcPts val="20"/>
              </a:spcBef>
            </a:pP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3.003e-02, 6.193e-03, </a:t>
            </a: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2.538e+01,  1.733e+01,  1.846e+02, </a:t>
            </a:r>
            <a:r>
              <a:rPr sz="1050" spc="2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2.019e+03,</a:t>
            </a:r>
            <a:endParaRPr sz="1050">
              <a:latin typeface="Arial"/>
              <a:cs typeface="Arial"/>
            </a:endParaRPr>
          </a:p>
          <a:p>
            <a:pPr marL="897255">
              <a:lnSpc>
                <a:spcPct val="100000"/>
              </a:lnSpc>
              <a:spcBef>
                <a:spcPts val="90"/>
              </a:spcBef>
            </a:pP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1.622e-01,</a:t>
            </a:r>
            <a:r>
              <a:rPr sz="1050" spc="2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6.656e-01,</a:t>
            </a:r>
            <a:r>
              <a:rPr sz="1050" spc="2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7.119e-01,</a:t>
            </a:r>
            <a:r>
              <a:rPr sz="1050" spc="2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2.654e-01,</a:t>
            </a:r>
            <a:r>
              <a:rPr sz="1050" spc="2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4.601e-01,</a:t>
            </a:r>
            <a:r>
              <a:rPr sz="1050" spc="2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1.189e-01])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340" dirty="0">
                <a:solidFill>
                  <a:srgbClr val="202020"/>
                </a:solidFill>
                <a:latin typeface="Arial"/>
                <a:cs typeface="Arial"/>
              </a:rPr>
              <a:t>j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</a:t>
            </a:r>
            <a:r>
              <a:rPr sz="105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  <a:p>
            <a:pPr marL="158750" marR="3310890" indent="-146685">
              <a:lnSpc>
                <a:spcPct val="113100"/>
              </a:lnSpc>
            </a:pP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1050" spc="340" dirty="0">
                <a:solidFill>
                  <a:srgbClr val="202020"/>
                </a:solidFill>
                <a:latin typeface="Arial"/>
                <a:cs typeface="Arial"/>
              </a:rPr>
              <a:t>i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sz="1050" spc="105" dirty="0">
                <a:solidFill>
                  <a:srgbClr val="202020"/>
                </a:solidFill>
                <a:latin typeface="Arial"/>
                <a:cs typeface="Arial"/>
              </a:rPr>
              <a:t>data['feature_names']:  </a:t>
            </a:r>
            <a:r>
              <a:rPr sz="1050" spc="180" dirty="0">
                <a:solidFill>
                  <a:srgbClr val="202020"/>
                </a:solidFill>
                <a:latin typeface="Arial"/>
                <a:cs typeface="Arial"/>
              </a:rPr>
              <a:t>prin</a:t>
            </a:r>
            <a:r>
              <a:rPr sz="1050" spc="114" dirty="0">
                <a:solidFill>
                  <a:srgbClr val="202020"/>
                </a:solidFill>
                <a:latin typeface="Arial"/>
                <a:cs typeface="Arial"/>
              </a:rPr>
              <a:t>t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(i</a:t>
            </a:r>
            <a:r>
              <a:rPr sz="1050" spc="280" dirty="0">
                <a:solidFill>
                  <a:srgbClr val="202020"/>
                </a:solidFill>
                <a:latin typeface="Arial"/>
                <a:cs typeface="Arial"/>
              </a:rPr>
              <a:t>,</a:t>
            </a:r>
            <a:r>
              <a:rPr sz="1050" spc="220" dirty="0">
                <a:solidFill>
                  <a:srgbClr val="202020"/>
                </a:solidFill>
                <a:latin typeface="Arial"/>
                <a:cs typeface="Arial"/>
              </a:rPr>
              <a:t>":</a:t>
            </a:r>
            <a:r>
              <a:rPr sz="1050" spc="240" dirty="0">
                <a:solidFill>
                  <a:srgbClr val="202020"/>
                </a:solidFill>
                <a:latin typeface="Arial"/>
                <a:cs typeface="Arial"/>
              </a:rPr>
              <a:t>"</a:t>
            </a:r>
            <a:r>
              <a:rPr sz="1050" spc="145" dirty="0">
                <a:solidFill>
                  <a:srgbClr val="202020"/>
                </a:solidFill>
                <a:latin typeface="Arial"/>
                <a:cs typeface="Arial"/>
              </a:rPr>
              <a:t>,data</a:t>
            </a: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[</a:t>
            </a:r>
            <a:r>
              <a:rPr sz="1050" spc="185" dirty="0">
                <a:solidFill>
                  <a:srgbClr val="202020"/>
                </a:solidFill>
                <a:latin typeface="Arial"/>
                <a:cs typeface="Arial"/>
              </a:rPr>
              <a:t>'data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'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]</a:t>
            </a:r>
            <a:r>
              <a:rPr sz="1050" spc="280" dirty="0">
                <a:solidFill>
                  <a:srgbClr val="202020"/>
                </a:solidFill>
                <a:latin typeface="Arial"/>
                <a:cs typeface="Arial"/>
              </a:rPr>
              <a:t>[</a:t>
            </a:r>
            <a:r>
              <a:rPr sz="1050" spc="-15" dirty="0">
                <a:solidFill>
                  <a:srgbClr val="202020"/>
                </a:solidFill>
                <a:latin typeface="Arial"/>
                <a:cs typeface="Arial"/>
              </a:rPr>
              <a:t>0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][j])  </a:t>
            </a:r>
            <a:r>
              <a:rPr sz="1050" spc="65" dirty="0">
                <a:solidFill>
                  <a:srgbClr val="202020"/>
                </a:solidFill>
                <a:latin typeface="Arial"/>
                <a:cs typeface="Arial"/>
              </a:rPr>
              <a:t>j+=1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384175" marR="3892550">
              <a:lnSpc>
                <a:spcPct val="101200"/>
              </a:lnSpc>
            </a:pP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radius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17.99  </a:t>
            </a: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1050" spc="114" dirty="0">
                <a:solidFill>
                  <a:srgbClr val="202020"/>
                </a:solidFill>
                <a:latin typeface="Arial"/>
                <a:cs typeface="Arial"/>
              </a:rPr>
              <a:t>texture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10.38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https://colab.research.google.com/drive/1cM0vtbQ52N1xHA1Hb8q39_n9NXbWh4-G#scrollTo=biYk4Ted3cw0&amp;printMode=true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6</a:t>
            </a:fld>
            <a:r>
              <a:rPr spc="-5" dirty="0"/>
              <a:t>/</a:t>
            </a:r>
            <a:r>
              <a:rPr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20152"/>
            <a:ext cx="3152140" cy="488124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800" dirty="0">
                <a:latin typeface="Arial"/>
                <a:cs typeface="Arial"/>
              </a:rPr>
              <a:t>1/13/22, 1:35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  <a:p>
            <a:pPr marL="645160" marR="885190">
              <a:lnSpc>
                <a:spcPct val="101200"/>
              </a:lnSpc>
              <a:spcBef>
                <a:spcPts val="455"/>
              </a:spcBef>
            </a:pP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1050" spc="80" dirty="0">
                <a:solidFill>
                  <a:srgbClr val="202020"/>
                </a:solidFill>
                <a:latin typeface="Arial"/>
                <a:cs typeface="Arial"/>
              </a:rPr>
              <a:t>perimeter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122.8  </a:t>
            </a: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area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1001.0</a:t>
            </a:r>
            <a:endParaRPr sz="1050">
              <a:latin typeface="Arial"/>
              <a:cs typeface="Arial"/>
            </a:endParaRPr>
          </a:p>
          <a:p>
            <a:pPr marL="645160" marR="664845">
              <a:lnSpc>
                <a:spcPct val="101200"/>
              </a:lnSpc>
              <a:spcBef>
                <a:spcPts val="75"/>
              </a:spcBef>
            </a:pP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smoothness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0.1184  </a:t>
            </a: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compactness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0.2776  </a:t>
            </a: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concavity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0.3001</a:t>
            </a:r>
            <a:endParaRPr sz="1050">
              <a:latin typeface="Arial"/>
              <a:cs typeface="Arial"/>
            </a:endParaRPr>
          </a:p>
          <a:p>
            <a:pPr marL="645160" marR="445134">
              <a:lnSpc>
                <a:spcPct val="101200"/>
              </a:lnSpc>
              <a:spcBef>
                <a:spcPts val="75"/>
              </a:spcBef>
            </a:pP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1050" spc="15" dirty="0">
                <a:solidFill>
                  <a:srgbClr val="202020"/>
                </a:solidFill>
                <a:latin typeface="Arial"/>
                <a:cs typeface="Arial"/>
              </a:rPr>
              <a:t>concave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points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0.1471  </a:t>
            </a: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symmetry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1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0.2419</a:t>
            </a:r>
            <a:endParaRPr sz="1050">
              <a:latin typeface="Arial"/>
              <a:cs typeface="Arial"/>
            </a:endParaRPr>
          </a:p>
          <a:p>
            <a:pPr marL="645160" marR="151765">
              <a:lnSpc>
                <a:spcPct val="101200"/>
              </a:lnSpc>
              <a:spcBef>
                <a:spcPts val="75"/>
              </a:spcBef>
            </a:pP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fractal </a:t>
            </a: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dimension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35" dirty="0">
                <a:solidFill>
                  <a:srgbClr val="202020"/>
                </a:solidFill>
                <a:latin typeface="Arial"/>
                <a:cs typeface="Arial"/>
              </a:rPr>
              <a:t>0.07871  </a:t>
            </a: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radius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error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2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1.095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sz="1050" spc="114" dirty="0">
                <a:solidFill>
                  <a:srgbClr val="202020"/>
                </a:solidFill>
                <a:latin typeface="Arial"/>
                <a:cs typeface="Arial"/>
              </a:rPr>
              <a:t>texture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error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5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0.9053</a:t>
            </a:r>
            <a:endParaRPr sz="1050">
              <a:latin typeface="Arial"/>
              <a:cs typeface="Arial"/>
            </a:endParaRPr>
          </a:p>
          <a:p>
            <a:pPr marL="645160" marR="811530">
              <a:lnSpc>
                <a:spcPct val="101200"/>
              </a:lnSpc>
              <a:spcBef>
                <a:spcPts val="75"/>
              </a:spcBef>
            </a:pPr>
            <a:r>
              <a:rPr sz="1050" spc="80" dirty="0">
                <a:solidFill>
                  <a:srgbClr val="202020"/>
                </a:solidFill>
                <a:latin typeface="Arial"/>
                <a:cs typeface="Arial"/>
              </a:rPr>
              <a:t>perimeter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error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8.589  area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error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3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153.4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smoothness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error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25" dirty="0">
                <a:solidFill>
                  <a:srgbClr val="202020"/>
                </a:solidFill>
                <a:latin typeface="Arial"/>
                <a:cs typeface="Arial"/>
              </a:rPr>
              <a:t>0.006399</a:t>
            </a:r>
            <a:endParaRPr sz="1050">
              <a:latin typeface="Arial"/>
              <a:cs typeface="Arial"/>
            </a:endParaRPr>
          </a:p>
          <a:p>
            <a:pPr marL="645160" marR="518159">
              <a:lnSpc>
                <a:spcPct val="101200"/>
              </a:lnSpc>
              <a:spcBef>
                <a:spcPts val="75"/>
              </a:spcBef>
            </a:pP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compactness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error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35" dirty="0">
                <a:solidFill>
                  <a:srgbClr val="202020"/>
                </a:solidFill>
                <a:latin typeface="Arial"/>
                <a:cs typeface="Arial"/>
              </a:rPr>
              <a:t>0.04904 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concavity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error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2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35" dirty="0">
                <a:solidFill>
                  <a:srgbClr val="202020"/>
                </a:solidFill>
                <a:latin typeface="Arial"/>
                <a:cs typeface="Arial"/>
              </a:rPr>
              <a:t>0.05373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sz="1050" spc="15" dirty="0">
                <a:solidFill>
                  <a:srgbClr val="202020"/>
                </a:solidFill>
                <a:latin typeface="Arial"/>
                <a:cs typeface="Arial"/>
              </a:rPr>
              <a:t>concave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points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error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5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35" dirty="0">
                <a:solidFill>
                  <a:srgbClr val="202020"/>
                </a:solidFill>
                <a:latin typeface="Arial"/>
                <a:cs typeface="Arial"/>
              </a:rPr>
              <a:t>0.01587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90"/>
              </a:spcBef>
            </a:pP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symmetry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error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35" dirty="0">
                <a:solidFill>
                  <a:srgbClr val="202020"/>
                </a:solidFill>
                <a:latin typeface="Arial"/>
                <a:cs typeface="Arial"/>
              </a:rPr>
              <a:t>0.03003</a:t>
            </a:r>
            <a:endParaRPr sz="1050">
              <a:latin typeface="Arial"/>
              <a:cs typeface="Arial"/>
            </a:endParaRPr>
          </a:p>
          <a:p>
            <a:pPr marL="645160" marR="5080">
              <a:lnSpc>
                <a:spcPct val="101200"/>
              </a:lnSpc>
              <a:spcBef>
                <a:spcPts val="5"/>
              </a:spcBef>
            </a:pP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fractal </a:t>
            </a: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dimension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error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25" dirty="0">
                <a:solidFill>
                  <a:srgbClr val="202020"/>
                </a:solidFill>
                <a:latin typeface="Arial"/>
                <a:cs typeface="Arial"/>
              </a:rPr>
              <a:t>0.006193  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worst </a:t>
            </a: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radius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-10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25.38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90"/>
              </a:spcBef>
            </a:pP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worst </a:t>
            </a:r>
            <a:r>
              <a:rPr sz="1050" spc="114" dirty="0">
                <a:solidFill>
                  <a:srgbClr val="202020"/>
                </a:solidFill>
                <a:latin typeface="Arial"/>
                <a:cs typeface="Arial"/>
              </a:rPr>
              <a:t>texture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2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17.33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worst </a:t>
            </a:r>
            <a:r>
              <a:rPr sz="1050" spc="80" dirty="0">
                <a:solidFill>
                  <a:srgbClr val="202020"/>
                </a:solidFill>
                <a:latin typeface="Arial"/>
                <a:cs typeface="Arial"/>
              </a:rPr>
              <a:t>perimeter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184.6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90"/>
              </a:spcBef>
            </a:pP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worst 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area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2019.0</a:t>
            </a:r>
            <a:endParaRPr sz="1050">
              <a:latin typeface="Arial"/>
              <a:cs typeface="Arial"/>
            </a:endParaRPr>
          </a:p>
          <a:p>
            <a:pPr marL="645160" marR="591820">
              <a:lnSpc>
                <a:spcPct val="101200"/>
              </a:lnSpc>
            </a:pP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worst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smoothness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0.1622  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worst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compactness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0.6656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90"/>
              </a:spcBef>
            </a:pP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worst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concavity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-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0.7119</a:t>
            </a:r>
            <a:endParaRPr sz="1050">
              <a:latin typeface="Arial"/>
              <a:cs typeface="Arial"/>
            </a:endParaRPr>
          </a:p>
          <a:p>
            <a:pPr marL="645160" marR="371475">
              <a:lnSpc>
                <a:spcPct val="101200"/>
              </a:lnSpc>
            </a:pP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worst </a:t>
            </a:r>
            <a:r>
              <a:rPr sz="1050" spc="15" dirty="0">
                <a:solidFill>
                  <a:srgbClr val="202020"/>
                </a:solidFill>
                <a:latin typeface="Arial"/>
                <a:cs typeface="Arial"/>
              </a:rPr>
              <a:t>concave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points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0.2654  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worst 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symmetry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0.4601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90"/>
              </a:spcBef>
            </a:pP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worst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fractal </a:t>
            </a: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dimension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0.1189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2283" y="165099"/>
            <a:ext cx="13696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Untitled3.ipynb -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305" y="5291808"/>
            <a:ext cx="3551554" cy="501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feature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</a:t>
            </a: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50" dirty="0">
                <a:solidFill>
                  <a:srgbClr val="202020"/>
                </a:solidFill>
                <a:latin typeface="Arial"/>
                <a:cs typeface="Arial"/>
              </a:rPr>
              <a:t>data['data']</a:t>
            </a:r>
            <a:endParaRPr sz="1050">
              <a:latin typeface="Arial"/>
              <a:cs typeface="Arial"/>
            </a:endParaRPr>
          </a:p>
          <a:p>
            <a:pPr marL="12700" marR="1917064">
              <a:lnSpc>
                <a:spcPct val="303700"/>
              </a:lnSpc>
            </a:pP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label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data['target']  </a:t>
            </a: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data['target_names']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050" spc="140" dirty="0">
                <a:solidFill>
                  <a:srgbClr val="202020"/>
                </a:solidFill>
                <a:latin typeface="Arial"/>
                <a:cs typeface="Arial"/>
              </a:rPr>
              <a:t>array(['malignant', </a:t>
            </a:r>
            <a:r>
              <a:rPr sz="1050" spc="160" dirty="0">
                <a:solidFill>
                  <a:srgbClr val="202020"/>
                </a:solidFill>
                <a:latin typeface="Arial"/>
                <a:cs typeface="Arial"/>
              </a:rPr>
              <a:t>'benign'],</a:t>
            </a:r>
            <a:r>
              <a:rPr sz="1050" spc="40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dtype='&lt;U9')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80" dirty="0">
                <a:solidFill>
                  <a:srgbClr val="202020"/>
                </a:solidFill>
                <a:latin typeface="Arial"/>
                <a:cs typeface="Arial"/>
              </a:rPr>
              <a:t>feature.shape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sz="1050" spc="95" dirty="0">
                <a:solidFill>
                  <a:srgbClr val="202020"/>
                </a:solidFill>
                <a:latin typeface="Arial"/>
                <a:cs typeface="Arial"/>
              </a:rPr>
              <a:t>(569,</a:t>
            </a:r>
            <a:r>
              <a:rPr sz="1050" spc="2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70" dirty="0">
                <a:solidFill>
                  <a:srgbClr val="202020"/>
                </a:solidFill>
                <a:latin typeface="Arial"/>
                <a:cs typeface="Arial"/>
              </a:rPr>
              <a:t>30)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label.shape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sz="1050" spc="120" dirty="0">
                <a:solidFill>
                  <a:srgbClr val="202020"/>
                </a:solidFill>
                <a:latin typeface="Arial"/>
                <a:cs typeface="Arial"/>
              </a:rPr>
              <a:t>(569,)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scale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</a:t>
            </a:r>
            <a:r>
              <a:rPr sz="1050" spc="9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80" dirty="0">
                <a:solidFill>
                  <a:srgbClr val="202020"/>
                </a:solidFill>
                <a:latin typeface="Arial"/>
                <a:cs typeface="Arial"/>
              </a:rPr>
              <a:t>StandardScaler()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feature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</a:t>
            </a:r>
            <a:r>
              <a:rPr sz="1050" spc="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scale.fit_transform(feature)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340" dirty="0">
                <a:solidFill>
                  <a:srgbClr val="202020"/>
                </a:solidFill>
                <a:latin typeface="Arial"/>
                <a:cs typeface="Arial"/>
              </a:rPr>
              <a:t>j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</a:t>
            </a:r>
            <a:r>
              <a:rPr sz="105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  <a:p>
            <a:pPr marL="158750" marR="1257300" indent="-146685">
              <a:lnSpc>
                <a:spcPct val="113100"/>
              </a:lnSpc>
            </a:pP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1050" spc="340" dirty="0">
                <a:solidFill>
                  <a:srgbClr val="202020"/>
                </a:solidFill>
                <a:latin typeface="Arial"/>
                <a:cs typeface="Arial"/>
              </a:rPr>
              <a:t>i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sz="1050" spc="105" dirty="0">
                <a:solidFill>
                  <a:srgbClr val="202020"/>
                </a:solidFill>
                <a:latin typeface="Arial"/>
                <a:cs typeface="Arial"/>
              </a:rPr>
              <a:t>data['feature_names']:  </a:t>
            </a:r>
            <a:r>
              <a:rPr sz="1050" spc="195" dirty="0">
                <a:solidFill>
                  <a:srgbClr val="202020"/>
                </a:solidFill>
                <a:latin typeface="Arial"/>
                <a:cs typeface="Arial"/>
              </a:rPr>
              <a:t>print(i,":",feature[0][j])</a:t>
            </a:r>
            <a:endParaRPr sz="1050">
              <a:latin typeface="Arial"/>
              <a:cs typeface="Arial"/>
            </a:endParaRPr>
          </a:p>
          <a:p>
            <a:pPr marL="159385">
              <a:lnSpc>
                <a:spcPct val="100000"/>
              </a:lnSpc>
              <a:spcBef>
                <a:spcPts val="165"/>
              </a:spcBef>
            </a:pPr>
            <a:r>
              <a:rPr sz="1050" spc="65" dirty="0">
                <a:solidFill>
                  <a:srgbClr val="202020"/>
                </a:solidFill>
                <a:latin typeface="Arial"/>
                <a:cs typeface="Arial"/>
              </a:rPr>
              <a:t>j+=1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https://colab.research.google.com/drive/1cM0vtbQ52N1xHA1Hb8q39_n9NXbWh4-G#scrollTo=biYk4Ted3cw0&amp;printMode=true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7</a:t>
            </a:fld>
            <a:r>
              <a:rPr spc="-5" dirty="0"/>
              <a:t>/</a:t>
            </a:r>
            <a:r>
              <a:rPr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7994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1/13/22, 1:35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2283" y="165099"/>
            <a:ext cx="13696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Untitled3.ipynb -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305" y="498500"/>
            <a:ext cx="3692525" cy="565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00"/>
              </a:spcBef>
            </a:pP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radius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 1.0970639814699807</a:t>
            </a:r>
            <a:endParaRPr sz="105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1050" spc="114" dirty="0">
                <a:solidFill>
                  <a:srgbClr val="202020"/>
                </a:solidFill>
                <a:latin typeface="Arial"/>
                <a:cs typeface="Arial"/>
              </a:rPr>
              <a:t>texture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20" dirty="0">
                <a:solidFill>
                  <a:srgbClr val="202020"/>
                </a:solidFill>
                <a:latin typeface="Arial"/>
                <a:cs typeface="Arial"/>
              </a:rPr>
              <a:t>-2.0733350146975935</a:t>
            </a:r>
            <a:endParaRPr sz="1050">
              <a:latin typeface="Arial"/>
              <a:cs typeface="Arial"/>
            </a:endParaRPr>
          </a:p>
          <a:p>
            <a:pPr marL="384175" marR="732790">
              <a:lnSpc>
                <a:spcPct val="101200"/>
              </a:lnSpc>
              <a:spcBef>
                <a:spcPts val="75"/>
              </a:spcBef>
            </a:pP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1050" spc="80" dirty="0">
                <a:solidFill>
                  <a:srgbClr val="202020"/>
                </a:solidFill>
                <a:latin typeface="Arial"/>
                <a:cs typeface="Arial"/>
              </a:rPr>
              <a:t>perimeter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1.2699336881399383  </a:t>
            </a: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area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10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0.9843749048031144</a:t>
            </a:r>
            <a:endParaRPr sz="105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smoothness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1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1.568466329243428</a:t>
            </a:r>
            <a:endParaRPr sz="1050">
              <a:latin typeface="Arial"/>
              <a:cs typeface="Arial"/>
            </a:endParaRPr>
          </a:p>
          <a:p>
            <a:pPr marL="384175" marR="586105">
              <a:lnSpc>
                <a:spcPct val="101200"/>
              </a:lnSpc>
              <a:spcBef>
                <a:spcPts val="75"/>
              </a:spcBef>
            </a:pP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compactness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3.2835146709868264  </a:t>
            </a: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concavity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2.652873983743168</a:t>
            </a:r>
            <a:endParaRPr sz="105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1050" spc="15" dirty="0">
                <a:solidFill>
                  <a:srgbClr val="202020"/>
                </a:solidFill>
                <a:latin typeface="Arial"/>
                <a:cs typeface="Arial"/>
              </a:rPr>
              <a:t>concave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points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2.532475216403245</a:t>
            </a:r>
            <a:endParaRPr sz="105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90"/>
              </a:spcBef>
            </a:pP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symmetry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2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2.2175150059646405</a:t>
            </a:r>
            <a:endParaRPr sz="1050">
              <a:latin typeface="Arial"/>
              <a:cs typeface="Arial"/>
            </a:endParaRPr>
          </a:p>
          <a:p>
            <a:pPr marL="384175" marR="219075">
              <a:lnSpc>
                <a:spcPct val="101200"/>
              </a:lnSpc>
              <a:spcBef>
                <a:spcPts val="5"/>
              </a:spcBef>
            </a:pPr>
            <a:r>
              <a:rPr sz="1050" spc="-8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fractal </a:t>
            </a: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dimension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2.255746885296269  </a:t>
            </a: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radius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error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2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2.4897339267376193</a:t>
            </a:r>
            <a:endParaRPr sz="1050">
              <a:latin typeface="Arial"/>
              <a:cs typeface="Arial"/>
            </a:endParaRPr>
          </a:p>
          <a:p>
            <a:pPr marL="384175" marR="732790" algn="just">
              <a:lnSpc>
                <a:spcPct val="101200"/>
              </a:lnSpc>
              <a:spcBef>
                <a:spcPts val="75"/>
              </a:spcBef>
            </a:pPr>
            <a:r>
              <a:rPr sz="1050" spc="114" dirty="0">
                <a:solidFill>
                  <a:srgbClr val="202020"/>
                </a:solidFill>
                <a:latin typeface="Arial"/>
                <a:cs typeface="Arial"/>
              </a:rPr>
              <a:t>texture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error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20" dirty="0">
                <a:solidFill>
                  <a:srgbClr val="202020"/>
                </a:solidFill>
                <a:latin typeface="Arial"/>
                <a:cs typeface="Arial"/>
              </a:rPr>
              <a:t>-0.5652650590684639  </a:t>
            </a:r>
            <a:r>
              <a:rPr sz="1050" spc="80" dirty="0">
                <a:solidFill>
                  <a:srgbClr val="202020"/>
                </a:solidFill>
                <a:latin typeface="Arial"/>
                <a:cs typeface="Arial"/>
              </a:rPr>
              <a:t>perimeter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error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2.833030865855184  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area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error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-9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2.4875775569611043</a:t>
            </a:r>
            <a:endParaRPr sz="1050">
              <a:latin typeface="Arial"/>
              <a:cs typeface="Arial"/>
            </a:endParaRPr>
          </a:p>
          <a:p>
            <a:pPr marL="384175" marR="439420">
              <a:lnSpc>
                <a:spcPct val="104200"/>
              </a:lnSpc>
              <a:spcBef>
                <a:spcPts val="35"/>
              </a:spcBef>
            </a:pP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smoothness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error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15" dirty="0">
                <a:solidFill>
                  <a:srgbClr val="202020"/>
                </a:solidFill>
                <a:latin typeface="Arial"/>
                <a:cs typeface="Arial"/>
              </a:rPr>
              <a:t>-0.21400164666895383 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compactness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error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1.3168615683959484 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concavity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error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2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0.72402615808036</a:t>
            </a:r>
            <a:endParaRPr sz="1050">
              <a:latin typeface="Arial"/>
              <a:cs typeface="Arial"/>
            </a:endParaRPr>
          </a:p>
          <a:p>
            <a:pPr marL="384175" marR="292735">
              <a:lnSpc>
                <a:spcPct val="101200"/>
              </a:lnSpc>
            </a:pPr>
            <a:r>
              <a:rPr sz="1050" spc="15" dirty="0">
                <a:solidFill>
                  <a:srgbClr val="202020"/>
                </a:solidFill>
                <a:latin typeface="Arial"/>
                <a:cs typeface="Arial"/>
              </a:rPr>
              <a:t>concave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points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error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0.6608199414286064  symmetry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error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1.1487566671861758</a:t>
            </a:r>
            <a:endParaRPr sz="1050">
              <a:latin typeface="Arial"/>
              <a:cs typeface="Arial"/>
            </a:endParaRPr>
          </a:p>
          <a:p>
            <a:pPr marL="384175" marR="72390">
              <a:lnSpc>
                <a:spcPct val="101200"/>
              </a:lnSpc>
              <a:spcBef>
                <a:spcPts val="75"/>
              </a:spcBef>
            </a:pP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fractal </a:t>
            </a: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dimension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error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0.9070830809973359  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worst </a:t>
            </a: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radius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-9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1.8866896251792757</a:t>
            </a:r>
            <a:endParaRPr sz="105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20"/>
              </a:spcBef>
            </a:pP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worst </a:t>
            </a:r>
            <a:r>
              <a:rPr sz="1050" spc="114" dirty="0">
                <a:solidFill>
                  <a:srgbClr val="202020"/>
                </a:solidFill>
                <a:latin typeface="Arial"/>
                <a:cs typeface="Arial"/>
              </a:rPr>
              <a:t>texture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2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20" dirty="0">
                <a:solidFill>
                  <a:srgbClr val="202020"/>
                </a:solidFill>
                <a:latin typeface="Arial"/>
                <a:cs typeface="Arial"/>
              </a:rPr>
              <a:t>-1.3592934737640827</a:t>
            </a:r>
            <a:endParaRPr sz="1050">
              <a:latin typeface="Arial"/>
              <a:cs typeface="Arial"/>
            </a:endParaRPr>
          </a:p>
          <a:p>
            <a:pPr marL="384175" marR="659130">
              <a:lnSpc>
                <a:spcPct val="101200"/>
              </a:lnSpc>
              <a:spcBef>
                <a:spcPts val="75"/>
              </a:spcBef>
            </a:pP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worst </a:t>
            </a:r>
            <a:r>
              <a:rPr sz="1050" spc="80" dirty="0">
                <a:solidFill>
                  <a:srgbClr val="202020"/>
                </a:solidFill>
                <a:latin typeface="Arial"/>
                <a:cs typeface="Arial"/>
              </a:rPr>
              <a:t>perimeter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2.3036006236225606  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worst 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area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 2.0012374893299207</a:t>
            </a:r>
            <a:endParaRPr sz="105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worst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smoothness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1.3076862710715387</a:t>
            </a:r>
            <a:endParaRPr sz="1050">
              <a:latin typeface="Arial"/>
              <a:cs typeface="Arial"/>
            </a:endParaRPr>
          </a:p>
          <a:p>
            <a:pPr marL="384175" marR="586105">
              <a:lnSpc>
                <a:spcPct val="101200"/>
              </a:lnSpc>
              <a:spcBef>
                <a:spcPts val="75"/>
              </a:spcBef>
            </a:pP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worst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compactness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2.616665023512603  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worst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concavity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2.1095263465722556</a:t>
            </a:r>
            <a:endParaRPr sz="105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worst </a:t>
            </a:r>
            <a:r>
              <a:rPr sz="1050" spc="15" dirty="0">
                <a:solidFill>
                  <a:srgbClr val="202020"/>
                </a:solidFill>
                <a:latin typeface="Arial"/>
                <a:cs typeface="Arial"/>
              </a:rPr>
              <a:t>concave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points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2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2.296076127561788</a:t>
            </a:r>
            <a:endParaRPr sz="105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90"/>
              </a:spcBef>
            </a:pP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worst 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symmetry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2.750622244124955</a:t>
            </a:r>
            <a:endParaRPr sz="105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worst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fractal </a:t>
            </a: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dimension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050" spc="1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1.9370146123781782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print(feature[568])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print(data['target_names'][label[568]],label[568])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36902" y="6358476"/>
          <a:ext cx="5417819" cy="790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7706"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[-1.80840125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1.22179204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sz="1050" spc="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-1.81438851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-1.34778924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-3.11208479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990"/>
                        </a:lnSpc>
                      </a:pPr>
                      <a:r>
                        <a:rPr sz="1050" spc="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-1.15075248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-1.11487284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-1.26181958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-0.8200699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-0.56103238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-0.07027874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1105"/>
                        </a:lnSpc>
                      </a:pPr>
                      <a:r>
                        <a:rPr sz="1050" spc="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0.3830925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R="2857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-0.15744905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-0.46615196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40"/>
                        </a:lnSpc>
                      </a:pPr>
                      <a:r>
                        <a:rPr sz="1050" spc="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0.04934236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-1.16351619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-1.05750068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1140"/>
                        </a:lnSpc>
                      </a:pPr>
                      <a:r>
                        <a:rPr sz="1050" spc="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-1.91344745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0.75282996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-0.382754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spc="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-1.41089258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0.76418957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-1.43273495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1105"/>
                        </a:lnSpc>
                      </a:pPr>
                      <a:r>
                        <a:rPr sz="1050" spc="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-1.07581292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706">
                <a:tc>
                  <a:txBody>
                    <a:bodyPr/>
                    <a:lstStyle/>
                    <a:p>
                      <a:pPr marR="28575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-1.85901852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5"/>
                        </a:lnSpc>
                      </a:pPr>
                      <a:r>
                        <a:rPr sz="1050" spc="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-1.2075525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5"/>
                        </a:lnSpc>
                      </a:pPr>
                      <a:r>
                        <a:rPr sz="1050" spc="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-1.30583065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-1.74506282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-0.04813821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065"/>
                        </a:lnSpc>
                      </a:pPr>
                      <a:r>
                        <a:rPr sz="1050" spc="6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-0.75120669]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4305" y="7140506"/>
            <a:ext cx="4719955" cy="223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00"/>
              </a:spcBef>
            </a:pP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benign</a:t>
            </a:r>
            <a:r>
              <a:rPr sz="1050" spc="2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3100"/>
              </a:lnSpc>
            </a:pPr>
            <a:r>
              <a:rPr sz="1050" spc="175" dirty="0">
                <a:solidFill>
                  <a:srgbClr val="202020"/>
                </a:solidFill>
                <a:latin typeface="Arial"/>
                <a:cs typeface="Arial"/>
              </a:rPr>
              <a:t>df_frt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pd.DataFrame(feature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, </a:t>
            </a:r>
            <a:r>
              <a:rPr sz="1050" spc="15" dirty="0">
                <a:solidFill>
                  <a:srgbClr val="202020"/>
                </a:solidFill>
                <a:latin typeface="Arial"/>
                <a:cs typeface="Arial"/>
              </a:rPr>
              <a:t>columns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data['feature_names'])  </a:t>
            </a:r>
            <a:r>
              <a:rPr sz="1050" spc="155" dirty="0">
                <a:solidFill>
                  <a:srgbClr val="202020"/>
                </a:solidFill>
                <a:latin typeface="Arial"/>
                <a:cs typeface="Arial"/>
              </a:rPr>
              <a:t>df_lbl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pd.DataFrame(label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, </a:t>
            </a:r>
            <a:r>
              <a:rPr sz="1050" spc="15" dirty="0">
                <a:solidFill>
                  <a:srgbClr val="202020"/>
                </a:solidFill>
                <a:latin typeface="Arial"/>
                <a:cs typeface="Arial"/>
              </a:rPr>
              <a:t>columns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</a:t>
            </a: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220" dirty="0">
                <a:solidFill>
                  <a:srgbClr val="202020"/>
                </a:solidFill>
                <a:latin typeface="Arial"/>
                <a:cs typeface="Arial"/>
              </a:rPr>
              <a:t>['label'])</a:t>
            </a:r>
            <a:endParaRPr sz="1050">
              <a:latin typeface="Arial"/>
              <a:cs typeface="Arial"/>
            </a:endParaRPr>
          </a:p>
          <a:p>
            <a:pPr marL="12700" marR="1765300">
              <a:lnSpc>
                <a:spcPct val="113100"/>
              </a:lnSpc>
            </a:pP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df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pd.concat([df_frt, </a:t>
            </a:r>
            <a:r>
              <a:rPr sz="1050" spc="190" dirty="0">
                <a:solidFill>
                  <a:srgbClr val="202020"/>
                </a:solidFill>
                <a:latin typeface="Arial"/>
                <a:cs typeface="Arial"/>
              </a:rPr>
              <a:t>df_lbl], </a:t>
            </a: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axis=1) 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df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df.sample(frac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</a:t>
            </a:r>
            <a:r>
              <a:rPr sz="1050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05" dirty="0">
                <a:solidFill>
                  <a:srgbClr val="202020"/>
                </a:solidFill>
                <a:latin typeface="Arial"/>
                <a:cs typeface="Arial"/>
              </a:rPr>
              <a:t>1)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12700" marR="2498725">
              <a:lnSpc>
                <a:spcPct val="113100"/>
              </a:lnSpc>
              <a:spcBef>
                <a:spcPts val="5"/>
              </a:spcBef>
            </a:pP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feature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df.values[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, : </a:t>
            </a: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30] 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label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df.values[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: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,30:</a:t>
            </a:r>
            <a:r>
              <a:rPr sz="1050" spc="204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df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7994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1/13/22, 1:35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2283" y="165099"/>
            <a:ext cx="13696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Untitled3.ipynb -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8655" y="602746"/>
          <a:ext cx="6196327" cy="3643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4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3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98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5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mean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R="6350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radius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mean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R="6223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texture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mean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R="6350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perimeter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990"/>
                        </a:lnSpc>
                      </a:pPr>
                      <a:r>
                        <a:rPr sz="1050" b="1" spc="-11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mean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b="1" spc="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area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mean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smoothness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mean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R="6223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compactness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mean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R="6350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concavity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270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0.0462</a:t>
                      </a:r>
                      <a:r>
                        <a:rPr sz="1050" spc="-8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-0.574704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-0.068748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-0.063392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-2.282296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-1.470464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-1.023849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412"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314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-1.570681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-0.160486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-1.560245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-1.233456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0.785646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-0.869323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</a:t>
                      </a:r>
                      <a:r>
                        <a:rPr sz="1050" spc="-8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14873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412"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252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1.591249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0.123416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1.595336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1.567416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0.700248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1.526713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1.919664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412"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419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-0.842753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0.493420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-0.865778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-0.780960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0.387120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-0.844497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-1.002443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412"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534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-0.899556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-0.388538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-0.872369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-0.822768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0.036274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-0.129268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-0.454105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412"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</a:t>
                      </a:r>
                      <a:r>
                        <a:rPr sz="1050" spc="-8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18517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0.358450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-0.072867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-0.218965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1.604049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1.140102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0.061026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412"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195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-0.345728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-0.688730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-0.388796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-0.393877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-1.206274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-0.960480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-0.628619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412"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133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0.449512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-1.247226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0.413178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0.303781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-0.123848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-0.184227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-0.219076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412"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93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-0.192360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-0.230298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-0.22</a:t>
                      </a:r>
                      <a:r>
                        <a:rPr sz="1050" spc="-8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152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-0.283810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0.415586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-0.430028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-0.615938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29">
                <a:tc>
                  <a:txBody>
                    <a:bodyPr/>
                    <a:lstStyle/>
                    <a:p>
                      <a:pPr marR="64769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406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0.571638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-1.030809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0.507915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0.412710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-0.100363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-0.366351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-0.424349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39828" y="4608991"/>
            <a:ext cx="6623050" cy="2182495"/>
            <a:chOff x="539828" y="4608991"/>
            <a:chExt cx="6623050" cy="2182495"/>
          </a:xfrm>
        </p:grpSpPr>
        <p:sp>
          <p:nvSpPr>
            <p:cNvPr id="6" name="object 6"/>
            <p:cNvSpPr/>
            <p:nvPr/>
          </p:nvSpPr>
          <p:spPr>
            <a:xfrm>
              <a:off x="1025783" y="4756585"/>
              <a:ext cx="195400" cy="1953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9828" y="4608991"/>
              <a:ext cx="6623050" cy="2182495"/>
            </a:xfrm>
            <a:custGeom>
              <a:avLst/>
              <a:gdLst/>
              <a:ahLst/>
              <a:cxnLst/>
              <a:rect l="l" t="t" r="r" b="b"/>
              <a:pathLst>
                <a:path w="6623050" h="2182495">
                  <a:moveTo>
                    <a:pt x="6622946" y="2182237"/>
                  </a:moveTo>
                  <a:lnTo>
                    <a:pt x="0" y="2182237"/>
                  </a:lnTo>
                  <a:lnTo>
                    <a:pt x="0" y="0"/>
                  </a:lnTo>
                  <a:lnTo>
                    <a:pt x="6622946" y="0"/>
                  </a:lnTo>
                  <a:lnTo>
                    <a:pt x="6622946" y="21822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4305" y="4357954"/>
            <a:ext cx="6626859" cy="5932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"/>
                <a:cs typeface="Arial"/>
              </a:rPr>
              <a:t>569 rows × 31</a:t>
            </a:r>
            <a:r>
              <a:rPr sz="1050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202020"/>
                </a:solidFill>
                <a:latin typeface="Arial"/>
                <a:cs typeface="Arial"/>
              </a:rPr>
              <a:t>columns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#500</a:t>
            </a:r>
            <a:r>
              <a:rPr sz="1050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Training</a:t>
            </a:r>
            <a:endParaRPr sz="1050">
              <a:latin typeface="Arial"/>
              <a:cs typeface="Arial"/>
            </a:endParaRPr>
          </a:p>
          <a:p>
            <a:pPr marL="12700" marR="4919345">
              <a:lnSpc>
                <a:spcPct val="113100"/>
              </a:lnSpc>
            </a:pP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X_train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120" dirty="0">
                <a:solidFill>
                  <a:srgbClr val="202020"/>
                </a:solidFill>
                <a:latin typeface="Arial"/>
                <a:cs typeface="Arial"/>
              </a:rPr>
              <a:t>feature[:500] 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y_train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</a:t>
            </a:r>
            <a:r>
              <a:rPr sz="1050" spc="1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label[:500]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#35</a:t>
            </a:r>
            <a:r>
              <a:rPr sz="1050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202020"/>
                </a:solidFill>
                <a:latin typeface="Arial"/>
                <a:cs typeface="Arial"/>
              </a:rPr>
              <a:t>Validation</a:t>
            </a:r>
            <a:endParaRPr sz="1050">
              <a:latin typeface="Arial"/>
              <a:cs typeface="Arial"/>
            </a:endParaRPr>
          </a:p>
          <a:p>
            <a:pPr marL="12700" marR="4846320">
              <a:lnSpc>
                <a:spcPct val="113100"/>
              </a:lnSpc>
              <a:spcBef>
                <a:spcPts val="5"/>
              </a:spcBef>
            </a:pP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X_val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95" dirty="0">
                <a:solidFill>
                  <a:srgbClr val="202020"/>
                </a:solidFill>
                <a:latin typeface="Arial"/>
                <a:cs typeface="Arial"/>
              </a:rPr>
              <a:t>feature[500:535]  </a:t>
            </a: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y_val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label[500:535]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202020"/>
                </a:solidFill>
                <a:latin typeface="Arial"/>
                <a:cs typeface="Arial"/>
              </a:rPr>
              <a:t>#34</a:t>
            </a:r>
            <a:r>
              <a:rPr sz="1050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Testing</a:t>
            </a:r>
            <a:endParaRPr sz="1050">
              <a:latin typeface="Arial"/>
              <a:cs typeface="Arial"/>
            </a:endParaRPr>
          </a:p>
          <a:p>
            <a:pPr marL="12700" marR="4992370">
              <a:lnSpc>
                <a:spcPct val="113100"/>
              </a:lnSpc>
              <a:spcBef>
                <a:spcPts val="5"/>
              </a:spcBef>
            </a:pPr>
            <a:r>
              <a:rPr sz="1050" spc="80" dirty="0">
                <a:solidFill>
                  <a:srgbClr val="202020"/>
                </a:solidFill>
                <a:latin typeface="Arial"/>
                <a:cs typeface="Arial"/>
              </a:rPr>
              <a:t>X_test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120" dirty="0">
                <a:solidFill>
                  <a:srgbClr val="202020"/>
                </a:solidFill>
                <a:latin typeface="Arial"/>
                <a:cs typeface="Arial"/>
              </a:rPr>
              <a:t>feature[535:] 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y_test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label[535:]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model 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</a:t>
            </a:r>
            <a:r>
              <a:rPr sz="1050" spc="1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05" dirty="0">
                <a:solidFill>
                  <a:srgbClr val="202020"/>
                </a:solidFill>
                <a:latin typeface="Arial"/>
                <a:cs typeface="Arial"/>
              </a:rPr>
              <a:t>Sequential()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12700" marR="2425700">
              <a:lnSpc>
                <a:spcPct val="113100"/>
              </a:lnSpc>
            </a:pP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model.add(Dense(32,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activation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225" dirty="0">
                <a:solidFill>
                  <a:srgbClr val="202020"/>
                </a:solidFill>
                <a:latin typeface="Arial"/>
                <a:cs typeface="Arial"/>
              </a:rPr>
              <a:t>'relu', </a:t>
            </a:r>
            <a:r>
              <a:rPr sz="1050" spc="70" dirty="0">
                <a:solidFill>
                  <a:srgbClr val="202020"/>
                </a:solidFill>
                <a:latin typeface="Arial"/>
                <a:cs typeface="Arial"/>
              </a:rPr>
              <a:t>input_dim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105" dirty="0">
                <a:solidFill>
                  <a:srgbClr val="202020"/>
                </a:solidFill>
                <a:latin typeface="Arial"/>
                <a:cs typeface="Arial"/>
              </a:rPr>
              <a:t>30))  </a:t>
            </a: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model.add(Dense(64,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activation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</a:t>
            </a:r>
            <a:r>
              <a:rPr sz="1050" spc="-1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220" dirty="0">
                <a:solidFill>
                  <a:srgbClr val="202020"/>
                </a:solidFill>
                <a:latin typeface="Arial"/>
                <a:cs typeface="Arial"/>
              </a:rPr>
              <a:t>'relu'))</a:t>
            </a:r>
            <a:endParaRPr sz="1050">
              <a:latin typeface="Arial"/>
              <a:cs typeface="Arial"/>
            </a:endParaRPr>
          </a:p>
          <a:p>
            <a:pPr marL="12700" marR="3452495">
              <a:lnSpc>
                <a:spcPct val="113100"/>
              </a:lnSpc>
            </a:pP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model.add(Dense(128,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activation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220" dirty="0">
                <a:solidFill>
                  <a:srgbClr val="202020"/>
                </a:solidFill>
                <a:latin typeface="Arial"/>
                <a:cs typeface="Arial"/>
              </a:rPr>
              <a:t>'relu'))  </a:t>
            </a: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model.add(Dense(64,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activation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220" dirty="0">
                <a:solidFill>
                  <a:srgbClr val="202020"/>
                </a:solidFill>
                <a:latin typeface="Arial"/>
                <a:cs typeface="Arial"/>
              </a:rPr>
              <a:t>'relu'))  </a:t>
            </a: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model.add(Dense(32,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activation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220" dirty="0">
                <a:solidFill>
                  <a:srgbClr val="202020"/>
                </a:solidFill>
                <a:latin typeface="Arial"/>
                <a:cs typeface="Arial"/>
              </a:rPr>
              <a:t>'relu'))  </a:t>
            </a:r>
            <a:r>
              <a:rPr sz="1050" spc="45" dirty="0">
                <a:solidFill>
                  <a:srgbClr val="202020"/>
                </a:solidFill>
                <a:latin typeface="Arial"/>
                <a:cs typeface="Arial"/>
              </a:rPr>
              <a:t>model.add(Dense(1,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activation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</a:t>
            </a:r>
            <a:r>
              <a:rPr sz="105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45" dirty="0">
                <a:solidFill>
                  <a:srgbClr val="202020"/>
                </a:solidFill>
                <a:latin typeface="Arial"/>
                <a:cs typeface="Arial"/>
              </a:rPr>
              <a:t>'sigmoid'))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65" dirty="0">
                <a:solidFill>
                  <a:srgbClr val="202020"/>
                </a:solidFill>
                <a:latin typeface="Arial"/>
                <a:cs typeface="Arial"/>
              </a:rPr>
              <a:t>model.compile(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loss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105" dirty="0">
                <a:solidFill>
                  <a:srgbClr val="202020"/>
                </a:solidFill>
                <a:latin typeface="Arial"/>
                <a:cs typeface="Arial"/>
              </a:rPr>
              <a:t>'binary_crossentropy'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, </a:t>
            </a: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optimizer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70" dirty="0">
                <a:solidFill>
                  <a:srgbClr val="202020"/>
                </a:solidFill>
                <a:latin typeface="Arial"/>
                <a:cs typeface="Arial"/>
              </a:rPr>
              <a:t>'adam'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,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metrics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</a:t>
            </a:r>
            <a:r>
              <a:rPr sz="1050" spc="1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50" dirty="0">
                <a:solidFill>
                  <a:srgbClr val="202020"/>
                </a:solidFill>
                <a:latin typeface="Arial"/>
                <a:cs typeface="Arial"/>
              </a:rPr>
              <a:t>['accuracy'])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384175" marR="5080" indent="-372110">
              <a:lnSpc>
                <a:spcPct val="214299"/>
              </a:lnSpc>
            </a:pPr>
            <a:r>
              <a:rPr sz="1050" spc="145" dirty="0">
                <a:solidFill>
                  <a:srgbClr val="202020"/>
                </a:solidFill>
                <a:latin typeface="Arial"/>
                <a:cs typeface="Arial"/>
              </a:rPr>
              <a:t>model.fit( </a:t>
            </a: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X_train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, </a:t>
            </a:r>
            <a:r>
              <a:rPr sz="1050" spc="145" dirty="0">
                <a:solidFill>
                  <a:srgbClr val="202020"/>
                </a:solidFill>
                <a:latin typeface="Arial"/>
                <a:cs typeface="Arial"/>
              </a:rPr>
              <a:t>y_train,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epochs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10, 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batch_size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5, </a:t>
            </a:r>
            <a:r>
              <a:rPr sz="1050" spc="105" dirty="0">
                <a:solidFill>
                  <a:srgbClr val="202020"/>
                </a:solidFill>
                <a:latin typeface="Arial"/>
                <a:cs typeface="Arial"/>
              </a:rPr>
              <a:t>validation_data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(X_val, </a:t>
            </a: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y_val  </a:t>
            </a:r>
            <a:r>
              <a:rPr sz="1050" spc="-20" dirty="0">
                <a:solidFill>
                  <a:srgbClr val="202020"/>
                </a:solidFill>
                <a:latin typeface="Arial"/>
                <a:cs typeface="Arial"/>
              </a:rPr>
              <a:t>Epoch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65" dirty="0">
                <a:solidFill>
                  <a:srgbClr val="202020"/>
                </a:solidFill>
                <a:latin typeface="Arial"/>
                <a:cs typeface="Arial"/>
              </a:rPr>
              <a:t>1/10</a:t>
            </a:r>
            <a:endParaRPr sz="105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sz="1050" spc="35" dirty="0">
                <a:solidFill>
                  <a:srgbClr val="202020"/>
                </a:solidFill>
                <a:latin typeface="Arial"/>
                <a:cs typeface="Arial"/>
              </a:rPr>
              <a:t>100/100 </a:t>
            </a:r>
            <a:r>
              <a:rPr sz="1050" spc="-20" dirty="0">
                <a:solidFill>
                  <a:srgbClr val="202020"/>
                </a:solidFill>
                <a:latin typeface="Arial"/>
                <a:cs typeface="Arial"/>
              </a:rPr>
              <a:t>[==============================] </a:t>
            </a:r>
            <a:r>
              <a:rPr sz="1050" spc="225" dirty="0">
                <a:solidFill>
                  <a:srgbClr val="202020"/>
                </a:solidFill>
                <a:latin typeface="Arial"/>
                <a:cs typeface="Arial"/>
              </a:rPr>
              <a:t>- </a:t>
            </a:r>
            <a:r>
              <a:rPr sz="1050" spc="20" dirty="0">
                <a:solidFill>
                  <a:srgbClr val="202020"/>
                </a:solidFill>
                <a:latin typeface="Arial"/>
                <a:cs typeface="Arial"/>
              </a:rPr>
              <a:t>1s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5ms/step </a:t>
            </a:r>
            <a:r>
              <a:rPr sz="1050" spc="225" dirty="0">
                <a:solidFill>
                  <a:srgbClr val="202020"/>
                </a:solidFill>
                <a:latin typeface="Arial"/>
                <a:cs typeface="Arial"/>
              </a:rPr>
              <a:t>- </a:t>
            </a:r>
            <a:r>
              <a:rPr sz="1050" spc="145" dirty="0">
                <a:solidFill>
                  <a:srgbClr val="202020"/>
                </a:solidFill>
                <a:latin typeface="Arial"/>
                <a:cs typeface="Arial"/>
              </a:rPr>
              <a:t>loss: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0.2430 </a:t>
            </a:r>
            <a:r>
              <a:rPr sz="1050" spc="225" dirty="0">
                <a:solidFill>
                  <a:srgbClr val="202020"/>
                </a:solidFill>
                <a:latin typeface="Arial"/>
                <a:cs typeface="Arial"/>
              </a:rPr>
              <a:t>- 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accuracy:</a:t>
            </a:r>
            <a:r>
              <a:rPr sz="1050" spc="4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0.</a:t>
            </a:r>
            <a:endParaRPr sz="105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90"/>
              </a:spcBef>
            </a:pPr>
            <a:r>
              <a:rPr sz="1050" spc="-20" dirty="0">
                <a:solidFill>
                  <a:srgbClr val="202020"/>
                </a:solidFill>
                <a:latin typeface="Arial"/>
                <a:cs typeface="Arial"/>
              </a:rPr>
              <a:t>Epoch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65" dirty="0">
                <a:solidFill>
                  <a:srgbClr val="202020"/>
                </a:solidFill>
                <a:latin typeface="Arial"/>
                <a:cs typeface="Arial"/>
              </a:rPr>
              <a:t>2/10</a:t>
            </a:r>
            <a:endParaRPr sz="105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sz="1050" spc="35" dirty="0">
                <a:solidFill>
                  <a:srgbClr val="202020"/>
                </a:solidFill>
                <a:latin typeface="Arial"/>
                <a:cs typeface="Arial"/>
              </a:rPr>
              <a:t>100/100 </a:t>
            </a:r>
            <a:r>
              <a:rPr sz="1050" spc="-20" dirty="0">
                <a:solidFill>
                  <a:srgbClr val="202020"/>
                </a:solidFill>
                <a:latin typeface="Arial"/>
                <a:cs typeface="Arial"/>
              </a:rPr>
              <a:t>[==============================] </a:t>
            </a:r>
            <a:r>
              <a:rPr sz="1050" spc="225" dirty="0">
                <a:solidFill>
                  <a:srgbClr val="202020"/>
                </a:solidFill>
                <a:latin typeface="Arial"/>
                <a:cs typeface="Arial"/>
              </a:rPr>
              <a:t>- </a:t>
            </a:r>
            <a:r>
              <a:rPr sz="1050" spc="20" dirty="0">
                <a:solidFill>
                  <a:srgbClr val="202020"/>
                </a:solidFill>
                <a:latin typeface="Arial"/>
                <a:cs typeface="Arial"/>
              </a:rPr>
              <a:t>0s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2ms/step </a:t>
            </a:r>
            <a:r>
              <a:rPr sz="1050" spc="225" dirty="0">
                <a:solidFill>
                  <a:srgbClr val="202020"/>
                </a:solidFill>
                <a:latin typeface="Arial"/>
                <a:cs typeface="Arial"/>
              </a:rPr>
              <a:t>- </a:t>
            </a:r>
            <a:r>
              <a:rPr sz="1050" spc="145" dirty="0">
                <a:solidFill>
                  <a:srgbClr val="202020"/>
                </a:solidFill>
                <a:latin typeface="Arial"/>
                <a:cs typeface="Arial"/>
              </a:rPr>
              <a:t>loss: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0.0728 </a:t>
            </a:r>
            <a:r>
              <a:rPr sz="1050" spc="225" dirty="0">
                <a:solidFill>
                  <a:srgbClr val="202020"/>
                </a:solidFill>
                <a:latin typeface="Arial"/>
                <a:cs typeface="Arial"/>
              </a:rPr>
              <a:t>- 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accuracy:</a:t>
            </a:r>
            <a:r>
              <a:rPr sz="1050" spc="4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0.</a:t>
            </a:r>
            <a:endParaRPr sz="105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20"/>
              </a:spcBef>
            </a:pPr>
            <a:r>
              <a:rPr sz="1050" spc="-20" dirty="0">
                <a:solidFill>
                  <a:srgbClr val="202020"/>
                </a:solidFill>
                <a:latin typeface="Arial"/>
                <a:cs typeface="Arial"/>
              </a:rPr>
              <a:t>Epoch</a:t>
            </a:r>
            <a:r>
              <a:rPr sz="1050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65" dirty="0">
                <a:solidFill>
                  <a:srgbClr val="202020"/>
                </a:solidFill>
                <a:latin typeface="Arial"/>
                <a:cs typeface="Arial"/>
              </a:rPr>
              <a:t>3/10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https://colab.research.google.com/drive/1cM0vtbQ52N1xHA1Hb8q39_n9NXbWh4-G#scrollTo=biYk4Ted3cw0&amp;printMode=true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8</a:t>
            </a:fld>
            <a:r>
              <a:rPr spc="-5" dirty="0"/>
              <a:t>/</a:t>
            </a: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7994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1/13/22, 1:35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2283" y="165099"/>
            <a:ext cx="13696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Untitled3.ipynb -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1008" y="3112768"/>
            <a:ext cx="6232525" cy="238760"/>
            <a:chOff x="921008" y="3112768"/>
            <a:chExt cx="6232525" cy="238760"/>
          </a:xfrm>
        </p:grpSpPr>
        <p:sp>
          <p:nvSpPr>
            <p:cNvPr id="5" name="object 5"/>
            <p:cNvSpPr/>
            <p:nvPr/>
          </p:nvSpPr>
          <p:spPr>
            <a:xfrm>
              <a:off x="921008" y="3112768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235" y="238235"/>
                  </a:moveTo>
                  <a:lnTo>
                    <a:pt x="0" y="238235"/>
                  </a:lnTo>
                  <a:lnTo>
                    <a:pt x="0" y="0"/>
                  </a:lnTo>
                  <a:lnTo>
                    <a:pt x="238235" y="0"/>
                  </a:lnTo>
                  <a:lnTo>
                    <a:pt x="238235" y="23823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6772" y="3179474"/>
              <a:ext cx="57785" cy="105410"/>
            </a:xfrm>
            <a:custGeom>
              <a:avLst/>
              <a:gdLst/>
              <a:ahLst/>
              <a:cxnLst/>
              <a:rect l="l" t="t" r="r" b="b"/>
              <a:pathLst>
                <a:path w="57784" h="105410">
                  <a:moveTo>
                    <a:pt x="57176" y="104823"/>
                  </a:moveTo>
                  <a:lnTo>
                    <a:pt x="0" y="52411"/>
                  </a:lnTo>
                  <a:lnTo>
                    <a:pt x="57176" y="0"/>
                  </a:lnTo>
                  <a:lnTo>
                    <a:pt x="57176" y="104823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15012" y="3112768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235" y="238235"/>
                  </a:moveTo>
                  <a:lnTo>
                    <a:pt x="0" y="238235"/>
                  </a:lnTo>
                  <a:lnTo>
                    <a:pt x="0" y="0"/>
                  </a:lnTo>
                  <a:lnTo>
                    <a:pt x="238235" y="0"/>
                  </a:lnTo>
                  <a:lnTo>
                    <a:pt x="238235" y="23823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10306" y="3179474"/>
              <a:ext cx="57785" cy="105410"/>
            </a:xfrm>
            <a:custGeom>
              <a:avLst/>
              <a:gdLst/>
              <a:ahLst/>
              <a:cxnLst/>
              <a:rect l="l" t="t" r="r" b="b"/>
              <a:pathLst>
                <a:path w="57784" h="105410">
                  <a:moveTo>
                    <a:pt x="0" y="104823"/>
                  </a:moveTo>
                  <a:lnTo>
                    <a:pt x="0" y="0"/>
                  </a:lnTo>
                  <a:lnTo>
                    <a:pt x="57176" y="52411"/>
                  </a:lnTo>
                  <a:lnTo>
                    <a:pt x="0" y="104823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9243" y="3112768"/>
              <a:ext cx="5756275" cy="238760"/>
            </a:xfrm>
            <a:custGeom>
              <a:avLst/>
              <a:gdLst/>
              <a:ahLst/>
              <a:cxnLst/>
              <a:rect l="l" t="t" r="r" b="b"/>
              <a:pathLst>
                <a:path w="5756275" h="238760">
                  <a:moveTo>
                    <a:pt x="5755769" y="238235"/>
                  </a:moveTo>
                  <a:lnTo>
                    <a:pt x="0" y="238235"/>
                  </a:lnTo>
                  <a:lnTo>
                    <a:pt x="0" y="0"/>
                  </a:lnTo>
                  <a:lnTo>
                    <a:pt x="5755769" y="0"/>
                  </a:lnTo>
                  <a:lnTo>
                    <a:pt x="5755769" y="23823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9243" y="3131827"/>
              <a:ext cx="3745229" cy="200660"/>
            </a:xfrm>
            <a:custGeom>
              <a:avLst/>
              <a:gdLst/>
              <a:ahLst/>
              <a:cxnLst/>
              <a:rect l="l" t="t" r="r" b="b"/>
              <a:pathLst>
                <a:path w="3745229" h="200660">
                  <a:moveTo>
                    <a:pt x="3745061" y="200117"/>
                  </a:moveTo>
                  <a:lnTo>
                    <a:pt x="0" y="200117"/>
                  </a:lnTo>
                  <a:lnTo>
                    <a:pt x="0" y="0"/>
                  </a:lnTo>
                  <a:lnTo>
                    <a:pt x="3745061" y="0"/>
                  </a:lnTo>
                  <a:lnTo>
                    <a:pt x="3745061" y="200117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36905" y="393096"/>
          <a:ext cx="6221091" cy="2449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4470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spc="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100/100</a:t>
                      </a:r>
                      <a:r>
                        <a:rPr sz="1050" spc="30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[==============================]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Epoch</a:t>
                      </a:r>
                      <a:r>
                        <a:rPr sz="1050" spc="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4/10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sz="1050" spc="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2ms/step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1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loss: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0.0560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7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accuracy: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sz="1050" spc="1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spc="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100/100</a:t>
                      </a:r>
                      <a:r>
                        <a:rPr sz="1050" spc="30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[==============================]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2ms/step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1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loss: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0.0306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7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accuracy: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1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764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Epoch</a:t>
                      </a:r>
                      <a:r>
                        <a:rPr sz="1050" spc="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5/10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100/100</a:t>
                      </a:r>
                      <a:r>
                        <a:rPr sz="1050" spc="30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[==============================]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050" spc="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2ms/step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1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loss: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8575" algn="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0.0352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7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accuracy: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050" spc="1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529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Epoch</a:t>
                      </a:r>
                      <a:r>
                        <a:rPr sz="1050" spc="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6/10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100/100</a:t>
                      </a:r>
                      <a:r>
                        <a:rPr sz="1050" spc="30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[==============================]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050" spc="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2ms/step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1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loss: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28575" algn="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0.0218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7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accuracy: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050" spc="1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764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Epoch</a:t>
                      </a:r>
                      <a:r>
                        <a:rPr sz="1050" spc="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7/10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100/100</a:t>
                      </a:r>
                      <a:r>
                        <a:rPr sz="1050" spc="30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[==============================]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050" spc="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2ms/step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1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loss: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28575" algn="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0.0241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7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accuracy: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050" spc="1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Epoch</a:t>
                      </a:r>
                      <a:r>
                        <a:rPr sz="1050" spc="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8/10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764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spc="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100/100</a:t>
                      </a:r>
                      <a:r>
                        <a:rPr sz="1050" spc="30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[==============================]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2ms/step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1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loss: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0.0127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7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accuracy: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spc="1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764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Epoch</a:t>
                      </a:r>
                      <a:r>
                        <a:rPr sz="1050" spc="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6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9/10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100/100</a:t>
                      </a:r>
                      <a:r>
                        <a:rPr sz="1050" spc="30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[==============================]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050" spc="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2ms/step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1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loss: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8575" algn="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0.0055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7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accuracy: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050" spc="1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470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Epoch</a:t>
                      </a:r>
                      <a:r>
                        <a:rPr sz="1050" spc="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10/10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220"/>
                        </a:lnSpc>
                        <a:spcBef>
                          <a:spcPts val="15"/>
                        </a:spcBef>
                      </a:pPr>
                      <a:r>
                        <a:rPr sz="1050" spc="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100/100</a:t>
                      </a:r>
                      <a:r>
                        <a:rPr sz="1050" spc="30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[==============================]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22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2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220"/>
                        </a:lnSpc>
                      </a:pPr>
                      <a:r>
                        <a:rPr sz="1050" spc="4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2ms/step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1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14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loss: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28575" algn="r">
                        <a:lnSpc>
                          <a:spcPts val="122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0.0032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050" spc="22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050" spc="2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7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accuracy: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220"/>
                        </a:lnSpc>
                      </a:pPr>
                      <a:r>
                        <a:rPr sz="1050" spc="135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955955" y="2823715"/>
            <a:ext cx="318008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&lt;keras.callbacks.History </a:t>
            </a:r>
            <a:r>
              <a:rPr sz="1050" spc="135" dirty="0">
                <a:solidFill>
                  <a:srgbClr val="202020"/>
                </a:solidFill>
                <a:latin typeface="Arial"/>
                <a:cs typeface="Arial"/>
              </a:rPr>
              <a:t>at</a:t>
            </a:r>
            <a:r>
              <a:rPr sz="1050" spc="1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30" dirty="0">
                <a:solidFill>
                  <a:srgbClr val="202020"/>
                </a:solidFill>
                <a:latin typeface="Arial"/>
                <a:cs typeface="Arial"/>
              </a:rPr>
              <a:t>0x7f73f335b350&gt;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4305" y="3547955"/>
            <a:ext cx="6558915" cy="252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model.evaluate(X_test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,</a:t>
            </a:r>
            <a:r>
              <a:rPr sz="1050" spc="1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y_test)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384175" marR="5080">
              <a:lnSpc>
                <a:spcPct val="101200"/>
              </a:lnSpc>
            </a:pP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2/2 </a:t>
            </a:r>
            <a:r>
              <a:rPr sz="1050" spc="-20" dirty="0">
                <a:solidFill>
                  <a:srgbClr val="202020"/>
                </a:solidFill>
                <a:latin typeface="Arial"/>
                <a:cs typeface="Arial"/>
              </a:rPr>
              <a:t>[==============================] </a:t>
            </a:r>
            <a:r>
              <a:rPr sz="1050" spc="225" dirty="0">
                <a:solidFill>
                  <a:srgbClr val="202020"/>
                </a:solidFill>
                <a:latin typeface="Arial"/>
                <a:cs typeface="Arial"/>
              </a:rPr>
              <a:t>- </a:t>
            </a:r>
            <a:r>
              <a:rPr sz="1050" spc="20" dirty="0">
                <a:solidFill>
                  <a:srgbClr val="202020"/>
                </a:solidFill>
                <a:latin typeface="Arial"/>
                <a:cs typeface="Arial"/>
              </a:rPr>
              <a:t>0s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7ms/step </a:t>
            </a:r>
            <a:r>
              <a:rPr sz="1050" spc="225" dirty="0">
                <a:solidFill>
                  <a:srgbClr val="202020"/>
                </a:solidFill>
                <a:latin typeface="Arial"/>
                <a:cs typeface="Arial"/>
              </a:rPr>
              <a:t>- </a:t>
            </a:r>
            <a:r>
              <a:rPr sz="1050" spc="145" dirty="0">
                <a:solidFill>
                  <a:srgbClr val="202020"/>
                </a:solidFill>
                <a:latin typeface="Arial"/>
                <a:cs typeface="Arial"/>
              </a:rPr>
              <a:t>loss: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0.2772 </a:t>
            </a:r>
            <a:r>
              <a:rPr sz="1050" spc="225" dirty="0">
                <a:solidFill>
                  <a:srgbClr val="202020"/>
                </a:solidFill>
                <a:latin typeface="Arial"/>
                <a:cs typeface="Arial"/>
              </a:rPr>
              <a:t>- 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accuracy: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0.9706  </a:t>
            </a:r>
            <a:r>
              <a:rPr sz="1050" spc="35" dirty="0">
                <a:solidFill>
                  <a:srgbClr val="202020"/>
                </a:solidFill>
                <a:latin typeface="Arial"/>
                <a:cs typeface="Arial"/>
              </a:rPr>
              <a:t>[0.27723559737205505,</a:t>
            </a:r>
            <a:r>
              <a:rPr sz="1050" spc="2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25" dirty="0">
                <a:solidFill>
                  <a:srgbClr val="202020"/>
                </a:solidFill>
                <a:latin typeface="Arial"/>
                <a:cs typeface="Arial"/>
              </a:rPr>
              <a:t>0.970588207244873]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70" dirty="0">
                <a:solidFill>
                  <a:srgbClr val="202020"/>
                </a:solidFill>
                <a:latin typeface="Arial"/>
                <a:cs typeface="Arial"/>
              </a:rPr>
              <a:t>model.evaluate(X_val </a:t>
            </a:r>
            <a:r>
              <a:rPr sz="1050" spc="285" dirty="0">
                <a:solidFill>
                  <a:srgbClr val="202020"/>
                </a:solidFill>
                <a:latin typeface="Arial"/>
                <a:cs typeface="Arial"/>
              </a:rPr>
              <a:t>,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10" dirty="0">
                <a:solidFill>
                  <a:srgbClr val="202020"/>
                </a:solidFill>
                <a:latin typeface="Arial"/>
                <a:cs typeface="Arial"/>
              </a:rPr>
              <a:t>y_val)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marL="384175" marR="5080">
              <a:lnSpc>
                <a:spcPct val="107200"/>
              </a:lnSpc>
              <a:spcBef>
                <a:spcPts val="5"/>
              </a:spcBef>
            </a:pP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2/2 </a:t>
            </a:r>
            <a:r>
              <a:rPr sz="1050" spc="-20" dirty="0">
                <a:solidFill>
                  <a:srgbClr val="202020"/>
                </a:solidFill>
                <a:latin typeface="Arial"/>
                <a:cs typeface="Arial"/>
              </a:rPr>
              <a:t>[==============================] </a:t>
            </a:r>
            <a:r>
              <a:rPr sz="1050" spc="225" dirty="0">
                <a:solidFill>
                  <a:srgbClr val="202020"/>
                </a:solidFill>
                <a:latin typeface="Arial"/>
                <a:cs typeface="Arial"/>
              </a:rPr>
              <a:t>- </a:t>
            </a:r>
            <a:r>
              <a:rPr sz="1050" spc="20" dirty="0">
                <a:solidFill>
                  <a:srgbClr val="202020"/>
                </a:solidFill>
                <a:latin typeface="Arial"/>
                <a:cs typeface="Arial"/>
              </a:rPr>
              <a:t>0s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7ms/step </a:t>
            </a:r>
            <a:r>
              <a:rPr sz="1050" spc="225" dirty="0">
                <a:solidFill>
                  <a:srgbClr val="202020"/>
                </a:solidFill>
                <a:latin typeface="Arial"/>
                <a:cs typeface="Arial"/>
              </a:rPr>
              <a:t>- </a:t>
            </a:r>
            <a:r>
              <a:rPr sz="1050" spc="145" dirty="0">
                <a:solidFill>
                  <a:srgbClr val="202020"/>
                </a:solidFill>
                <a:latin typeface="Arial"/>
                <a:cs typeface="Arial"/>
              </a:rPr>
              <a:t>loss: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0.1426 </a:t>
            </a:r>
            <a:r>
              <a:rPr sz="1050" spc="225" dirty="0">
                <a:solidFill>
                  <a:srgbClr val="202020"/>
                </a:solidFill>
                <a:latin typeface="Arial"/>
                <a:cs typeface="Arial"/>
              </a:rPr>
              <a:t>- </a:t>
            </a:r>
            <a:r>
              <a:rPr sz="1050" spc="75" dirty="0">
                <a:solidFill>
                  <a:srgbClr val="202020"/>
                </a:solidFill>
                <a:latin typeface="Arial"/>
                <a:cs typeface="Arial"/>
              </a:rPr>
              <a:t>accuracy: </a:t>
            </a:r>
            <a:r>
              <a:rPr sz="1050" spc="40" dirty="0">
                <a:solidFill>
                  <a:srgbClr val="202020"/>
                </a:solidFill>
                <a:latin typeface="Arial"/>
                <a:cs typeface="Arial"/>
              </a:rPr>
              <a:t>0.9714  </a:t>
            </a:r>
            <a:r>
              <a:rPr sz="1050" spc="35" dirty="0">
                <a:solidFill>
                  <a:srgbClr val="202020"/>
                </a:solidFill>
                <a:latin typeface="Arial"/>
                <a:cs typeface="Arial"/>
              </a:rPr>
              <a:t>[0.14257143437862396,</a:t>
            </a:r>
            <a:r>
              <a:rPr sz="1050" spc="2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20" dirty="0">
                <a:solidFill>
                  <a:srgbClr val="202020"/>
                </a:solidFill>
                <a:latin typeface="Arial"/>
                <a:cs typeface="Arial"/>
              </a:rPr>
              <a:t>0.9714285731315613]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"/>
              <a:cs typeface="Arial"/>
            </a:endParaRPr>
          </a:p>
          <a:p>
            <a:pPr marL="159385" marR="5071110" indent="-147320">
              <a:lnSpc>
                <a:spcPct val="113100"/>
              </a:lnSpc>
            </a:pP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1050" spc="340" dirty="0">
                <a:solidFill>
                  <a:srgbClr val="202020"/>
                </a:solidFill>
                <a:latin typeface="Arial"/>
                <a:cs typeface="Arial"/>
              </a:rPr>
              <a:t>i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sz="1050" spc="90" dirty="0">
                <a:solidFill>
                  <a:srgbClr val="202020"/>
                </a:solidFill>
                <a:latin typeface="Arial"/>
                <a:cs typeface="Arial"/>
              </a:rPr>
              <a:t>range(30):  </a:t>
            </a: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sample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</a:t>
            </a:r>
            <a:r>
              <a:rPr sz="1050" spc="1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55" dirty="0">
                <a:solidFill>
                  <a:srgbClr val="202020"/>
                </a:solidFill>
                <a:latin typeface="Arial"/>
                <a:cs typeface="Arial"/>
              </a:rPr>
              <a:t>X_test[i]</a:t>
            </a:r>
            <a:endParaRPr sz="1050">
              <a:latin typeface="Arial"/>
              <a:cs typeface="Arial"/>
            </a:endParaRPr>
          </a:p>
          <a:p>
            <a:pPr marL="159385">
              <a:lnSpc>
                <a:spcPct val="100000"/>
              </a:lnSpc>
              <a:spcBef>
                <a:spcPts val="165"/>
              </a:spcBef>
            </a:pPr>
            <a:r>
              <a:rPr sz="1050" spc="10" dirty="0">
                <a:solidFill>
                  <a:srgbClr val="202020"/>
                </a:solidFill>
                <a:latin typeface="Arial"/>
                <a:cs typeface="Arial"/>
              </a:rPr>
              <a:t>sample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 </a:t>
            </a: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np.reshape(sample,</a:t>
            </a:r>
            <a:r>
              <a:rPr sz="1050" spc="3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(1,30))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0968" y="6223817"/>
            <a:ext cx="229933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marR="5080" indent="-146685">
              <a:lnSpc>
                <a:spcPct val="113100"/>
              </a:lnSpc>
              <a:spcBef>
                <a:spcPts val="100"/>
              </a:spcBef>
            </a:pPr>
            <a:r>
              <a:rPr sz="1050" spc="310" dirty="0">
                <a:solidFill>
                  <a:srgbClr val="202020"/>
                </a:solidFill>
                <a:latin typeface="Arial"/>
                <a:cs typeface="Arial"/>
              </a:rPr>
              <a:t>if </a:t>
            </a:r>
            <a:r>
              <a:rPr sz="1050" spc="105" dirty="0">
                <a:solidFill>
                  <a:srgbClr val="202020"/>
                </a:solidFill>
                <a:latin typeface="Arial"/>
                <a:cs typeface="Arial"/>
              </a:rPr>
              <a:t>(model.predict(sample)[0][0]  </a:t>
            </a: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print("-Benign")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else:</a:t>
            </a:r>
            <a:endParaRPr sz="105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  <a:spcBef>
                <a:spcPts val="165"/>
              </a:spcBef>
            </a:pP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print("-Malignant")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7921" y="6244781"/>
            <a:ext cx="53911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&gt;</a:t>
            </a:r>
            <a:r>
              <a:rPr sz="1050" spc="204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50" spc="155" dirty="0">
                <a:solidFill>
                  <a:srgbClr val="202020"/>
                </a:solidFill>
                <a:latin typeface="Arial"/>
                <a:cs typeface="Arial"/>
              </a:rPr>
              <a:t>0.5):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915012" y="8172907"/>
            <a:ext cx="238760" cy="2163445"/>
            <a:chOff x="6915012" y="8172907"/>
            <a:chExt cx="238760" cy="2163445"/>
          </a:xfrm>
        </p:grpSpPr>
        <p:sp>
          <p:nvSpPr>
            <p:cNvPr id="17" name="object 17"/>
            <p:cNvSpPr/>
            <p:nvPr/>
          </p:nvSpPr>
          <p:spPr>
            <a:xfrm>
              <a:off x="6915012" y="8172907"/>
              <a:ext cx="238235" cy="238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15028" y="8411142"/>
              <a:ext cx="238760" cy="1925320"/>
            </a:xfrm>
            <a:custGeom>
              <a:avLst/>
              <a:gdLst/>
              <a:ahLst/>
              <a:cxnLst/>
              <a:rect l="l" t="t" r="r" b="b"/>
              <a:pathLst>
                <a:path w="238759" h="1925320">
                  <a:moveTo>
                    <a:pt x="0" y="0"/>
                  </a:moveTo>
                  <a:lnTo>
                    <a:pt x="238220" y="0"/>
                  </a:lnTo>
                  <a:lnTo>
                    <a:pt x="238220" y="1924942"/>
                  </a:lnTo>
                  <a:lnTo>
                    <a:pt x="0" y="1924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968655" y="8223156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855" y="0"/>
                </a:lnTo>
              </a:path>
            </a:pathLst>
          </a:custGeom>
          <a:ln w="10683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8655" y="8718686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855" y="0"/>
                </a:lnTo>
              </a:path>
            </a:pathLst>
          </a:custGeom>
          <a:ln w="10683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8655" y="9214216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855" y="0"/>
                </a:lnTo>
              </a:path>
            </a:pathLst>
          </a:custGeom>
          <a:ln w="10683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8655" y="9709746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855" y="0"/>
                </a:lnTo>
              </a:path>
            </a:pathLst>
          </a:custGeom>
          <a:ln w="10683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0968" y="7129112"/>
            <a:ext cx="1565910" cy="298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marR="78105" indent="-146685">
              <a:lnSpc>
                <a:spcPct val="113100"/>
              </a:lnSpc>
              <a:spcBef>
                <a:spcPts val="100"/>
              </a:spcBef>
            </a:pPr>
            <a:r>
              <a:rPr sz="1050" spc="310" dirty="0">
                <a:solidFill>
                  <a:srgbClr val="202020"/>
                </a:solidFill>
                <a:latin typeface="Arial"/>
                <a:cs typeface="Arial"/>
              </a:rPr>
              <a:t>if </a:t>
            </a:r>
            <a:r>
              <a:rPr sz="1050" spc="180" dirty="0">
                <a:solidFill>
                  <a:srgbClr val="202020"/>
                </a:solidFill>
                <a:latin typeface="Arial"/>
                <a:cs typeface="Arial"/>
              </a:rPr>
              <a:t>(y_test[i] </a:t>
            </a:r>
            <a:r>
              <a:rPr sz="1050" spc="-40" dirty="0">
                <a:solidFill>
                  <a:srgbClr val="202020"/>
                </a:solidFill>
                <a:latin typeface="Arial"/>
                <a:cs typeface="Arial"/>
              </a:rPr>
              <a:t>== </a:t>
            </a:r>
            <a:r>
              <a:rPr sz="1050" spc="165" dirty="0">
                <a:solidFill>
                  <a:srgbClr val="202020"/>
                </a:solidFill>
                <a:latin typeface="Arial"/>
                <a:cs typeface="Arial"/>
              </a:rPr>
              <a:t>1):  </a:t>
            </a:r>
            <a:r>
              <a:rPr sz="1050" spc="125" dirty="0">
                <a:solidFill>
                  <a:srgbClr val="202020"/>
                </a:solidFill>
                <a:latin typeface="Arial"/>
                <a:cs typeface="Arial"/>
              </a:rPr>
              <a:t>print("*Banign")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130" dirty="0">
                <a:solidFill>
                  <a:srgbClr val="202020"/>
                </a:solidFill>
                <a:latin typeface="Arial"/>
                <a:cs typeface="Arial"/>
              </a:rPr>
              <a:t>else:</a:t>
            </a:r>
            <a:endParaRPr sz="1050">
              <a:latin typeface="Arial"/>
              <a:cs typeface="Arial"/>
            </a:endParaRPr>
          </a:p>
          <a:p>
            <a:pPr marL="12700" marR="5080" indent="146050">
              <a:lnSpc>
                <a:spcPct val="113100"/>
              </a:lnSpc>
            </a:pPr>
            <a:r>
              <a:rPr sz="1050" spc="180" dirty="0">
                <a:solidFill>
                  <a:srgbClr val="202020"/>
                </a:solidFill>
                <a:latin typeface="Arial"/>
                <a:cs typeface="Arial"/>
              </a:rPr>
              <a:t>prin</a:t>
            </a:r>
            <a:r>
              <a:rPr sz="1050" spc="114" dirty="0">
                <a:solidFill>
                  <a:srgbClr val="202020"/>
                </a:solidFill>
                <a:latin typeface="Arial"/>
                <a:cs typeface="Arial"/>
              </a:rPr>
              <a:t>t</a:t>
            </a:r>
            <a:r>
              <a:rPr sz="1050" spc="220" dirty="0">
                <a:solidFill>
                  <a:srgbClr val="202020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202020"/>
                </a:solidFill>
                <a:latin typeface="Arial"/>
                <a:cs typeface="Arial"/>
              </a:rPr>
              <a:t>"*Melignant</a:t>
            </a:r>
            <a:r>
              <a:rPr sz="1050" spc="70" dirty="0">
                <a:solidFill>
                  <a:srgbClr val="202020"/>
                </a:solidFill>
                <a:latin typeface="Arial"/>
                <a:cs typeface="Arial"/>
              </a:rPr>
              <a:t>"</a:t>
            </a:r>
            <a:r>
              <a:rPr sz="1050" spc="200" dirty="0">
                <a:solidFill>
                  <a:srgbClr val="202020"/>
                </a:solidFill>
                <a:latin typeface="Arial"/>
                <a:cs typeface="Arial"/>
              </a:rPr>
              <a:t>)  </a:t>
            </a:r>
            <a:r>
              <a:rPr sz="1050" spc="204" dirty="0">
                <a:solidFill>
                  <a:srgbClr val="202020"/>
                </a:solidFill>
                <a:latin typeface="Arial"/>
                <a:cs typeface="Arial"/>
              </a:rPr>
              <a:t>print("-----------")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237490">
              <a:lnSpc>
                <a:spcPct val="100000"/>
              </a:lnSpc>
              <a:spcBef>
                <a:spcPts val="815"/>
              </a:spcBef>
            </a:pP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-Benign</a:t>
            </a:r>
            <a:endParaRPr sz="1050">
              <a:latin typeface="Arial"/>
              <a:cs typeface="Arial"/>
            </a:endParaRPr>
          </a:p>
          <a:p>
            <a:pPr marL="237490">
              <a:lnSpc>
                <a:spcPct val="100000"/>
              </a:lnSpc>
              <a:spcBef>
                <a:spcPts val="15"/>
              </a:spcBef>
            </a:pP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*Banign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 marL="237490">
              <a:lnSpc>
                <a:spcPct val="100000"/>
              </a:lnSpc>
            </a:pP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-Benign</a:t>
            </a:r>
            <a:endParaRPr sz="1050">
              <a:latin typeface="Arial"/>
              <a:cs typeface="Arial"/>
            </a:endParaRPr>
          </a:p>
          <a:p>
            <a:pPr marL="237490">
              <a:lnSpc>
                <a:spcPct val="100000"/>
              </a:lnSpc>
              <a:spcBef>
                <a:spcPts val="15"/>
              </a:spcBef>
            </a:pP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*Banign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 marL="237490">
              <a:lnSpc>
                <a:spcPct val="100000"/>
              </a:lnSpc>
            </a:pPr>
            <a:r>
              <a:rPr sz="1050" spc="85" dirty="0">
                <a:solidFill>
                  <a:srgbClr val="202020"/>
                </a:solidFill>
                <a:latin typeface="Arial"/>
                <a:cs typeface="Arial"/>
              </a:rPr>
              <a:t>-Malignant</a:t>
            </a:r>
            <a:endParaRPr sz="1050">
              <a:latin typeface="Arial"/>
              <a:cs typeface="Arial"/>
            </a:endParaRPr>
          </a:p>
          <a:p>
            <a:pPr marL="237490">
              <a:lnSpc>
                <a:spcPct val="100000"/>
              </a:lnSpc>
              <a:spcBef>
                <a:spcPts val="15"/>
              </a:spcBef>
            </a:pPr>
            <a:r>
              <a:rPr sz="1050" spc="80" dirty="0">
                <a:solidFill>
                  <a:srgbClr val="202020"/>
                </a:solidFill>
                <a:latin typeface="Arial"/>
                <a:cs typeface="Arial"/>
              </a:rPr>
              <a:t>*Melignant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 marL="237490">
              <a:lnSpc>
                <a:spcPct val="100000"/>
              </a:lnSpc>
            </a:pPr>
            <a:r>
              <a:rPr sz="1050" spc="60" dirty="0">
                <a:solidFill>
                  <a:srgbClr val="202020"/>
                </a:solidFill>
                <a:latin typeface="Arial"/>
                <a:cs typeface="Arial"/>
              </a:rPr>
              <a:t>-Benign</a:t>
            </a:r>
            <a:endParaRPr sz="1050">
              <a:latin typeface="Arial"/>
              <a:cs typeface="Arial"/>
            </a:endParaRPr>
          </a:p>
          <a:p>
            <a:pPr marL="237490">
              <a:lnSpc>
                <a:spcPct val="100000"/>
              </a:lnSpc>
              <a:spcBef>
                <a:spcPts val="15"/>
              </a:spcBef>
            </a:pPr>
            <a:r>
              <a:rPr sz="1050" spc="50" dirty="0">
                <a:solidFill>
                  <a:srgbClr val="202020"/>
                </a:solidFill>
                <a:latin typeface="Arial"/>
                <a:cs typeface="Arial"/>
              </a:rPr>
              <a:t>*Banign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8655" y="10214805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855" y="0"/>
                </a:lnTo>
              </a:path>
            </a:pathLst>
          </a:custGeom>
          <a:ln w="10683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https://colab.research.google.com/drive/1cM0vtbQ52N1xHA1Hb8q39_n9NXbWh4-G#scrollTo=biYk4Ted3cw0&amp;printMode=true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9</a:t>
            </a:fld>
            <a:r>
              <a:rPr spc="-5" dirty="0"/>
              <a:t>/</a:t>
            </a:r>
            <a:r>
              <a:rPr dirty="0"/>
              <a:t>8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2491</Words>
  <Application>Microsoft Office PowerPoint</Application>
  <PresentationFormat>Custom</PresentationFormat>
  <Paragraphs>656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RobotoRegular</vt:lpstr>
      <vt:lpstr>Times New Roman</vt:lpstr>
      <vt:lpstr>Tw Cen MT</vt:lpstr>
      <vt:lpstr>Tw Cen MT Condensed</vt:lpstr>
      <vt:lpstr>Wingdings 3</vt:lpstr>
      <vt:lpstr>Integral</vt:lpstr>
      <vt:lpstr>   BREAST CANCER DETECTION          SUBMITTED TO  MR.ROHIT AGARWAL      SUBMITTED BY  TANISHA AGARWAL</vt:lpstr>
      <vt:lpstr>      INTRODUCTION</vt:lpstr>
      <vt:lpstr>PROCESS OF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BREAST CANCER DETECTION          SUBMITTED TO  MR.ROHIT AGARWAL      SUBMITTED BY  TANISHA AGARWAL</dc:title>
  <dc:creator>TANISHA</dc:creator>
  <cp:lastModifiedBy>Tanisha Agarwal</cp:lastModifiedBy>
  <cp:revision>1</cp:revision>
  <dcterms:created xsi:type="dcterms:W3CDTF">2022-01-13T13:12:32Z</dcterms:created>
  <dcterms:modified xsi:type="dcterms:W3CDTF">2022-01-13T13:52:29Z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2022-01-12T00:00:00Z</vt:filetime>
  </property>
  <property fmtid="{D5CDD505-2E9C-101B-9397-08002B2CF9AE}" pid="3" name="Creator">
    <vt:lpwstr>Mozilla/5.0 (Windows NT 10.0; Win64; x64) AppleWebKit/537.36 (KHTML, like Gecko) Chrome/97.0.4692.71 Safari/537.36</vt:lpwstr>
  </property>
  <property fmtid="{D5CDD505-2E9C-101B-9397-08002B2CF9AE}" pid="4" name="LastSaved">
    <vt:filetime>2022-01-13T00:00:00Z</vt:filetime>
  </property>
</Properties>
</file>