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6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3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1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245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9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8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2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2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4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Loan Approval Dashboard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summary and visual analysis of loan approvals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559" y="365760"/>
            <a:ext cx="7494309" cy="793737"/>
          </a:xfrm>
        </p:spPr>
        <p:txBody>
          <a:bodyPr>
            <a:noAutofit/>
          </a:bodyPr>
          <a:lstStyle/>
          <a:p>
            <a:pPr algn="ctr"/>
            <a:r>
              <a:rPr sz="4800" b="1" dirty="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705316"/>
            <a:ext cx="7269479" cy="3045793"/>
          </a:xfrm>
        </p:spPr>
        <p:txBody>
          <a:bodyPr>
            <a:normAutofit/>
          </a:bodyPr>
          <a:lstStyle/>
          <a:p>
            <a:r>
              <a:rPr sz="3200" dirty="0"/>
              <a:t>The Loan Approval Dashboard provides insights into loan data across different cities and income groups. It highlights the approval rate, total loan amount, and various distribution trends.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8A8B0-16F8-A8F2-3B7D-0B7AE68B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86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D10D8C-7840-1120-3A56-423FCAF5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235" y="2884102"/>
            <a:ext cx="255529" cy="7692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A8A899-D5C2-E5D6-F20D-C93FCB0B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234" y="-3718374"/>
            <a:ext cx="255529" cy="76922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05" y="365760"/>
            <a:ext cx="7494309" cy="737176"/>
          </a:xfrm>
        </p:spPr>
        <p:txBody>
          <a:bodyPr>
            <a:noAutofit/>
          </a:bodyPr>
          <a:lstStyle/>
          <a:p>
            <a:pPr algn="ctr"/>
            <a:r>
              <a:rPr sz="4400" b="1" dirty="0"/>
              <a:t>Key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694" y="1677037"/>
            <a:ext cx="7358610" cy="336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200" dirty="0"/>
              <a:t>• Total Applicants: 2000</a:t>
            </a:r>
          </a:p>
          <a:p>
            <a:pPr marL="0" indent="0">
              <a:buNone/>
            </a:pPr>
            <a:r>
              <a:rPr sz="3200" dirty="0"/>
              <a:t>• Approval Rate: 44%</a:t>
            </a:r>
            <a:endParaRPr lang="en-US" sz="3200" dirty="0"/>
          </a:p>
          <a:p>
            <a:pPr marL="0" indent="0">
              <a:buNone/>
            </a:pPr>
            <a:r>
              <a:rPr sz="3200" dirty="0"/>
              <a:t>• Total Loan Amount: ₹51 Million</a:t>
            </a:r>
          </a:p>
          <a:p>
            <a:pPr marL="0" indent="0">
              <a:buNone/>
            </a:pPr>
            <a:r>
              <a:rPr sz="3200" dirty="0"/>
              <a:t>• Average Loan Amount per </a:t>
            </a:r>
            <a:r>
              <a:rPr lang="en-US" sz="3200" dirty="0"/>
              <a:t>    </a:t>
            </a:r>
            <a:r>
              <a:rPr sz="3200" dirty="0"/>
              <a:t>Applicant: ₹17,475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9202D-EF52-BE39-CC46-A28A69DA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864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E9D86B-3D55-E8F3-6DAA-009E5023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235" y="2884102"/>
            <a:ext cx="255529" cy="7692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9FA334-1B07-7338-7CEF-46A5E667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234" y="-3718374"/>
            <a:ext cx="255529" cy="76922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85" y="365760"/>
            <a:ext cx="7475455" cy="1325562"/>
          </a:xfrm>
        </p:spPr>
        <p:txBody>
          <a:bodyPr>
            <a:normAutofit/>
          </a:bodyPr>
          <a:lstStyle/>
          <a:p>
            <a:pPr algn="ctr"/>
            <a:r>
              <a:rPr sz="4400" b="1" dirty="0"/>
              <a:t>Approval Distribution by Income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985" y="2329447"/>
            <a:ext cx="7475455" cy="3034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• Medium-income applicants form the largest group of approvals.</a:t>
            </a:r>
          </a:p>
          <a:p>
            <a:pPr marL="0" indent="0">
              <a:buNone/>
            </a:pPr>
            <a:r>
              <a:rPr sz="2800" dirty="0"/>
              <a:t>• Low-income applicants also show a significant approval rate.</a:t>
            </a:r>
          </a:p>
          <a:p>
            <a:pPr marL="0" indent="0">
              <a:buNone/>
            </a:pPr>
            <a:r>
              <a:rPr sz="2800" dirty="0"/>
              <a:t>• High-income applicants represent the smallest segment of approvals.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411C8-9611-2EB2-1079-8D097280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86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A43635-4769-DA0B-816B-EA6F9CB7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235" y="2884102"/>
            <a:ext cx="255529" cy="7692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D338E-AF17-F57E-047D-9309049C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234" y="-3718374"/>
            <a:ext cx="255529" cy="76922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412" y="365760"/>
            <a:ext cx="7475456" cy="1325562"/>
          </a:xfrm>
        </p:spPr>
        <p:txBody>
          <a:bodyPr>
            <a:normAutofit/>
          </a:bodyPr>
          <a:lstStyle/>
          <a:p>
            <a:pPr algn="ctr"/>
            <a:r>
              <a:rPr sz="4400" b="1" dirty="0"/>
              <a:t>City-wise Loan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12" y="2261538"/>
            <a:ext cx="7475456" cy="3092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• Cities like Northland, </a:t>
            </a:r>
            <a:r>
              <a:rPr sz="2800" dirty="0" err="1"/>
              <a:t>Leamouth</a:t>
            </a:r>
            <a:r>
              <a:rPr sz="2800" dirty="0"/>
              <a:t>, and </a:t>
            </a:r>
            <a:r>
              <a:rPr sz="2800" dirty="0" err="1"/>
              <a:t>Chrinton</a:t>
            </a:r>
            <a:r>
              <a:rPr sz="2800" dirty="0"/>
              <a:t> show the highest loan amounts.</a:t>
            </a:r>
          </a:p>
          <a:p>
            <a:pPr marL="0" indent="0">
              <a:buNone/>
            </a:pPr>
            <a:r>
              <a:rPr sz="2800" dirty="0"/>
              <a:t>• Distribution of loan and income across cities appears consistent.</a:t>
            </a:r>
          </a:p>
          <a:p>
            <a:pPr marL="0" indent="0">
              <a:buNone/>
            </a:pPr>
            <a:r>
              <a:rPr sz="2800" dirty="0"/>
              <a:t>• The variation in approval rates may depend on local economic factors.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C2B36-E095-0DB4-DB59-FDBA4B412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86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06F66-68A3-B6CF-66C4-520F41A34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235" y="2884102"/>
            <a:ext cx="255529" cy="7692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4EB3A-8409-410C-2002-9DAED01B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234" y="-3708947"/>
            <a:ext cx="255529" cy="76922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705" y="365760"/>
            <a:ext cx="7484883" cy="1325562"/>
          </a:xfrm>
        </p:spPr>
        <p:txBody>
          <a:bodyPr>
            <a:normAutofit/>
          </a:bodyPr>
          <a:lstStyle/>
          <a:p>
            <a:pPr algn="ctr"/>
            <a:r>
              <a:rPr sz="4400" b="1" dirty="0"/>
              <a:t>Approval by Years Employed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558" y="2535704"/>
            <a:ext cx="7484882" cy="28846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800" dirty="0"/>
              <a:t>• Employment tenure influences approval rates.</a:t>
            </a:r>
          </a:p>
          <a:p>
            <a:pPr marL="0" indent="0">
              <a:buNone/>
            </a:pPr>
            <a:r>
              <a:rPr sz="2800" dirty="0"/>
              <a:t>• Applicants with longer employment duration have higher approval chances.</a:t>
            </a:r>
          </a:p>
          <a:p>
            <a:pPr marL="0" indent="0">
              <a:buNone/>
            </a:pPr>
            <a:r>
              <a:rPr sz="2800" dirty="0"/>
              <a:t>• This reflects a stable income and reduced default risk.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056A3B-C590-AE59-E904-941650F8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86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C9C23E-CE17-12CB-3D04-854E922F3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235" y="2884102"/>
            <a:ext cx="255529" cy="7692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A4DC59-4D87-3351-1F45-29F8E0218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234" y="-3718374"/>
            <a:ext cx="255529" cy="76922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132" y="365760"/>
            <a:ext cx="7522590" cy="1325562"/>
          </a:xfrm>
        </p:spPr>
        <p:txBody>
          <a:bodyPr>
            <a:normAutofit/>
          </a:bodyPr>
          <a:lstStyle/>
          <a:p>
            <a:pPr algn="ctr"/>
            <a:r>
              <a:rPr sz="4400" b="1" dirty="0"/>
              <a:t>Insights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33" y="2131477"/>
            <a:ext cx="752259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• Target medium and low-income groups with tailored loan schemes.</a:t>
            </a:r>
          </a:p>
          <a:p>
            <a:pPr marL="0" indent="0">
              <a:buNone/>
            </a:pPr>
            <a:r>
              <a:rPr sz="2800" dirty="0"/>
              <a:t>• Encourage cities with lower loan distribution to increase financial awareness.</a:t>
            </a:r>
          </a:p>
          <a:p>
            <a:pPr marL="0" indent="0">
              <a:buNone/>
            </a:pPr>
            <a:r>
              <a:rPr sz="2800" dirty="0"/>
              <a:t>• Consider employment history as a strong approval factor.</a:t>
            </a:r>
          </a:p>
          <a:p>
            <a:pPr marL="0" indent="0">
              <a:buNone/>
            </a:pPr>
            <a:r>
              <a:rPr sz="2800" dirty="0"/>
              <a:t>• Optimize loan offerings based on regional economic activity.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375CC-23C6-5345-633E-C2C3CB75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86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788000-3C1B-521E-A2C4-F9C077A0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235" y="2884102"/>
            <a:ext cx="255529" cy="7692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3DC623-F02E-9C43-B78C-F2291B428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234" y="-3718374"/>
            <a:ext cx="255529" cy="76922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831444"/>
          </a:xfrm>
        </p:spPr>
        <p:txBody>
          <a:bodyPr>
            <a:normAutofit fontScale="90000"/>
          </a:bodyPr>
          <a:lstStyle/>
          <a:p>
            <a:pPr algn="ctr"/>
            <a:r>
              <a:rPr sz="5400" b="1" dirty="0"/>
              <a:t>Dashboard Snapshot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8AC39-2442-3695-1618-5843BC9A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86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E67F4-0259-5798-5015-74F9E795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235" y="2884102"/>
            <a:ext cx="255529" cy="76922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B9B94-20F5-D262-950D-687E20A7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234" y="-3718374"/>
            <a:ext cx="255529" cy="7692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8E8E48-D729-86E4-C54F-C6EAD1EA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79" y="1791091"/>
            <a:ext cx="7489761" cy="42420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C48E21-223E-0D0D-E89F-A95C382FB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86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F5BE7F-85DE-D7AE-E646-643F4E639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235" y="2884102"/>
            <a:ext cx="255529" cy="7692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474819-DC6A-8FB6-E868-80009B30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44234" y="-3718374"/>
            <a:ext cx="255529" cy="7692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708002-6C3F-0E28-4EA9-621C88DB3694}"/>
              </a:ext>
            </a:extLst>
          </p:cNvPr>
          <p:cNvSpPr txBox="1"/>
          <p:nvPr/>
        </p:nvSpPr>
        <p:spPr>
          <a:xfrm>
            <a:off x="857839" y="1932494"/>
            <a:ext cx="73717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YOU!!!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7811044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26</TotalTime>
  <Words>237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Loan Approval Dashboard Analysis</vt:lpstr>
      <vt:lpstr>Dashboard Overview</vt:lpstr>
      <vt:lpstr>Key Performance Metrics</vt:lpstr>
      <vt:lpstr>Approval Distribution by Income Group</vt:lpstr>
      <vt:lpstr>City-wise Loan Distribution</vt:lpstr>
      <vt:lpstr>Approval by Years Employed</vt:lpstr>
      <vt:lpstr>Insights and Recommendations</vt:lpstr>
      <vt:lpstr>Dashboard Snapshot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Tanisha Chand</cp:lastModifiedBy>
  <cp:revision>2</cp:revision>
  <dcterms:created xsi:type="dcterms:W3CDTF">2013-01-27T09:14:16Z</dcterms:created>
  <dcterms:modified xsi:type="dcterms:W3CDTF">2025-10-25T16:14:52Z</dcterms:modified>
  <cp:category/>
</cp:coreProperties>
</file>