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39" d="100"/>
          <a:sy n="39" d="100"/>
        </p:scale>
        <p:origin x="9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tanug\Downloads\Cleaned%20tab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anug\Downloads\Cleaned%20tabl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400" dirty="0"/>
              <a:t>Aggregate Score</a:t>
            </a:r>
          </a:p>
        </c:rich>
      </c:tx>
      <c:layout>
        <c:manualLayout>
          <c:xMode val="edge"/>
          <c:yMode val="edge"/>
          <c:x val="0.4185991189439619"/>
          <c:y val="6.004694063201533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'Top5'!$B$1</c:f>
              <c:strCache>
                <c:ptCount val="1"/>
                <c:pt idx="0">
                  <c:v>Aggregate Score</c:v>
                </c:pt>
              </c:strCache>
            </c:strRef>
          </c:tx>
          <c:spPr>
            <a:solidFill>
              <a:srgbClr val="002060"/>
            </a:solidFill>
            <a:ln>
              <a:solidFill>
                <a:srgbClr val="00B0F0"/>
              </a:solidFill>
            </a:ln>
            <a:effectLst/>
            <a:sp3d>
              <a:contourClr>
                <a:srgbClr val="00B0F0"/>
              </a:contourClr>
            </a:sp3d>
          </c:spPr>
          <c:invertIfNegative val="0"/>
          <c:cat>
            <c:strRef>
              <c:f>'Top5'!$A$2:$A$6</c:f>
              <c:strCache>
                <c:ptCount val="5"/>
                <c:pt idx="0">
                  <c:v>Animals</c:v>
                </c:pt>
                <c:pt idx="1">
                  <c:v>science</c:v>
                </c:pt>
                <c:pt idx="2">
                  <c:v>healthy eating</c:v>
                </c:pt>
                <c:pt idx="3">
                  <c:v>technology</c:v>
                </c:pt>
                <c:pt idx="4">
                  <c:v>food</c:v>
                </c:pt>
              </c:strCache>
            </c:strRef>
          </c:cat>
          <c:val>
            <c:numRef>
              <c:f>'Top5'!$B$2:$B$6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6349-401A-BED1-1A15476D9A22}"/>
            </c:ext>
          </c:extLst>
        </c:ser>
        <c:dLbls>
          <c:showLegendKey val="0"/>
          <c:showVal val="0"/>
          <c:showCatName val="0"/>
          <c:showSerName val="0"/>
          <c:showPercent val="0"/>
          <c:showBubbleSize val="0"/>
        </c:dLbls>
        <c:gapWidth val="150"/>
        <c:shape val="box"/>
        <c:axId val="1520546783"/>
        <c:axId val="1520547263"/>
        <c:axId val="0"/>
      </c:bar3DChart>
      <c:catAx>
        <c:axId val="15205467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0547263"/>
        <c:crosses val="autoZero"/>
        <c:auto val="1"/>
        <c:lblAlgn val="ctr"/>
        <c:lblOffset val="100"/>
        <c:noMultiLvlLbl val="0"/>
      </c:catAx>
      <c:valAx>
        <c:axId val="1520547263"/>
        <c:scaling>
          <c:orientation val="minMax"/>
        </c:scaling>
        <c:delete val="0"/>
        <c:axPos val="l"/>
        <c:majorGridlines>
          <c:spPr>
            <a:ln w="9525" cap="flat" cmpd="sng" algn="ctr">
              <a:solidFill>
                <a:srgbClr val="002060"/>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0546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4800" b="1" dirty="0"/>
              <a:t>Aggregate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5863049690471873E-2"/>
          <c:y val="0.11774928250791079"/>
          <c:w val="0.97413695030952818"/>
          <c:h val="0.7965777467068953"/>
        </c:manualLayout>
      </c:layout>
      <c:pie3DChart>
        <c:varyColors val="1"/>
        <c:ser>
          <c:idx val="0"/>
          <c:order val="0"/>
          <c:tx>
            <c:strRef>
              <c:f>'Top5'!$B$1</c:f>
              <c:strCache>
                <c:ptCount val="1"/>
                <c:pt idx="0">
                  <c:v>Aggregate Score</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7D6-4173-89A7-9C7B307EC87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7D6-4173-89A7-9C7B307EC87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7D6-4173-89A7-9C7B307EC87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7D6-4173-89A7-9C7B307EC87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F7D6-4173-89A7-9C7B307EC872}"/>
              </c:ext>
            </c:extLst>
          </c:dPt>
          <c:cat>
            <c:strRef>
              <c:f>'Top5'!$A$2:$A$6</c:f>
              <c:strCache>
                <c:ptCount val="5"/>
                <c:pt idx="0">
                  <c:v>Animals</c:v>
                </c:pt>
                <c:pt idx="1">
                  <c:v>science</c:v>
                </c:pt>
                <c:pt idx="2">
                  <c:v>healthy eating</c:v>
                </c:pt>
                <c:pt idx="3">
                  <c:v>technology</c:v>
                </c:pt>
                <c:pt idx="4">
                  <c:v>food</c:v>
                </c:pt>
              </c:strCache>
            </c:strRef>
          </c:cat>
          <c:val>
            <c:numRef>
              <c:f>'Top5'!$B$2:$B$6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F7D6-4173-89A7-9C7B307EC872}"/>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egendEntry>
        <c:idx val="2"/>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egendEntry>
        <c:idx val="3"/>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egendEntry>
        <c:idx val="4"/>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3307341252656613"/>
          <c:y val="0.88492972256972535"/>
          <c:w val="0.75052701475268213"/>
          <c:h val="0.1057244830377511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24.06.2024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hyperlink" Target="https://freesvg.org/female-symbol-fractal-outline" TargetMode="External"/><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txBody>
            <a:bodyPr/>
            <a:lstStyle/>
            <a:p>
              <a:endParaRPr lang="en-US"/>
            </a:p>
          </p:txBody>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TANISHA GUPTA</a:t>
            </a:r>
          </a:p>
          <a:p>
            <a:r>
              <a:rPr lang="en-US" sz="2400" b="1" dirty="0"/>
              <a:t>Data Analyst</a:t>
            </a:r>
            <a:endParaRPr lang="en-IN" sz="2400" b="1" dirty="0"/>
          </a:p>
        </p:txBody>
      </p:sp>
      <p:pic>
        <p:nvPicPr>
          <p:cNvPr id="36" name="Picture 35" descr="A person with glasses and red shirt&#10;&#10;Description automatically generated">
            <a:extLst>
              <a:ext uri="{FF2B5EF4-FFF2-40B4-BE49-F238E27FC236}">
                <a16:creationId xmlns:a16="http://schemas.microsoft.com/office/drawing/2014/main" id="{95CFF735-328C-631D-1423-F60BE4FEE43B}"/>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1477993" y="7025118"/>
            <a:ext cx="1904762" cy="19047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400657"/>
          </a:xfrm>
          <a:prstGeom prst="rect">
            <a:avLst/>
          </a:prstGeom>
          <a:noFill/>
        </p:spPr>
        <p:txBody>
          <a:bodyPr wrap="square" rtlCol="0">
            <a:spAutoFit/>
          </a:bodyPr>
          <a:lstStyle/>
          <a:p>
            <a:pPr algn="ctr"/>
            <a:r>
              <a:rPr lang="en-US" sz="5400" dirty="0">
                <a:solidFill>
                  <a:srgbClr val="A100FF"/>
                </a:solidFill>
              </a:rPr>
              <a:t>1897</a:t>
            </a:r>
          </a:p>
          <a:p>
            <a:pPr algn="ctr"/>
            <a:endParaRPr lang="en-US" sz="2400" dirty="0"/>
          </a:p>
          <a:p>
            <a:pPr algn="ctr"/>
            <a:r>
              <a:rPr lang="en-US" sz="2400" dirty="0"/>
              <a:t>Reactions to  “Animal”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January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45BCA0A3-768C-9B90-C745-016054D3B613}"/>
              </a:ext>
            </a:extLst>
          </p:cNvPr>
          <p:cNvPicPr>
            <a:picLocks noChangeAspect="1"/>
          </p:cNvPicPr>
          <p:nvPr/>
        </p:nvPicPr>
        <p:blipFill>
          <a:blip r:embed="rId7"/>
          <a:stretch>
            <a:fillRect/>
          </a:stretch>
        </p:blipFill>
        <p:spPr>
          <a:xfrm>
            <a:off x="2981449" y="2928136"/>
            <a:ext cx="6951851" cy="4230025"/>
          </a:xfrm>
          <a:prstGeom prst="rect">
            <a:avLst/>
          </a:prstGeom>
        </p:spPr>
      </p:pic>
      <p:graphicFrame>
        <p:nvGraphicFramePr>
          <p:cNvPr id="30" name="Chart 29">
            <a:extLst>
              <a:ext uri="{FF2B5EF4-FFF2-40B4-BE49-F238E27FC236}">
                <a16:creationId xmlns:a16="http://schemas.microsoft.com/office/drawing/2014/main" id="{65438BD2-084C-A661-CBDA-4FCF613D68CC}"/>
              </a:ext>
            </a:extLst>
          </p:cNvPr>
          <p:cNvGraphicFramePr>
            <a:graphicFrameLocks/>
          </p:cNvGraphicFramePr>
          <p:nvPr>
            <p:extLst>
              <p:ext uri="{D42A27DB-BD31-4B8C-83A1-F6EECF244321}">
                <p14:modId xmlns:p14="http://schemas.microsoft.com/office/powerpoint/2010/main" val="1358987280"/>
              </p:ext>
            </p:extLst>
          </p:nvPr>
        </p:nvGraphicFramePr>
        <p:xfrm>
          <a:off x="10367090" y="2928137"/>
          <a:ext cx="7158909" cy="4230024"/>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1FF830D1-96BF-43C6-34E8-EDDAD60BF091}"/>
              </a:ext>
            </a:extLst>
          </p:cNvPr>
          <p:cNvGraphicFramePr>
            <a:graphicFrameLocks/>
          </p:cNvGraphicFramePr>
          <p:nvPr>
            <p:extLst>
              <p:ext uri="{D42A27DB-BD31-4B8C-83A1-F6EECF244321}">
                <p14:modId xmlns:p14="http://schemas.microsoft.com/office/powerpoint/2010/main" val="2059316995"/>
              </p:ext>
            </p:extLst>
          </p:nvPr>
        </p:nvGraphicFramePr>
        <p:xfrm>
          <a:off x="4904437" y="1111630"/>
          <a:ext cx="10803057" cy="81534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1529</Words>
  <Application>Microsoft Office PowerPoint</Application>
  <PresentationFormat>Custom</PresentationFormat>
  <Paragraphs>154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Tanisha Gupta</cp:lastModifiedBy>
  <cp:revision>35</cp:revision>
  <dcterms:created xsi:type="dcterms:W3CDTF">2006-08-16T00:00:00Z</dcterms:created>
  <dcterms:modified xsi:type="dcterms:W3CDTF">2024-06-24T08:28:15Z</dcterms:modified>
  <dc:identifier>DAEhDyfaYKE</dc:identifier>
</cp:coreProperties>
</file>