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865" r:id="rId2"/>
  </p:sldMasterIdLst>
  <p:notesMasterIdLst>
    <p:notesMasterId r:id="rId21"/>
  </p:notesMasterIdLst>
  <p:sldIdLst>
    <p:sldId id="383" r:id="rId3"/>
    <p:sldId id="374" r:id="rId4"/>
    <p:sldId id="296" r:id="rId5"/>
    <p:sldId id="326" r:id="rId6"/>
    <p:sldId id="375" r:id="rId7"/>
    <p:sldId id="268" r:id="rId8"/>
    <p:sldId id="335" r:id="rId9"/>
    <p:sldId id="301" r:id="rId10"/>
    <p:sldId id="302" r:id="rId11"/>
    <p:sldId id="328" r:id="rId12"/>
    <p:sldId id="376" r:id="rId13"/>
    <p:sldId id="377" r:id="rId14"/>
    <p:sldId id="378" r:id="rId15"/>
    <p:sldId id="303" r:id="rId16"/>
    <p:sldId id="379" r:id="rId17"/>
    <p:sldId id="380" r:id="rId18"/>
    <p:sldId id="381" r:id="rId19"/>
    <p:sldId id="382"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B3D52E4-4260-462B-8454-B4293682A9E2}" type="datetimeFigureOut">
              <a:rPr lang="en-US"/>
              <a:pPr>
                <a:defRPr/>
              </a:pPr>
              <a:t>2/11/2018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60531C4-B6D3-4198-97FD-0E7751496F81}" type="slidenum">
              <a:rPr lang="en-US"/>
              <a:pPr>
                <a:defRPr/>
              </a:pPr>
              <a:t>‹#›</a:t>
            </a:fld>
            <a:endParaRPr lang="en-US" dirty="0"/>
          </a:p>
        </p:txBody>
      </p:sp>
    </p:spTree>
    <p:extLst>
      <p:ext uri="{BB962C8B-B14F-4D97-AF65-F5344CB8AC3E}">
        <p14:creationId xmlns:p14="http://schemas.microsoft.com/office/powerpoint/2010/main" val="3790088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0E6BBA70-BD8D-483A-93F4-C8FEDE45134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9703E61-0093-447F-8439-1A78AB2881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F36FA3A-FF47-4A37-92B6-17AD496C38B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5" name="Group 10"/>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Footer Placeholder 18"/>
          <p:cNvSpPr>
            <a:spLocks noGrp="1"/>
          </p:cNvSpPr>
          <p:nvPr>
            <p:ph type="ftr" sz="quarter" idx="10"/>
          </p:nvPr>
        </p:nvSpPr>
        <p:spPr/>
        <p:txBody>
          <a:bodyPr/>
          <a:lstStyle>
            <a:lvl1pPr>
              <a:defRPr>
                <a:solidFill>
                  <a:schemeClr val="accent1">
                    <a:tint val="20000"/>
                  </a:schemeClr>
                </a:solidFill>
              </a:defRPr>
            </a:lvl1pPr>
          </a:lstStyle>
          <a:p>
            <a:pPr>
              <a:defRPr/>
            </a:pPr>
            <a:r>
              <a:rPr lang="en-US"/>
              <a:t>Copyright © 2013 Pearson Education, Inc. publishing as Prentice Hall</a:t>
            </a:r>
            <a:endParaRPr lang="en-US" dirty="0"/>
          </a:p>
        </p:txBody>
      </p:sp>
      <p:sp>
        <p:nvSpPr>
          <p:cNvPr id="12" name="Slide Number Placeholder 26"/>
          <p:cNvSpPr>
            <a:spLocks noGrp="1"/>
          </p:cNvSpPr>
          <p:nvPr>
            <p:ph type="sldNum" sz="quarter" idx="11"/>
          </p:nvPr>
        </p:nvSpPr>
        <p:spPr/>
        <p:txBody>
          <a:bodyPr/>
          <a:lstStyle>
            <a:lvl1pPr>
              <a:defRPr>
                <a:solidFill>
                  <a:srgbClr val="FFFFFF"/>
                </a:solidFill>
              </a:defRPr>
            </a:lvl1pPr>
          </a:lstStyle>
          <a:p>
            <a:pPr>
              <a:defRPr/>
            </a:pPr>
            <a:r>
              <a:rPr lang="en-US"/>
              <a:t>1-</a:t>
            </a:r>
            <a:fld id="{6A88F902-9720-475A-A5DF-48D8E33A3B5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Footer Placeholder 4"/>
          <p:cNvSpPr>
            <a:spLocks noGrp="1"/>
          </p:cNvSpPr>
          <p:nvPr>
            <p:ph type="ftr" sz="quarter" idx="10"/>
          </p:nvPr>
        </p:nvSpPr>
        <p:spPr>
          <a:xfrm>
            <a:off x="4953000" y="6408738"/>
            <a:ext cx="2590800" cy="365125"/>
          </a:xfrm>
        </p:spPr>
        <p:txBody>
          <a:bodyPr/>
          <a:lstStyle>
            <a:lvl1pPr algn="ctr">
              <a:defRPr/>
            </a:lvl1pPr>
          </a:lstStyle>
          <a:p>
            <a:pPr>
              <a:defRPr/>
            </a:pPr>
            <a:r>
              <a:rPr lang="en-US"/>
              <a:t>Copyright © 2013 Pearson Education, Inc. publishing as Prentice Hall</a:t>
            </a:r>
            <a:endParaRPr lang="en-US" dirty="0"/>
          </a:p>
        </p:txBody>
      </p:sp>
      <p:sp>
        <p:nvSpPr>
          <p:cNvPr id="5" name="Slide Number Placeholder 5"/>
          <p:cNvSpPr>
            <a:spLocks noGrp="1"/>
          </p:cNvSpPr>
          <p:nvPr>
            <p:ph type="sldNum" sz="quarter" idx="11"/>
          </p:nvPr>
        </p:nvSpPr>
        <p:spPr>
          <a:xfrm>
            <a:off x="8305800" y="6408738"/>
            <a:ext cx="708025" cy="365125"/>
          </a:xfrm>
        </p:spPr>
        <p:txBody>
          <a:bodyPr/>
          <a:lstStyle>
            <a:lvl1pPr>
              <a:defRPr/>
            </a:lvl1pPr>
          </a:lstStyle>
          <a:p>
            <a:pPr>
              <a:defRPr/>
            </a:pPr>
            <a:r>
              <a:rPr lang="en-US"/>
              <a:t>3-</a:t>
            </a:r>
            <a:fld id="{CF75CF56-6870-4C97-988E-03D224065443}"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Footer Placeholder 4"/>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5"/>
          <p:cNvSpPr>
            <a:spLocks noGrp="1"/>
          </p:cNvSpPr>
          <p:nvPr>
            <p:ph type="sldNum" sz="quarter" idx="11"/>
          </p:nvPr>
        </p:nvSpPr>
        <p:spPr/>
        <p:txBody>
          <a:bodyPr/>
          <a:lstStyle>
            <a:lvl1pPr>
              <a:defRPr/>
            </a:lvl1pPr>
          </a:lstStyle>
          <a:p>
            <a:pPr>
              <a:defRPr/>
            </a:pPr>
            <a:r>
              <a:rPr lang="en-US"/>
              <a:t>1-</a:t>
            </a:r>
            <a:fld id="{CE612BB3-4033-4114-85C8-042B5B468048}"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Footer Placeholder 21"/>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17"/>
          <p:cNvSpPr>
            <a:spLocks noGrp="1"/>
          </p:cNvSpPr>
          <p:nvPr>
            <p:ph type="sldNum" sz="quarter" idx="11"/>
          </p:nvPr>
        </p:nvSpPr>
        <p:spPr/>
        <p:txBody>
          <a:bodyPr/>
          <a:lstStyle>
            <a:lvl1pPr>
              <a:defRPr/>
            </a:lvl1pPr>
          </a:lstStyle>
          <a:p>
            <a:pPr>
              <a:defRPr/>
            </a:pPr>
            <a:r>
              <a:rPr lang="en-US"/>
              <a:t>1-</a:t>
            </a:r>
            <a:fld id="{B77C4A76-B78A-46EC-A1E7-59CB9C9AFA1E}"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7"/>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8" name="Slide Number Placeholder 8"/>
          <p:cNvSpPr>
            <a:spLocks noGrp="1"/>
          </p:cNvSpPr>
          <p:nvPr>
            <p:ph type="sldNum" sz="quarter" idx="11"/>
          </p:nvPr>
        </p:nvSpPr>
        <p:spPr/>
        <p:txBody>
          <a:bodyPr/>
          <a:lstStyle>
            <a:lvl1pPr>
              <a:defRPr/>
            </a:lvl1pPr>
          </a:lstStyle>
          <a:p>
            <a:pPr>
              <a:defRPr/>
            </a:pPr>
            <a:r>
              <a:rPr lang="en-US"/>
              <a:t>1-</a:t>
            </a:r>
            <a:fld id="{8E260B03-2710-41DD-A27C-9F1014AAA93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r>
              <a:rPr lang="en-US"/>
              <a:t>Copyright © 2013 Pearson Education, Inc. publishing as Prentice Hall</a:t>
            </a:r>
          </a:p>
        </p:txBody>
      </p:sp>
      <p:sp>
        <p:nvSpPr>
          <p:cNvPr id="4" name="Slide Number Placeholder 4"/>
          <p:cNvSpPr>
            <a:spLocks noGrp="1"/>
          </p:cNvSpPr>
          <p:nvPr>
            <p:ph type="sldNum" sz="quarter" idx="11"/>
          </p:nvPr>
        </p:nvSpPr>
        <p:spPr/>
        <p:txBody>
          <a:bodyPr/>
          <a:lstStyle>
            <a:lvl1pPr>
              <a:defRPr/>
            </a:lvl1pPr>
          </a:lstStyle>
          <a:p>
            <a:pPr>
              <a:defRPr/>
            </a:pPr>
            <a:r>
              <a:rPr lang="en-US"/>
              <a:t>3-</a:t>
            </a:r>
            <a:fld id="{BBB55FF8-304A-4E0E-BE64-6D5CAD5DFA3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3" name="Slide Number Placeholder 3"/>
          <p:cNvSpPr>
            <a:spLocks noGrp="1"/>
          </p:cNvSpPr>
          <p:nvPr>
            <p:ph type="sldNum" sz="quarter" idx="11"/>
          </p:nvPr>
        </p:nvSpPr>
        <p:spPr/>
        <p:txBody>
          <a:bodyPr/>
          <a:lstStyle>
            <a:lvl1pPr>
              <a:defRPr/>
            </a:lvl1pPr>
          </a:lstStyle>
          <a:p>
            <a:pPr>
              <a:defRPr/>
            </a:pPr>
            <a:r>
              <a:rPr lang="en-US"/>
              <a:t>3-</a:t>
            </a:r>
            <a:fld id="{570A58C3-A919-46D4-89D2-7D8DCB3F783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6"/>
          <p:cNvSpPr>
            <a:spLocks noGrp="1"/>
          </p:cNvSpPr>
          <p:nvPr>
            <p:ph type="sldNum" sz="quarter" idx="11"/>
          </p:nvPr>
        </p:nvSpPr>
        <p:spPr/>
        <p:txBody>
          <a:bodyPr/>
          <a:lstStyle>
            <a:lvl1pPr>
              <a:defRPr/>
            </a:lvl1pPr>
          </a:lstStyle>
          <a:p>
            <a:pPr>
              <a:defRPr/>
            </a:pPr>
            <a:r>
              <a:rPr lang="en-US"/>
              <a:t>1-</a:t>
            </a:r>
            <a:fld id="{154F8CDA-980F-465E-A492-2203269C7B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6D1AF86C-6E26-4D9D-AE55-6C89366DC9A9}"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7" name="Right Triangle 6"/>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Footer Placeholder 5"/>
          <p:cNvSpPr>
            <a:spLocks noGrp="1"/>
          </p:cNvSpPr>
          <p:nvPr>
            <p:ph type="ftr" sz="quarter" idx="10"/>
          </p:nvPr>
        </p:nvSpPr>
        <p:spPr>
          <a:xfrm>
            <a:off x="4379913" y="6408738"/>
            <a:ext cx="3163887" cy="365125"/>
          </a:xfrm>
        </p:spPr>
        <p:txBody>
          <a:bodyPr/>
          <a:lstStyle>
            <a:lvl1pPr>
              <a:defRPr>
                <a:solidFill>
                  <a:schemeClr val="tx1"/>
                </a:solidFill>
              </a:defRPr>
            </a:lvl1pPr>
          </a:lstStyle>
          <a:p>
            <a:pPr>
              <a:defRPr/>
            </a:pPr>
            <a:r>
              <a:rPr lang="en-US"/>
              <a:t>Copyright © 2013 Pearson Education, Inc. publishing as Prentice Hall</a:t>
            </a:r>
            <a:endParaRPr lang="en-US" dirty="0"/>
          </a:p>
        </p:txBody>
      </p:sp>
      <p:sp>
        <p:nvSpPr>
          <p:cNvPr id="12" name="Slide Number Placeholder 6"/>
          <p:cNvSpPr>
            <a:spLocks noGrp="1"/>
          </p:cNvSpPr>
          <p:nvPr>
            <p:ph type="sldNum" sz="quarter" idx="11"/>
          </p:nvPr>
        </p:nvSpPr>
        <p:spPr/>
        <p:txBody>
          <a:bodyPr/>
          <a:lstStyle>
            <a:lvl1pPr>
              <a:defRPr>
                <a:solidFill>
                  <a:schemeClr val="tx1"/>
                </a:solidFill>
              </a:defRPr>
            </a:lvl1pPr>
          </a:lstStyle>
          <a:p>
            <a:pPr>
              <a:defRPr/>
            </a:pPr>
            <a:r>
              <a:rPr lang="en-US"/>
              <a:t>1-</a:t>
            </a:r>
            <a:fld id="{B0257394-9DB8-4E35-BE8E-3A2B24F7E978}"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5" name="Slide Number Placeholder 17"/>
          <p:cNvSpPr>
            <a:spLocks noGrp="1"/>
          </p:cNvSpPr>
          <p:nvPr>
            <p:ph type="sldNum" sz="quarter" idx="11"/>
          </p:nvPr>
        </p:nvSpPr>
        <p:spPr/>
        <p:txBody>
          <a:bodyPr/>
          <a:lstStyle>
            <a:lvl1pPr>
              <a:defRPr/>
            </a:lvl1pPr>
          </a:lstStyle>
          <a:p>
            <a:pPr>
              <a:defRPr/>
            </a:pPr>
            <a:r>
              <a:rPr lang="en-US"/>
              <a:t>1-</a:t>
            </a:r>
            <a:fld id="{334249AD-8682-41B2-8095-EF3823956A6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5" name="Slide Number Placeholder 17"/>
          <p:cNvSpPr>
            <a:spLocks noGrp="1"/>
          </p:cNvSpPr>
          <p:nvPr>
            <p:ph type="sldNum" sz="quarter" idx="11"/>
          </p:nvPr>
        </p:nvSpPr>
        <p:spPr/>
        <p:txBody>
          <a:bodyPr/>
          <a:lstStyle>
            <a:lvl1pPr>
              <a:defRPr/>
            </a:lvl1pPr>
          </a:lstStyle>
          <a:p>
            <a:pPr>
              <a:defRPr/>
            </a:pPr>
            <a:r>
              <a:rPr lang="en-US"/>
              <a:t>1-</a:t>
            </a:r>
            <a:fld id="{0CEC8F58-2044-461D-9E98-5E89141743B3}"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z="1800">
                <a:latin typeface="+mn-lt"/>
                <a:ea typeface="+mn-ea"/>
                <a:cs typeface="+mn-cs"/>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5" name="Slide Number Placeholder 4"/>
          <p:cNvSpPr>
            <a:spLocks noGrp="1"/>
          </p:cNvSpPr>
          <p:nvPr>
            <p:ph type="sldNum" sz="quarter" idx="12"/>
          </p:nvPr>
        </p:nvSpPr>
        <p:spPr/>
        <p:txBody>
          <a:bodyPr/>
          <a:lstStyle>
            <a:lvl1pPr>
              <a:defRPr/>
            </a:lvl1pPr>
          </a:lstStyle>
          <a:p>
            <a:pPr>
              <a:defRPr/>
            </a:pPr>
            <a:r>
              <a:rPr lang="en-US"/>
              <a:t>1-</a:t>
            </a:r>
            <a:fld id="{B69684C7-C271-4A42-86C7-D61A417A4D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759020A2-A4AA-4C3E-B4A9-4D970389D51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B1011E07-B6C4-4771-9A2E-4DAE7C8140B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0B67AFF0-1D80-4490-B9FE-253FEDC3BF6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86D01928-7EEB-45F7-A692-F4766EC6E1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4" name="Slide Number Placeholder 5"/>
          <p:cNvSpPr>
            <a:spLocks noGrp="1"/>
          </p:cNvSpPr>
          <p:nvPr>
            <p:ph type="sldNum" sz="quarter" idx="12"/>
          </p:nvPr>
        </p:nvSpPr>
        <p:spPr/>
        <p:txBody>
          <a:bodyPr/>
          <a:lstStyle>
            <a:lvl1pPr>
              <a:defRPr/>
            </a:lvl1pPr>
          </a:lstStyle>
          <a:p>
            <a:pPr>
              <a:defRPr/>
            </a:pPr>
            <a:r>
              <a:rPr lang="en-US"/>
              <a:t>1-</a:t>
            </a:r>
            <a:fld id="{6F6BB6AD-0D72-4B18-B7CE-0227A106F6A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038BE216-ACF4-49D6-9C45-98AD801672B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5CF35BA2-0AB3-4209-8BEF-4C10B1ECFC6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t>1-</a:t>
            </a:r>
            <a:fld id="{BC662F95-1A1B-440B-B500-8A37463060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5" r:id="rId1"/>
    <p:sldLayoutId id="2147483884" r:id="rId2"/>
    <p:sldLayoutId id="2147483883" r:id="rId3"/>
    <p:sldLayoutId id="2147483889" r:id="rId4"/>
    <p:sldLayoutId id="2147483890" r:id="rId5"/>
    <p:sldLayoutId id="2147483891" r:id="rId6"/>
    <p:sldLayoutId id="2147483882" r:id="rId7"/>
    <p:sldLayoutId id="2147483892" r:id="rId8"/>
    <p:sldLayoutId id="2147483893" r:id="rId9"/>
    <p:sldLayoutId id="2147483894" r:id="rId10"/>
    <p:sldLayoutId id="2147483895" r:id="rId11"/>
  </p:sldLayoutIdLst>
  <p:hf hdr="0" dt="0"/>
  <p:txStyles>
    <p:titleStyle>
      <a:lvl1pPr algn="ctr" rtl="0" eaLnBrk="0" fontAlgn="base" hangingPunct="0">
        <a:spcBef>
          <a:spcPct val="0"/>
        </a:spcBef>
        <a:spcAft>
          <a:spcPct val="0"/>
        </a:spcAft>
        <a:defRPr sz="4400" kern="1200">
          <a:solidFill>
            <a:schemeClr val="tx1"/>
          </a:solidFill>
          <a:latin typeface="+mj-lt"/>
          <a:ea typeface="ＭＳ Ｐゴシック" pitchFamily="-72" charset="-128"/>
          <a:cs typeface="ＭＳ Ｐゴシック" pitchFamily="-72" charset="-128"/>
        </a:defRPr>
      </a:lvl1pPr>
      <a:lvl2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2pPr>
      <a:lvl3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3pPr>
      <a:lvl4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4pPr>
      <a:lvl5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5pPr>
      <a:lvl6pPr marL="4572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6pPr>
      <a:lvl7pPr marL="9144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7pPr>
      <a:lvl8pPr marL="13716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8pPr>
      <a:lvl9pPr marL="18288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9pPr>
    </p:titleStyle>
    <p:bodyStyle>
      <a:lvl1pPr marL="342900" indent="-342900" algn="l" rtl="0" eaLnBrk="0" fontAlgn="base" hangingPunct="0">
        <a:spcBef>
          <a:spcPct val="20000"/>
        </a:spcBef>
        <a:spcAft>
          <a:spcPct val="0"/>
        </a:spcAft>
        <a:buFont typeface="Arial" pitchFamily="-72" charset="0"/>
        <a:buChar char="•"/>
        <a:defRPr sz="3200" kern="1200">
          <a:solidFill>
            <a:schemeClr val="tx1"/>
          </a:solidFill>
          <a:latin typeface="+mn-lt"/>
          <a:ea typeface="ＭＳ Ｐゴシック" pitchFamily="-72" charset="-128"/>
          <a:cs typeface="ＭＳ Ｐゴシック" pitchFamily="-72" charset="-128"/>
        </a:defRPr>
      </a:lvl1pPr>
      <a:lvl2pPr marL="742950" indent="-285750" algn="l" rtl="0" eaLnBrk="0" fontAlgn="base" hangingPunct="0">
        <a:spcBef>
          <a:spcPct val="20000"/>
        </a:spcBef>
        <a:spcAft>
          <a:spcPct val="0"/>
        </a:spcAft>
        <a:buFont typeface="Arial" pitchFamily="-72" charset="0"/>
        <a:buChar char="–"/>
        <a:defRPr sz="2800" kern="1200">
          <a:solidFill>
            <a:schemeClr val="tx1"/>
          </a:solidFill>
          <a:latin typeface="+mn-lt"/>
          <a:ea typeface="ＭＳ Ｐゴシック" pitchFamily="-72" charset="-128"/>
          <a:cs typeface="+mn-cs"/>
        </a:defRPr>
      </a:lvl2pPr>
      <a:lvl3pPr marL="1143000" indent="-228600" algn="l" rtl="0" eaLnBrk="0" fontAlgn="base" hangingPunct="0">
        <a:spcBef>
          <a:spcPct val="20000"/>
        </a:spcBef>
        <a:spcAft>
          <a:spcPct val="0"/>
        </a:spcAft>
        <a:buFont typeface="Arial" pitchFamily="-72" charset="0"/>
        <a:buChar char="•"/>
        <a:defRPr sz="2400" kern="1200">
          <a:solidFill>
            <a:schemeClr val="tx1"/>
          </a:solidFill>
          <a:latin typeface="+mn-lt"/>
          <a:ea typeface="ＭＳ Ｐゴシック" pitchFamily="-72" charset="-128"/>
          <a:cs typeface="+mn-cs"/>
        </a:defRPr>
      </a:lvl3pPr>
      <a:lvl4pPr marL="16002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4pPr>
      <a:lvl5pPr marL="20574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3321"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ooter Placeholder 21"/>
          <p:cNvSpPr>
            <a:spLocks noGrp="1"/>
          </p:cNvSpPr>
          <p:nvPr>
            <p:ph type="ftr" sz="quarter" idx="3"/>
          </p:nvPr>
        </p:nvSpPr>
        <p:spPr>
          <a:xfrm>
            <a:off x="4379913" y="6408738"/>
            <a:ext cx="3087687" cy="365125"/>
          </a:xfrm>
          <a:prstGeom prst="rect">
            <a:avLst/>
          </a:prstGeom>
        </p:spPr>
        <p:txBody>
          <a:bodyPr vert="horz" anchor="b"/>
          <a:lstStyle>
            <a:lvl1pPr algn="ctr" eaLnBrk="1" fontAlgn="auto" latinLnBrk="0" hangingPunct="1">
              <a:spcBef>
                <a:spcPts val="0"/>
              </a:spcBef>
              <a:spcAft>
                <a:spcPts val="0"/>
              </a:spcAft>
              <a:defRPr kumimoji="0" sz="1000">
                <a:solidFill>
                  <a:schemeClr val="tx1"/>
                </a:solidFill>
                <a:latin typeface="+mn-lt"/>
                <a:ea typeface="+mn-ea"/>
                <a:cs typeface="+mn-cs"/>
              </a:defRPr>
            </a:lvl1pPr>
          </a:lstStyle>
          <a:p>
            <a:pPr>
              <a:defRPr/>
            </a:pPr>
            <a:r>
              <a:rPr lang="en-US"/>
              <a:t>Copyright © 2013 Pearson Education, Inc. publishing as Prentice Hall</a:t>
            </a:r>
            <a:endParaRPr lang="en-US" dirty="0"/>
          </a:p>
        </p:txBody>
      </p:sp>
      <p:sp>
        <p:nvSpPr>
          <p:cNvPr id="18" name="Slide Number Placeholder 17"/>
          <p:cNvSpPr>
            <a:spLocks noGrp="1"/>
          </p:cNvSpPr>
          <p:nvPr>
            <p:ph type="sldNum" sz="quarter" idx="4"/>
          </p:nvPr>
        </p:nvSpPr>
        <p:spPr>
          <a:xfrm>
            <a:off x="8382000" y="6408738"/>
            <a:ext cx="631825"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cs typeface="+mn-cs"/>
              </a:defRPr>
            </a:lvl1pPr>
          </a:lstStyle>
          <a:p>
            <a:pPr>
              <a:defRPr/>
            </a:pPr>
            <a:r>
              <a:rPr lang="en-US"/>
              <a:t>1-</a:t>
            </a:r>
            <a:fld id="{EFD937E8-C54E-4B9B-86DD-AEAFFACD73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88" r:id="rId4"/>
    <p:sldLayoutId id="2147483899" r:id="rId5"/>
    <p:sldLayoutId id="2147483900" r:id="rId6"/>
    <p:sldLayoutId id="2147483901" r:id="rId7"/>
    <p:sldLayoutId id="2147483902" r:id="rId8"/>
    <p:sldLayoutId id="2147483903" r:id="rId9"/>
    <p:sldLayoutId id="2147483887" r:id="rId10"/>
    <p:sldLayoutId id="2147483886" r:id="rId11"/>
    <p:sldLayoutId id="2147483904" r:id="rId12"/>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pitchFamily="-72" charset="-128"/>
          <a:cs typeface="ＭＳ Ｐゴシック" pitchFamily="-72" charset="-128"/>
        </a:defRPr>
      </a:lvl1pPr>
      <a:lvl2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2pPr>
      <a:lvl3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3pPr>
      <a:lvl4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4pPr>
      <a:lvl5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5pPr>
      <a:lvl6pPr marL="4572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6pPr>
      <a:lvl7pPr marL="9144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7pPr>
      <a:lvl8pPr marL="13716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8pPr>
      <a:lvl9pPr marL="18288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9pPr>
    </p:titleStyle>
    <p:bodyStyle>
      <a:lvl1pPr marL="365125" indent="-255588" algn="l" rtl="0" eaLnBrk="0" fontAlgn="base" hangingPunct="0">
        <a:spcBef>
          <a:spcPts val="400"/>
        </a:spcBef>
        <a:spcAft>
          <a:spcPct val="0"/>
        </a:spcAft>
        <a:buClr>
          <a:schemeClr val="accent1"/>
        </a:buClr>
        <a:buSzPct val="68000"/>
        <a:buFont typeface="Wingdings 3" pitchFamily="-72" charset="2"/>
        <a:buChar char=""/>
        <a:defRPr sz="2700" kern="1200">
          <a:solidFill>
            <a:schemeClr val="tx1"/>
          </a:solidFill>
          <a:latin typeface="+mn-lt"/>
          <a:ea typeface="ＭＳ Ｐゴシック" pitchFamily="-72" charset="-128"/>
          <a:cs typeface="ＭＳ Ｐゴシック" pitchFamily="-72" charset="-128"/>
        </a:defRPr>
      </a:lvl1pPr>
      <a:lvl2pPr marL="620713" indent="-228600" algn="l" rtl="0" eaLnBrk="0" fontAlgn="base" hangingPunct="0">
        <a:spcBef>
          <a:spcPts val="325"/>
        </a:spcBef>
        <a:spcAft>
          <a:spcPct val="0"/>
        </a:spcAft>
        <a:buClr>
          <a:schemeClr val="accent1"/>
        </a:buClr>
        <a:buFont typeface="Verdana" pitchFamily="-72" charset="0"/>
        <a:buChar char="◦"/>
        <a:defRPr sz="2300" kern="1200">
          <a:solidFill>
            <a:schemeClr val="tx1"/>
          </a:solidFill>
          <a:latin typeface="+mn-lt"/>
          <a:ea typeface="ＭＳ Ｐゴシック" pitchFamily="-7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72" charset="2"/>
        <a:buChar char=""/>
        <a:defRPr sz="2100" kern="1200">
          <a:solidFill>
            <a:schemeClr val="tx1"/>
          </a:solidFill>
          <a:latin typeface="+mn-lt"/>
          <a:ea typeface="ＭＳ Ｐゴシック" pitchFamily="-72" charset="-128"/>
          <a:cs typeface="+mn-cs"/>
        </a:defRPr>
      </a:lvl3pPr>
      <a:lvl4pPr marL="1143000" indent="-228600" algn="l" rtl="0" eaLnBrk="0" fontAlgn="base" hangingPunct="0">
        <a:spcBef>
          <a:spcPts val="350"/>
        </a:spcBef>
        <a:spcAft>
          <a:spcPct val="0"/>
        </a:spcAft>
        <a:buClr>
          <a:schemeClr val="accent2"/>
        </a:buClr>
        <a:buFont typeface="Wingdings 2" pitchFamily="-72" charset="2"/>
        <a:buChar char=""/>
        <a:defRPr sz="1900" kern="1200">
          <a:solidFill>
            <a:schemeClr val="tx1"/>
          </a:solidFill>
          <a:latin typeface="+mn-lt"/>
          <a:ea typeface="ＭＳ Ｐゴシック" pitchFamily="-72" charset="-128"/>
          <a:cs typeface="+mn-cs"/>
        </a:defRPr>
      </a:lvl4pPr>
      <a:lvl5pPr marL="1371600" indent="-228600" algn="l" rtl="0" eaLnBrk="0" fontAlgn="base" hangingPunct="0">
        <a:spcBef>
          <a:spcPts val="350"/>
        </a:spcBef>
        <a:spcAft>
          <a:spcPct val="0"/>
        </a:spcAft>
        <a:buClr>
          <a:schemeClr val="accent2"/>
        </a:buClr>
        <a:buFont typeface="Wingdings 2" pitchFamily="-72" charset="2"/>
        <a:buChar char=""/>
        <a:defRPr kern="1200">
          <a:solidFill>
            <a:schemeClr val="tx1"/>
          </a:solidFill>
          <a:latin typeface="+mn-lt"/>
          <a:ea typeface="ＭＳ Ｐゴシック" pitchFamily="-7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5856" y="274638"/>
            <a:ext cx="5410944" cy="2218258"/>
          </a:xfrm>
        </p:spPr>
        <p:txBody>
          <a:bodyPr>
            <a:normAutofit/>
          </a:bodyPr>
          <a:lstStyle/>
          <a:p>
            <a:br>
              <a:rPr lang="en-US" dirty="0"/>
            </a:br>
            <a:r>
              <a:rPr lang="en-US" dirty="0"/>
              <a:t>Visualizing and Exploring Data</a:t>
            </a:r>
          </a:p>
        </p:txBody>
      </p:sp>
      <p:pic>
        <p:nvPicPr>
          <p:cNvPr id="3" name="Picture 2"/>
          <p:cNvPicPr>
            <a:picLocks noChangeAspect="1"/>
          </p:cNvPicPr>
          <p:nvPr/>
        </p:nvPicPr>
        <p:blipFill>
          <a:blip r:embed="rId2"/>
          <a:stretch>
            <a:fillRect/>
          </a:stretch>
        </p:blipFill>
        <p:spPr>
          <a:xfrm>
            <a:off x="2555776" y="2636912"/>
            <a:ext cx="5364088" cy="3443398"/>
          </a:xfrm>
          <a:prstGeom prst="rect">
            <a:avLst/>
          </a:prstGeom>
        </p:spPr>
      </p:pic>
    </p:spTree>
    <p:extLst>
      <p:ext uri="{BB962C8B-B14F-4D97-AF65-F5344CB8AC3E}">
        <p14:creationId xmlns:p14="http://schemas.microsoft.com/office/powerpoint/2010/main" val="1797503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Final Pivot Table</a:t>
            </a:r>
          </a:p>
        </p:txBody>
      </p:sp>
      <p:pic>
        <p:nvPicPr>
          <p:cNvPr id="3" name="Picture 2" descr="BA2-Figure-3.5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556792"/>
            <a:ext cx="6579092" cy="31683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3672408" cy="4525962"/>
          </a:xfrm>
        </p:spPr>
        <p:txBody>
          <a:bodyPr/>
          <a:lstStyle/>
          <a:p>
            <a:r>
              <a:rPr lang="en-US" sz="2400" dirty="0"/>
              <a:t>Uncheck the boxes in the </a:t>
            </a:r>
            <a:r>
              <a:rPr lang="en-US" sz="2400" i="1" dirty="0"/>
              <a:t>PivotTable Field List </a:t>
            </a:r>
            <a:r>
              <a:rPr lang="en-US" sz="2400" dirty="0"/>
              <a:t>or drag the field names to different areas.</a:t>
            </a:r>
          </a:p>
          <a:p>
            <a:r>
              <a:rPr lang="en-US" sz="2400" dirty="0"/>
              <a:t>You may easily add multiple variables in the fields to create different views of the data.</a:t>
            </a:r>
          </a:p>
          <a:p>
            <a:pPr lvl="1"/>
            <a:r>
              <a:rPr lang="en-US" sz="2000" dirty="0"/>
              <a:t>Example: drag the </a:t>
            </a:r>
            <a:r>
              <a:rPr lang="en-US" sz="2000" i="1" dirty="0"/>
              <a:t>Source</a:t>
            </a:r>
            <a:r>
              <a:rPr lang="en-US" sz="2000" dirty="0"/>
              <a:t> field into the </a:t>
            </a:r>
            <a:r>
              <a:rPr lang="en-US" sz="2000" i="1" dirty="0"/>
              <a:t>Row Labels</a:t>
            </a:r>
            <a:r>
              <a:rPr lang="en-US" sz="2000" dirty="0"/>
              <a:t> area</a:t>
            </a:r>
          </a:p>
        </p:txBody>
      </p:sp>
      <p:sp>
        <p:nvSpPr>
          <p:cNvPr id="3" name="Title 2"/>
          <p:cNvSpPr>
            <a:spLocks noGrp="1"/>
          </p:cNvSpPr>
          <p:nvPr>
            <p:ph type="title"/>
          </p:nvPr>
        </p:nvSpPr>
        <p:spPr/>
        <p:txBody>
          <a:bodyPr/>
          <a:lstStyle/>
          <a:p>
            <a:r>
              <a:rPr lang="en-US" dirty="0"/>
              <a:t>Modifying PivotTables</a:t>
            </a:r>
          </a:p>
        </p:txBody>
      </p:sp>
      <p:pic>
        <p:nvPicPr>
          <p:cNvPr id="7" name="Picture 6" descr="BA2-Figure-3.5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844824"/>
            <a:ext cx="5106514" cy="3384376"/>
          </a:xfrm>
          <a:prstGeom prst="rect">
            <a:avLst/>
          </a:prstGeom>
        </p:spPr>
      </p:pic>
    </p:spTree>
    <p:extLst>
      <p:ext uri="{BB962C8B-B14F-4D97-AF65-F5344CB8AC3E}">
        <p14:creationId xmlns:p14="http://schemas.microsoft.com/office/powerpoint/2010/main" val="273128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666332"/>
          </a:xfrm>
        </p:spPr>
        <p:txBody>
          <a:bodyPr/>
          <a:lstStyle/>
          <a:p>
            <a:r>
              <a:rPr lang="en-US" sz="2400" dirty="0"/>
              <a:t>Dragging a field into the Report Filter  area in the PivotTable Field  list allows you to add a third dimension to your analysis.</a:t>
            </a:r>
          </a:p>
        </p:txBody>
      </p:sp>
      <p:sp>
        <p:nvSpPr>
          <p:cNvPr id="3" name="Title 2"/>
          <p:cNvSpPr>
            <a:spLocks noGrp="1"/>
          </p:cNvSpPr>
          <p:nvPr>
            <p:ph type="title"/>
          </p:nvPr>
        </p:nvSpPr>
        <p:spPr/>
        <p:txBody>
          <a:bodyPr>
            <a:noAutofit/>
          </a:bodyPr>
          <a:lstStyle/>
          <a:p>
            <a:r>
              <a:rPr lang="en-US" sz="3200" dirty="0"/>
              <a:t>Example 3.28: Using the PivotTable Report Filter</a:t>
            </a:r>
          </a:p>
        </p:txBody>
      </p:sp>
      <p:sp>
        <p:nvSpPr>
          <p:cNvPr id="8" name="TextBox 7"/>
          <p:cNvSpPr txBox="1"/>
          <p:nvPr/>
        </p:nvSpPr>
        <p:spPr>
          <a:xfrm>
            <a:off x="5436096" y="2636912"/>
            <a:ext cx="3312368" cy="1200328"/>
          </a:xfrm>
          <a:prstGeom prst="rect">
            <a:avLst/>
          </a:prstGeom>
          <a:noFill/>
        </p:spPr>
        <p:txBody>
          <a:bodyPr wrap="square" rtlCol="0">
            <a:spAutoFit/>
          </a:bodyPr>
          <a:lstStyle/>
          <a:p>
            <a:r>
              <a:rPr lang="en-US" dirty="0"/>
              <a:t>Click the drop down arrow in cell B1; choose Credit:</a:t>
            </a:r>
          </a:p>
        </p:txBody>
      </p:sp>
      <p:pic>
        <p:nvPicPr>
          <p:cNvPr id="9" name="Picture 8" descr="BA2-Figure-3.53-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36911"/>
            <a:ext cx="4824536" cy="3190419"/>
          </a:xfrm>
          <a:prstGeom prst="rect">
            <a:avLst/>
          </a:prstGeom>
        </p:spPr>
      </p:pic>
      <p:pic>
        <p:nvPicPr>
          <p:cNvPr id="10" name="Picture 9" descr="BA2-Figure-3.54-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1" y="4005064"/>
            <a:ext cx="3844495" cy="1800200"/>
          </a:xfrm>
          <a:prstGeom prst="rect">
            <a:avLst/>
          </a:prstGeom>
        </p:spPr>
      </p:pic>
    </p:spTree>
    <p:extLst>
      <p:ext uri="{BB962C8B-B14F-4D97-AF65-F5344CB8AC3E}">
        <p14:creationId xmlns:p14="http://schemas.microsoft.com/office/powerpoint/2010/main" val="401579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PivotCharts</a:t>
            </a:r>
            <a:r>
              <a:rPr lang="en-US" dirty="0"/>
              <a:t> visualize data in PivotTables.</a:t>
            </a:r>
          </a:p>
          <a:p>
            <a:r>
              <a:rPr lang="en-US" dirty="0"/>
              <a:t>They can be created in a simple one-click fashion.</a:t>
            </a:r>
          </a:p>
          <a:p>
            <a:pPr lvl="1"/>
            <a:r>
              <a:rPr lang="en-US" dirty="0"/>
              <a:t>Select the PivotTable</a:t>
            </a:r>
          </a:p>
          <a:p>
            <a:pPr lvl="1"/>
            <a:r>
              <a:rPr lang="en-US" dirty="0"/>
              <a:t>From the analyze tab, click </a:t>
            </a:r>
            <a:r>
              <a:rPr lang="en-US" i="1" dirty="0"/>
              <a:t>PivotChart</a:t>
            </a:r>
            <a:r>
              <a:rPr lang="en-US" dirty="0"/>
              <a:t>. </a:t>
            </a:r>
          </a:p>
          <a:p>
            <a:pPr lvl="1"/>
            <a:r>
              <a:rPr lang="en-US" dirty="0"/>
              <a:t>Excel will display an </a:t>
            </a:r>
            <a:r>
              <a:rPr lang="en-US" i="1" dirty="0"/>
              <a:t>Insert Chart </a:t>
            </a:r>
            <a:r>
              <a:rPr lang="en-US" dirty="0"/>
              <a:t>dialog that allows you to choose the type of chart you wish to display.</a:t>
            </a:r>
          </a:p>
        </p:txBody>
      </p:sp>
      <p:sp>
        <p:nvSpPr>
          <p:cNvPr id="3" name="Title 2"/>
          <p:cNvSpPr>
            <a:spLocks noGrp="1"/>
          </p:cNvSpPr>
          <p:nvPr>
            <p:ph type="title"/>
          </p:nvPr>
        </p:nvSpPr>
        <p:spPr/>
        <p:txBody>
          <a:bodyPr/>
          <a:lstStyle/>
          <a:p>
            <a:r>
              <a:rPr lang="en-US" dirty="0" err="1"/>
              <a:t>PivotCharts</a:t>
            </a:r>
            <a:endParaRPr lang="en-US" dirty="0"/>
          </a:p>
        </p:txBody>
      </p:sp>
    </p:spTree>
    <p:extLst>
      <p:ext uri="{BB962C8B-B14F-4D97-AF65-F5344CB8AC3E}">
        <p14:creationId xmlns:p14="http://schemas.microsoft.com/office/powerpoint/2010/main" val="187826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eaLnBrk="1" fontAlgn="auto" hangingPunct="1">
              <a:spcAft>
                <a:spcPts val="0"/>
              </a:spcAft>
              <a:defRPr/>
            </a:pPr>
            <a:r>
              <a:rPr lang="en-US" sz="3600" dirty="0">
                <a:ea typeface="+mj-ea"/>
                <a:cs typeface="+mj-cs"/>
              </a:rPr>
              <a:t>Example 3.29: A PivotChart for Sales Data</a:t>
            </a:r>
            <a:endParaRPr lang="en-US" dirty="0">
              <a:ea typeface="+mj-ea"/>
              <a:cs typeface="+mj-cs"/>
            </a:endParaRPr>
          </a:p>
        </p:txBody>
      </p:sp>
      <p:sp>
        <p:nvSpPr>
          <p:cNvPr id="3" name="TextBox 2"/>
          <p:cNvSpPr txBox="1"/>
          <p:nvPr/>
        </p:nvSpPr>
        <p:spPr>
          <a:xfrm>
            <a:off x="611560" y="4221088"/>
            <a:ext cx="7848872" cy="1631216"/>
          </a:xfrm>
          <a:prstGeom prst="rect">
            <a:avLst/>
          </a:prstGeom>
          <a:noFill/>
        </p:spPr>
        <p:txBody>
          <a:bodyPr wrap="square" rtlCol="0">
            <a:spAutoFit/>
          </a:bodyPr>
          <a:lstStyle/>
          <a:p>
            <a:r>
              <a:rPr lang="en-US" sz="2000" dirty="0"/>
              <a:t>By clicking on the drop-down buttons, you can easily change the data that are displayed. by filtering the data. Also, by clicking on the chart and selecting the </a:t>
            </a:r>
            <a:r>
              <a:rPr lang="en-US" sz="2000" i="1" dirty="0"/>
              <a:t>PivotChart Tools Design </a:t>
            </a:r>
            <a:r>
              <a:rPr lang="en-US" sz="2000" dirty="0"/>
              <a:t>tab, you can switch the rows and columns to display an alternate view of the chart or change the chart type entirely.</a:t>
            </a:r>
          </a:p>
        </p:txBody>
      </p:sp>
      <p:pic>
        <p:nvPicPr>
          <p:cNvPr id="2" name="Picture 1" descr="BA2-Figure-3.55-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052736"/>
            <a:ext cx="5107173" cy="30961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Excel 2010 introduced </a:t>
            </a:r>
            <a:r>
              <a:rPr lang="en-US" b="1" dirty="0"/>
              <a:t>slicers</a:t>
            </a:r>
            <a:r>
              <a:rPr lang="en-US" dirty="0"/>
              <a:t> — tools for drilling down to “slice” a PivotTable and display a subset of data. </a:t>
            </a:r>
          </a:p>
          <a:p>
            <a:r>
              <a:rPr lang="en-US" dirty="0"/>
              <a:t>To create a slicer for any of the columns in the database, click on the PivotTable and choose </a:t>
            </a:r>
            <a:r>
              <a:rPr lang="en-US" i="1" dirty="0"/>
              <a:t>Insert Slicer</a:t>
            </a:r>
            <a:r>
              <a:rPr lang="en-US" dirty="0"/>
              <a:t> from the </a:t>
            </a:r>
            <a:r>
              <a:rPr lang="en-US" i="1" dirty="0"/>
              <a:t>Analyze</a:t>
            </a:r>
            <a:r>
              <a:rPr lang="en-US" dirty="0"/>
              <a:t> tab in the </a:t>
            </a:r>
            <a:r>
              <a:rPr lang="en-US" i="1" dirty="0"/>
              <a:t>PivotTable Tools</a:t>
            </a:r>
            <a:r>
              <a:rPr lang="en-US" dirty="0"/>
              <a:t> ribbon.</a:t>
            </a:r>
          </a:p>
          <a:p>
            <a:endParaRPr lang="en-US" dirty="0"/>
          </a:p>
        </p:txBody>
      </p:sp>
      <p:sp>
        <p:nvSpPr>
          <p:cNvPr id="3" name="Title 2"/>
          <p:cNvSpPr>
            <a:spLocks noGrp="1"/>
          </p:cNvSpPr>
          <p:nvPr>
            <p:ph type="title"/>
          </p:nvPr>
        </p:nvSpPr>
        <p:spPr/>
        <p:txBody>
          <a:bodyPr/>
          <a:lstStyle/>
          <a:p>
            <a:r>
              <a:rPr lang="en-US" dirty="0"/>
              <a:t>Slicers</a:t>
            </a:r>
          </a:p>
        </p:txBody>
      </p:sp>
    </p:spTree>
    <p:extLst>
      <p:ext uri="{BB962C8B-B14F-4D97-AF65-F5344CB8AC3E}">
        <p14:creationId xmlns:p14="http://schemas.microsoft.com/office/powerpoint/2010/main" val="153764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3.30 Using Slicers</a:t>
            </a:r>
          </a:p>
        </p:txBody>
      </p:sp>
      <p:sp>
        <p:nvSpPr>
          <p:cNvPr id="8" name="TextBox 7"/>
          <p:cNvSpPr txBox="1"/>
          <p:nvPr/>
        </p:nvSpPr>
        <p:spPr>
          <a:xfrm>
            <a:off x="323528" y="4509120"/>
            <a:ext cx="2520280" cy="830997"/>
          </a:xfrm>
          <a:prstGeom prst="rect">
            <a:avLst/>
          </a:prstGeom>
          <a:noFill/>
        </p:spPr>
        <p:txBody>
          <a:bodyPr wrap="square" rtlCol="0">
            <a:spAutoFit/>
          </a:bodyPr>
          <a:lstStyle/>
          <a:p>
            <a:r>
              <a:rPr lang="en-US" dirty="0"/>
              <a:t>Cross-tabulation “sliced” by E-mail</a:t>
            </a:r>
          </a:p>
        </p:txBody>
      </p:sp>
      <p:pic>
        <p:nvPicPr>
          <p:cNvPr id="2" name="Picture 1" descr="BA2-Figure-3.56-new-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268760"/>
            <a:ext cx="5400600" cy="2843753"/>
          </a:xfrm>
          <a:prstGeom prst="rect">
            <a:avLst/>
          </a:prstGeom>
        </p:spPr>
      </p:pic>
      <p:pic>
        <p:nvPicPr>
          <p:cNvPr id="9" name="Picture 8" descr="BA2-Figure-3.57-new-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4365104"/>
            <a:ext cx="5825366" cy="1800200"/>
          </a:xfrm>
          <a:prstGeom prst="rect">
            <a:avLst/>
          </a:prstGeom>
        </p:spPr>
      </p:pic>
    </p:spTree>
    <p:extLst>
      <p:ext uri="{BB962C8B-B14F-4D97-AF65-F5344CB8AC3E}">
        <p14:creationId xmlns:p14="http://schemas.microsoft.com/office/powerpoint/2010/main" val="131018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camera tool is useful for creating PivotTable-based dashboards. </a:t>
            </a:r>
          </a:p>
          <a:p>
            <a:r>
              <a:rPr lang="en-US" dirty="0"/>
              <a:t>If you create several different PivotTables and charts, you can easily use the camera tool to take pictures of them and consolidate them onto one worksheet. </a:t>
            </a:r>
          </a:p>
          <a:p>
            <a:r>
              <a:rPr lang="en-US" dirty="0"/>
              <a:t>In this fashion, you can still make changes to the PivotTables and they will automatically be reflected in the camera shots. </a:t>
            </a:r>
          </a:p>
        </p:txBody>
      </p:sp>
      <p:sp>
        <p:nvSpPr>
          <p:cNvPr id="3" name="Title 2"/>
          <p:cNvSpPr>
            <a:spLocks noGrp="1"/>
          </p:cNvSpPr>
          <p:nvPr>
            <p:ph type="title"/>
          </p:nvPr>
        </p:nvSpPr>
        <p:spPr/>
        <p:txBody>
          <a:bodyPr/>
          <a:lstStyle/>
          <a:p>
            <a:r>
              <a:rPr lang="en-US" dirty="0"/>
              <a:t>PivotTable Dashboards</a:t>
            </a:r>
          </a:p>
        </p:txBody>
      </p:sp>
    </p:spTree>
    <p:extLst>
      <p:ext uri="{BB962C8B-B14F-4D97-AF65-F5344CB8AC3E}">
        <p14:creationId xmlns:p14="http://schemas.microsoft.com/office/powerpoint/2010/main" val="213601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Camera-Based Dashboard Example</a:t>
            </a:r>
          </a:p>
        </p:txBody>
      </p:sp>
      <p:pic>
        <p:nvPicPr>
          <p:cNvPr id="2" name="Picture 1" descr="BA2-Figure-3.58-new-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84784"/>
            <a:ext cx="8328147" cy="3532531"/>
          </a:xfrm>
          <a:prstGeom prst="rect">
            <a:avLst/>
          </a:prstGeom>
        </p:spPr>
      </p:pic>
    </p:spTree>
    <p:extLst>
      <p:ext uri="{BB962C8B-B14F-4D97-AF65-F5344CB8AC3E}">
        <p14:creationId xmlns:p14="http://schemas.microsoft.com/office/powerpoint/2010/main" val="258907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a:t>
            </a:r>
            <a:r>
              <a:rPr lang="en-US" sz="2400" b="1" dirty="0"/>
              <a:t>cross-tabulation </a:t>
            </a:r>
            <a:r>
              <a:rPr lang="en-US" sz="2400" dirty="0"/>
              <a:t>is a tabular method that displays the number of observations in a data set for different subcategories of two categorical variables. </a:t>
            </a:r>
          </a:p>
          <a:p>
            <a:pPr lvl="1"/>
            <a:r>
              <a:rPr lang="en-US" sz="2000" dirty="0"/>
              <a:t>A cross-tabulation table is often called a </a:t>
            </a:r>
            <a:r>
              <a:rPr lang="en-US" sz="2000" b="1" dirty="0"/>
              <a:t>contingency table</a:t>
            </a:r>
            <a:r>
              <a:rPr lang="en-US" sz="2000" dirty="0"/>
              <a:t>.</a:t>
            </a:r>
          </a:p>
          <a:p>
            <a:r>
              <a:rPr lang="en-US" sz="2400" dirty="0"/>
              <a:t>The subcategories of the variables must be mutually exclusive and exhaustive, meaning that each observation can be classified into only one subcategory, and, taken together over all subcategories, they must constitute the complete data set.</a:t>
            </a:r>
          </a:p>
        </p:txBody>
      </p:sp>
      <p:sp>
        <p:nvSpPr>
          <p:cNvPr id="3" name="Title 2"/>
          <p:cNvSpPr>
            <a:spLocks noGrp="1"/>
          </p:cNvSpPr>
          <p:nvPr>
            <p:ph type="title"/>
          </p:nvPr>
        </p:nvSpPr>
        <p:spPr/>
        <p:txBody>
          <a:bodyPr/>
          <a:lstStyle/>
          <a:p>
            <a:r>
              <a:rPr lang="en-US" dirty="0"/>
              <a:t>Cross-Tabulations</a:t>
            </a:r>
          </a:p>
        </p:txBody>
      </p:sp>
    </p:spTree>
    <p:extLst>
      <p:ext uri="{BB962C8B-B14F-4D97-AF65-F5344CB8AC3E}">
        <p14:creationId xmlns:p14="http://schemas.microsoft.com/office/powerpoint/2010/main" val="405390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sz="2400" i="1" dirty="0">
                <a:ea typeface="+mn-ea"/>
                <a:cs typeface="+mn-cs"/>
              </a:rPr>
              <a:t>Sales Transactions</a:t>
            </a:r>
            <a:r>
              <a:rPr lang="en-US" sz="2400" dirty="0">
                <a:ea typeface="+mn-ea"/>
                <a:cs typeface="+mn-cs"/>
              </a:rPr>
              <a:t> database</a:t>
            </a:r>
          </a:p>
          <a:p>
            <a:pPr marL="365760" indent="-256032" eaLnBrk="1" fontAlgn="auto" hangingPunct="1">
              <a:spcAft>
                <a:spcPts val="0"/>
              </a:spcAft>
              <a:buFont typeface="Wingdings 3"/>
              <a:buChar char=""/>
              <a:defRPr/>
            </a:pPr>
            <a:endParaRPr lang="en-US" sz="2400" dirty="0">
              <a:ea typeface="+mn-ea"/>
              <a:cs typeface="+mn-cs"/>
            </a:endParaRPr>
          </a:p>
          <a:p>
            <a:pPr marL="365760" indent="-256032" eaLnBrk="1" fontAlgn="auto" hangingPunct="1">
              <a:spcAft>
                <a:spcPts val="0"/>
              </a:spcAft>
              <a:buFont typeface="Wingdings 3"/>
              <a:buChar char=""/>
              <a:defRPr/>
            </a:pPr>
            <a:endParaRPr lang="en-US" sz="2400" dirty="0">
              <a:ea typeface="+mn-ea"/>
              <a:cs typeface="+mn-cs"/>
            </a:endParaRPr>
          </a:p>
          <a:p>
            <a:pPr marL="365760" indent="-256032" eaLnBrk="1" fontAlgn="auto" hangingPunct="1">
              <a:spcAft>
                <a:spcPts val="0"/>
              </a:spcAft>
              <a:buFont typeface="Wingdings 3"/>
              <a:buChar char=""/>
              <a:defRPr/>
            </a:pPr>
            <a:endParaRPr lang="en-US" sz="2400" dirty="0">
              <a:ea typeface="+mn-ea"/>
              <a:cs typeface="+mn-cs"/>
            </a:endParaRPr>
          </a:p>
          <a:p>
            <a:pPr marL="365760" indent="-256032" eaLnBrk="1" fontAlgn="auto" hangingPunct="1">
              <a:spcAft>
                <a:spcPts val="0"/>
              </a:spcAft>
              <a:buFont typeface="Wingdings 3"/>
              <a:buChar char=""/>
              <a:defRPr/>
            </a:pPr>
            <a:endParaRPr lang="en-US" sz="2400" dirty="0">
              <a:ea typeface="+mn-ea"/>
              <a:cs typeface="+mn-cs"/>
            </a:endParaRPr>
          </a:p>
          <a:p>
            <a:pPr marL="365760" indent="-256032" eaLnBrk="1" fontAlgn="auto" hangingPunct="1">
              <a:spcAft>
                <a:spcPts val="0"/>
              </a:spcAft>
              <a:buFont typeface="Wingdings 3"/>
              <a:buChar char=""/>
              <a:defRPr/>
            </a:pPr>
            <a:endParaRPr lang="en-US" sz="2400" dirty="0">
              <a:ea typeface="+mn-ea"/>
              <a:cs typeface="+mn-cs"/>
            </a:endParaRPr>
          </a:p>
          <a:p>
            <a:pPr marL="365760" indent="-256032" eaLnBrk="1" fontAlgn="auto" hangingPunct="1">
              <a:spcAft>
                <a:spcPts val="0"/>
              </a:spcAft>
              <a:buFont typeface="Wingdings 3"/>
              <a:buChar char=""/>
              <a:defRPr/>
            </a:pPr>
            <a:r>
              <a:rPr lang="en-US" sz="2400" dirty="0">
                <a:ea typeface="+mn-ea"/>
                <a:cs typeface="+mn-cs"/>
              </a:rPr>
              <a:t>Count the number (and compute the percentage) of books and DVDs ordered by region.</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Example 3.26: Constructing a Cross-Tabulation</a:t>
            </a:r>
          </a:p>
        </p:txBody>
      </p:sp>
      <p:pic>
        <p:nvPicPr>
          <p:cNvPr id="4" name="Picture 3" descr="BA2-Figure-3.46-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16832"/>
            <a:ext cx="5544616" cy="2063691"/>
          </a:xfrm>
          <a:prstGeom prst="rect">
            <a:avLst/>
          </a:prstGeom>
        </p:spPr>
      </p:pic>
      <p:pic>
        <p:nvPicPr>
          <p:cNvPr id="6" name="Picture 5"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797152"/>
            <a:ext cx="3547872" cy="1469136"/>
          </a:xfrm>
          <a:prstGeom prst="rect">
            <a:avLst/>
          </a:prstGeom>
        </p:spPr>
      </p:pic>
      <p:pic>
        <p:nvPicPr>
          <p:cNvPr id="7" name="Picture 6" descr="Untitl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4797152"/>
            <a:ext cx="4267200" cy="14630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Cross-Tabulation Visualization: Chart of Regional Sales by Product</a:t>
            </a:r>
          </a:p>
        </p:txBody>
      </p:sp>
      <p:pic>
        <p:nvPicPr>
          <p:cNvPr id="2" name="Picture 1" descr="BA2-Figure-3.47-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6908800" cy="422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ighlight>
                  <a:srgbClr val="FFFF00"/>
                </a:highlight>
              </a:rPr>
              <a:t>Excel provides a powerful tool for distilling a complex data set into meaningful information: </a:t>
            </a:r>
            <a:r>
              <a:rPr lang="en-US" b="1" dirty="0">
                <a:highlight>
                  <a:srgbClr val="FFFF00"/>
                </a:highlight>
              </a:rPr>
              <a:t>PivotTables</a:t>
            </a:r>
            <a:r>
              <a:rPr lang="en-US" dirty="0">
                <a:highlight>
                  <a:srgbClr val="FFFF00"/>
                </a:highlight>
              </a:rPr>
              <a:t>. </a:t>
            </a:r>
          </a:p>
          <a:p>
            <a:r>
              <a:rPr lang="en-US" dirty="0"/>
              <a:t>PivotTables allows you to create </a:t>
            </a:r>
            <a:r>
              <a:rPr lang="en-US" dirty="0">
                <a:highlight>
                  <a:srgbClr val="FFFF00"/>
                </a:highlight>
              </a:rPr>
              <a:t>custom summaries and charts of key information in the data. </a:t>
            </a:r>
          </a:p>
          <a:p>
            <a:r>
              <a:rPr lang="en-US" dirty="0"/>
              <a:t>PivotTables can be used to quickly create cross-tabulations and to drill down into a large set of data in numerous ways.</a:t>
            </a:r>
          </a:p>
        </p:txBody>
      </p:sp>
      <p:sp>
        <p:nvSpPr>
          <p:cNvPr id="3" name="Title 2"/>
          <p:cNvSpPr>
            <a:spLocks noGrp="1"/>
          </p:cNvSpPr>
          <p:nvPr>
            <p:ph type="title"/>
          </p:nvPr>
        </p:nvSpPr>
        <p:spPr/>
        <p:txBody>
          <a:bodyPr>
            <a:normAutofit fontScale="90000"/>
          </a:bodyPr>
          <a:lstStyle/>
          <a:p>
            <a:r>
              <a:rPr lang="en-US" dirty="0"/>
              <a:t>Exploring Data Using PivotTables</a:t>
            </a:r>
          </a:p>
        </p:txBody>
      </p:sp>
    </p:spTree>
    <p:extLst>
      <p:ext uri="{BB962C8B-B14F-4D97-AF65-F5344CB8AC3E}">
        <p14:creationId xmlns:p14="http://schemas.microsoft.com/office/powerpoint/2010/main" val="412637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3733800" cy="4525962"/>
          </a:xfrm>
        </p:spPr>
        <p:txBody>
          <a:bodyPr>
            <a:normAutofit/>
          </a:bodyPr>
          <a:lstStyle/>
          <a:p>
            <a:pPr marL="109728" indent="0" eaLnBrk="1" fontAlgn="auto" hangingPunct="1">
              <a:spcBef>
                <a:spcPts val="0"/>
              </a:spcBef>
              <a:spcAft>
                <a:spcPts val="0"/>
              </a:spcAft>
              <a:buFont typeface="Wingdings 3"/>
              <a:buNone/>
              <a:defRPr/>
            </a:pPr>
            <a:r>
              <a:rPr lang="en-US" dirty="0">
                <a:ea typeface="+mn-ea"/>
                <a:cs typeface="+mn-cs"/>
              </a:rPr>
              <a:t>Click inside your database</a:t>
            </a:r>
          </a:p>
          <a:p>
            <a:pPr marL="109728" indent="0" eaLnBrk="1" fontAlgn="auto" hangingPunct="1">
              <a:spcBef>
                <a:spcPts val="0"/>
              </a:spcBef>
              <a:spcAft>
                <a:spcPts val="0"/>
              </a:spcAft>
              <a:buFont typeface="Wingdings 3"/>
              <a:buNone/>
              <a:defRPr/>
            </a:pPr>
            <a:r>
              <a:rPr lang="en-US" i="1" dirty="0">
                <a:ea typeface="+mn-ea"/>
                <a:cs typeface="+mn-cs"/>
              </a:rPr>
              <a:t>Insert &gt;</a:t>
            </a:r>
          </a:p>
          <a:p>
            <a:pPr marL="109728" indent="0" eaLnBrk="1" fontAlgn="auto" hangingPunct="1">
              <a:spcBef>
                <a:spcPts val="0"/>
              </a:spcBef>
              <a:spcAft>
                <a:spcPts val="0"/>
              </a:spcAft>
              <a:buFont typeface="Wingdings 3"/>
              <a:buNone/>
              <a:defRPr/>
            </a:pPr>
            <a:r>
              <a:rPr lang="en-US" i="1" dirty="0">
                <a:ea typeface="+mn-ea"/>
                <a:cs typeface="+mn-cs"/>
              </a:rPr>
              <a:t>Tables &gt;</a:t>
            </a:r>
          </a:p>
          <a:p>
            <a:pPr marL="109728" indent="0" eaLnBrk="1" fontAlgn="auto" hangingPunct="1">
              <a:spcBef>
                <a:spcPts val="0"/>
              </a:spcBef>
              <a:spcAft>
                <a:spcPts val="0"/>
              </a:spcAft>
              <a:buFont typeface="Wingdings 3"/>
              <a:buNone/>
              <a:defRPr/>
            </a:pPr>
            <a:r>
              <a:rPr lang="en-US" i="1" dirty="0">
                <a:ea typeface="+mn-ea"/>
                <a:cs typeface="+mn-cs"/>
              </a:rPr>
              <a:t>PivotTable</a:t>
            </a:r>
          </a:p>
          <a:p>
            <a:pPr marL="109728" indent="0" eaLnBrk="1" fontAlgn="auto" hangingPunct="1">
              <a:spcBef>
                <a:spcPts val="1200"/>
              </a:spcBef>
              <a:spcAft>
                <a:spcPts val="0"/>
              </a:spcAft>
              <a:buFont typeface="Wingdings 3"/>
              <a:buNone/>
              <a:defRPr/>
            </a:pPr>
            <a:r>
              <a:rPr lang="en-US" dirty="0">
                <a:ea typeface="+mn-ea"/>
                <a:cs typeface="+mn-cs"/>
              </a:rPr>
              <a:t>The wizard creates a blank PivotTable as shown. </a:t>
            </a:r>
          </a:p>
          <a:p>
            <a:pPr marL="109728" indent="0" eaLnBrk="1" fontAlgn="auto" hangingPunct="1">
              <a:spcAft>
                <a:spcPts val="0"/>
              </a:spcAft>
              <a:buFont typeface="Wingdings 3"/>
              <a:buNone/>
              <a:defRPr/>
            </a:pPr>
            <a:endParaRPr lang="en-US" i="1"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Constructing PivotTables</a:t>
            </a:r>
          </a:p>
        </p:txBody>
      </p:sp>
      <p:pic>
        <p:nvPicPr>
          <p:cNvPr id="3" name="Picture 2" descr="BA2-Figure-3.48-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1340768"/>
            <a:ext cx="4710420" cy="45091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2-Figure-3.48-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1340768"/>
            <a:ext cx="4710420" cy="4509120"/>
          </a:xfrm>
          <a:prstGeom prst="rect">
            <a:avLst/>
          </a:prstGeom>
        </p:spPr>
      </p:pic>
      <p:sp>
        <p:nvSpPr>
          <p:cNvPr id="2" name="Content Placeholder 1"/>
          <p:cNvSpPr>
            <a:spLocks noGrp="1"/>
          </p:cNvSpPr>
          <p:nvPr>
            <p:ph idx="1"/>
          </p:nvPr>
        </p:nvSpPr>
        <p:spPr>
          <a:xfrm>
            <a:off x="457200" y="1481138"/>
            <a:ext cx="3733800" cy="4710112"/>
          </a:xfrm>
        </p:spPr>
        <p:txBody>
          <a:bodyPr>
            <a:normAutofit/>
          </a:bodyPr>
          <a:lstStyle/>
          <a:p>
            <a:pPr marL="109728" indent="0" eaLnBrk="1" fontAlgn="auto" hangingPunct="1">
              <a:spcAft>
                <a:spcPts val="0"/>
              </a:spcAft>
              <a:buFont typeface="Wingdings 3"/>
              <a:buNone/>
              <a:defRPr/>
            </a:pPr>
            <a:r>
              <a:rPr lang="en-US" dirty="0">
                <a:ea typeface="+mn-ea"/>
                <a:cs typeface="+mn-cs"/>
              </a:rPr>
              <a:t>Select and drag the fields to one of the PivotTable areas: </a:t>
            </a:r>
          </a:p>
          <a:p>
            <a:pPr marL="365760" indent="-256032" eaLnBrk="1" fontAlgn="auto" hangingPunct="1">
              <a:spcAft>
                <a:spcPts val="0"/>
              </a:spcAft>
              <a:buFont typeface="Wingdings 3"/>
              <a:buChar char=""/>
              <a:defRPr/>
            </a:pPr>
            <a:r>
              <a:rPr lang="en-US" i="1" dirty="0">
                <a:ea typeface="+mn-ea"/>
                <a:cs typeface="+mn-cs"/>
              </a:rPr>
              <a:t>Report Filter</a:t>
            </a:r>
          </a:p>
          <a:p>
            <a:pPr marL="365760" indent="-256032" eaLnBrk="1" fontAlgn="auto" hangingPunct="1">
              <a:spcBef>
                <a:spcPts val="0"/>
              </a:spcBef>
              <a:spcAft>
                <a:spcPts val="0"/>
              </a:spcAft>
              <a:buFont typeface="Wingdings 3"/>
              <a:buChar char=""/>
              <a:defRPr/>
            </a:pPr>
            <a:r>
              <a:rPr lang="en-US" i="1" dirty="0">
                <a:ea typeface="+mn-ea"/>
                <a:cs typeface="+mn-cs"/>
              </a:rPr>
              <a:t>Column Labels</a:t>
            </a:r>
          </a:p>
          <a:p>
            <a:pPr marL="365760" indent="-256032" eaLnBrk="1" fontAlgn="auto" hangingPunct="1">
              <a:spcBef>
                <a:spcPts val="0"/>
              </a:spcBef>
              <a:spcAft>
                <a:spcPts val="0"/>
              </a:spcAft>
              <a:buFont typeface="Wingdings 3"/>
              <a:buChar char=""/>
              <a:defRPr/>
            </a:pPr>
            <a:r>
              <a:rPr lang="en-US" i="1" dirty="0">
                <a:ea typeface="+mn-ea"/>
                <a:cs typeface="+mn-cs"/>
              </a:rPr>
              <a:t>Row Labels </a:t>
            </a:r>
          </a:p>
          <a:p>
            <a:pPr marL="365760" indent="-256032" eaLnBrk="1" fontAlgn="auto" hangingPunct="1">
              <a:spcBef>
                <a:spcPts val="0"/>
              </a:spcBef>
              <a:spcAft>
                <a:spcPts val="0"/>
              </a:spcAft>
              <a:buFont typeface="Wingdings 3"/>
              <a:buChar char=""/>
              <a:defRPr/>
            </a:pPr>
            <a:r>
              <a:rPr lang="el-GR" b="1" dirty="0">
                <a:latin typeface="Cambria Math"/>
                <a:ea typeface="Cambria Math"/>
                <a:cs typeface="+mn-cs"/>
              </a:rPr>
              <a:t>Σ</a:t>
            </a:r>
            <a:r>
              <a:rPr lang="en-US" dirty="0">
                <a:latin typeface="Cambria Math"/>
                <a:ea typeface="Cambria Math"/>
                <a:cs typeface="+mn-cs"/>
              </a:rPr>
              <a:t> </a:t>
            </a:r>
            <a:r>
              <a:rPr lang="en-US" i="1" dirty="0">
                <a:ea typeface="+mn-ea"/>
                <a:cs typeface="+mn-cs"/>
              </a:rPr>
              <a:t>Values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PivotTable Field List</a:t>
            </a:r>
          </a:p>
        </p:txBody>
      </p:sp>
      <p:sp>
        <p:nvSpPr>
          <p:cNvPr id="3" name="Down Arrow 2"/>
          <p:cNvSpPr/>
          <p:nvPr/>
        </p:nvSpPr>
        <p:spPr>
          <a:xfrm>
            <a:off x="7452320" y="3645024"/>
            <a:ext cx="288032" cy="4320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138"/>
            <a:ext cx="2750840" cy="4525962"/>
          </a:xfrm>
        </p:spPr>
        <p:txBody>
          <a:bodyPr>
            <a:normAutofit/>
          </a:bodyPr>
          <a:lstStyle/>
          <a:p>
            <a:pPr marL="109728" indent="0" eaLnBrk="1" fontAlgn="auto" hangingPunct="1">
              <a:spcBef>
                <a:spcPts val="1200"/>
              </a:spcBef>
              <a:spcAft>
                <a:spcPts val="0"/>
              </a:spcAft>
              <a:buFont typeface="Wingdings 3"/>
              <a:buNone/>
              <a:defRPr/>
            </a:pPr>
            <a:r>
              <a:rPr lang="en-US" sz="2400" dirty="0">
                <a:ea typeface="+mn-ea"/>
                <a:cs typeface="+mn-cs"/>
              </a:rPr>
              <a:t>Initial PivotTable for Regional Sales by Product</a:t>
            </a:r>
          </a:p>
          <a:p>
            <a:pPr marL="109728" indent="0" eaLnBrk="1" fontAlgn="auto" hangingPunct="1">
              <a:spcBef>
                <a:spcPts val="1200"/>
              </a:spcBef>
              <a:spcAft>
                <a:spcPts val="0"/>
              </a:spcAft>
              <a:buFont typeface="Wingdings 3"/>
              <a:buNone/>
              <a:defRPr/>
            </a:pPr>
            <a:r>
              <a:rPr lang="en-US" sz="2400" dirty="0">
                <a:ea typeface="+mn-ea"/>
                <a:cs typeface="+mn-cs"/>
              </a:rPr>
              <a:t>The PivotTable defaults to a sum of the field in the Values area.</a:t>
            </a:r>
          </a:p>
          <a:p>
            <a:pPr marL="109728" indent="0" eaLnBrk="1" fontAlgn="auto" hangingPunct="1">
              <a:spcBef>
                <a:spcPts val="1200"/>
              </a:spcBef>
              <a:spcAft>
                <a:spcPts val="0"/>
              </a:spcAft>
              <a:buFont typeface="Wingdings 3"/>
              <a:buNone/>
              <a:defRPr/>
            </a:pPr>
            <a:r>
              <a:rPr lang="en-US" sz="2400" dirty="0">
                <a:ea typeface="+mn-ea"/>
                <a:cs typeface="+mn-cs"/>
              </a:rPr>
              <a:t>We seek a count of the number of records in each category.</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Example 3.27 Creating a PivotTable</a:t>
            </a:r>
          </a:p>
        </p:txBody>
      </p:sp>
      <p:pic>
        <p:nvPicPr>
          <p:cNvPr id="4" name="Picture 3" descr="BA2-Figure-3.49-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484784"/>
            <a:ext cx="5589036" cy="36450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077200" cy="4525962"/>
          </a:xfrm>
        </p:spPr>
        <p:txBody>
          <a:bodyPr>
            <a:normAutofit/>
          </a:bodyPr>
          <a:lstStyle/>
          <a:p>
            <a:pPr marL="109728" indent="0" eaLnBrk="1" fontAlgn="auto" hangingPunct="1">
              <a:spcAft>
                <a:spcPts val="0"/>
              </a:spcAft>
              <a:buNone/>
              <a:defRPr/>
            </a:pPr>
            <a:r>
              <a:rPr lang="en-US" i="1" dirty="0">
                <a:ea typeface="+mn-ea"/>
                <a:cs typeface="+mn-cs"/>
              </a:rPr>
              <a:t>Active Field &gt; Analyze &gt;</a:t>
            </a:r>
          </a:p>
          <a:p>
            <a:pPr marL="109728" indent="0" eaLnBrk="1" fontAlgn="auto" hangingPunct="1">
              <a:spcBef>
                <a:spcPts val="0"/>
              </a:spcBef>
              <a:spcAft>
                <a:spcPts val="0"/>
              </a:spcAft>
              <a:buFont typeface="Wingdings 3"/>
              <a:buNone/>
              <a:defRPr/>
            </a:pPr>
            <a:r>
              <a:rPr lang="en-US" i="1" dirty="0">
                <a:ea typeface="+mn-ea"/>
                <a:cs typeface="+mn-cs"/>
              </a:rPr>
              <a:t>Field Settings</a:t>
            </a:r>
          </a:p>
          <a:p>
            <a:pPr marL="365760" indent="-256032" eaLnBrk="1" fontAlgn="auto" hangingPunct="1">
              <a:spcAft>
                <a:spcPts val="0"/>
              </a:spcAft>
              <a:buFont typeface="Wingdings 3"/>
              <a:buChar char=""/>
              <a:defRPr/>
            </a:pPr>
            <a:r>
              <a:rPr lang="en-US" dirty="0">
                <a:ea typeface="+mn-ea"/>
                <a:cs typeface="+mn-cs"/>
              </a:rPr>
              <a:t>Change summarization </a:t>
            </a:r>
          </a:p>
          <a:p>
            <a:pPr marL="109728" indent="0" eaLnBrk="1" fontAlgn="auto" hangingPunct="1">
              <a:lnSpc>
                <a:spcPts val="3000"/>
              </a:lnSpc>
              <a:spcBef>
                <a:spcPts val="0"/>
              </a:spcBef>
              <a:spcAft>
                <a:spcPts val="0"/>
              </a:spcAft>
              <a:buFont typeface="Wingdings 3"/>
              <a:buNone/>
              <a:defRPr/>
            </a:pPr>
            <a:r>
              <a:rPr lang="en-US" dirty="0">
                <a:ea typeface="+mn-ea"/>
                <a:cs typeface="+mn-cs"/>
              </a:rPr>
              <a:t>   method in </a:t>
            </a:r>
            <a:r>
              <a:rPr lang="en-US" i="1" dirty="0">
                <a:ea typeface="+mn-ea"/>
                <a:cs typeface="+mn-cs"/>
              </a:rPr>
              <a:t>Value Field </a:t>
            </a:r>
          </a:p>
          <a:p>
            <a:pPr marL="109728" indent="0" eaLnBrk="1" fontAlgn="auto" hangingPunct="1">
              <a:lnSpc>
                <a:spcPts val="3000"/>
              </a:lnSpc>
              <a:spcBef>
                <a:spcPts val="0"/>
              </a:spcBef>
              <a:spcAft>
                <a:spcPts val="0"/>
              </a:spcAft>
              <a:buFont typeface="Wingdings 3"/>
              <a:buNone/>
              <a:defRPr/>
            </a:pPr>
            <a:r>
              <a:rPr lang="en-US" i="1" dirty="0">
                <a:ea typeface="+mn-ea"/>
                <a:cs typeface="+mn-cs"/>
              </a:rPr>
              <a:t>   Settings</a:t>
            </a:r>
            <a:r>
              <a:rPr lang="en-US" dirty="0">
                <a:ea typeface="+mn-ea"/>
                <a:cs typeface="+mn-cs"/>
              </a:rPr>
              <a:t> dialog box</a:t>
            </a:r>
          </a:p>
          <a:p>
            <a:pPr marL="365760" indent="-256032" eaLnBrk="1" fontAlgn="auto" hangingPunct="1">
              <a:spcAft>
                <a:spcPts val="0"/>
              </a:spcAft>
              <a:buFont typeface="Wingdings 3"/>
              <a:buChar char=""/>
              <a:defRPr/>
            </a:pPr>
            <a:r>
              <a:rPr lang="en-US" dirty="0">
                <a:ea typeface="+mn-ea"/>
                <a:cs typeface="+mn-cs"/>
              </a:rPr>
              <a:t>Select </a:t>
            </a:r>
            <a:r>
              <a:rPr lang="en-US" i="1" dirty="0">
                <a:ea typeface="+mn-ea"/>
                <a:cs typeface="+mn-cs"/>
              </a:rPr>
              <a:t>Count</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Changing Value Field Settings</a:t>
            </a:r>
          </a:p>
        </p:txBody>
      </p:sp>
      <p:pic>
        <p:nvPicPr>
          <p:cNvPr id="3" name="Picture 2" descr="BA2-Figure-3.50-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1556792"/>
            <a:ext cx="3924300" cy="3759200"/>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4982</TotalTime>
  <Words>566</Words>
  <Application>Microsoft Office PowerPoint</Application>
  <PresentationFormat>On-screen Show (4:3)</PresentationFormat>
  <Paragraphs>67</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ＭＳ Ｐゴシック</vt:lpstr>
      <vt:lpstr>Arial</vt:lpstr>
      <vt:lpstr>Calibri</vt:lpstr>
      <vt:lpstr>Cambria Math</vt:lpstr>
      <vt:lpstr>Verdana</vt:lpstr>
      <vt:lpstr>Wingdings 2</vt:lpstr>
      <vt:lpstr>Wingdings 3</vt:lpstr>
      <vt:lpstr>Custom Design</vt:lpstr>
      <vt:lpstr>Concourse</vt:lpstr>
      <vt:lpstr> Visualizing and Exploring Data</vt:lpstr>
      <vt:lpstr>Cross-Tabulations</vt:lpstr>
      <vt:lpstr>Example 3.26: Constructing a Cross-Tabulation</vt:lpstr>
      <vt:lpstr>Cross-Tabulation Visualization: Chart of Regional Sales by Product</vt:lpstr>
      <vt:lpstr>Exploring Data Using PivotTables</vt:lpstr>
      <vt:lpstr>Constructing PivotTables</vt:lpstr>
      <vt:lpstr>PivotTable Field List</vt:lpstr>
      <vt:lpstr>Example 3.27 Creating a PivotTable</vt:lpstr>
      <vt:lpstr>Changing Value Field Settings</vt:lpstr>
      <vt:lpstr>Final Pivot Table</vt:lpstr>
      <vt:lpstr>Modifying PivotTables</vt:lpstr>
      <vt:lpstr>Example 3.28: Using the PivotTable Report Filter</vt:lpstr>
      <vt:lpstr>PivotCharts</vt:lpstr>
      <vt:lpstr>Example 3.29: A PivotChart for Sales Data</vt:lpstr>
      <vt:lpstr>Slicers</vt:lpstr>
      <vt:lpstr>Example 3.30 Using Slicers</vt:lpstr>
      <vt:lpstr>PivotTable Dashboards</vt:lpstr>
      <vt:lpstr>Camera-Based Dashboard Example</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Business Analytics</dc:title>
  <dc:creator>Joan Donohue</dc:creator>
  <cp:lastModifiedBy>Tanisha</cp:lastModifiedBy>
  <cp:revision>174</cp:revision>
  <dcterms:created xsi:type="dcterms:W3CDTF">2011-11-27T17:51:45Z</dcterms:created>
  <dcterms:modified xsi:type="dcterms:W3CDTF">2018-02-12T07:43:12Z</dcterms:modified>
</cp:coreProperties>
</file>