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7"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E903-C090-4AA2-A3E1-A6144B5A24F1}"/>
              </a:ext>
            </a:extLst>
          </p:cNvPr>
          <p:cNvSpPr>
            <a:spLocks noGrp="1"/>
          </p:cNvSpPr>
          <p:nvPr>
            <p:ph type="ctrTitle"/>
          </p:nvPr>
        </p:nvSpPr>
        <p:spPr>
          <a:xfrm>
            <a:off x="1876424" y="1708030"/>
            <a:ext cx="8791575" cy="4037162"/>
          </a:xfrm>
        </p:spPr>
        <p:txBody>
          <a:bodyPr>
            <a:normAutofit fontScale="90000"/>
          </a:bodyPr>
          <a:lstStyle/>
          <a:p>
            <a:pPr algn="ctr"/>
            <a:r>
              <a:rPr lang="en-US" b="1" dirty="0">
                <a:solidFill>
                  <a:schemeClr val="bg1"/>
                </a:solidFill>
                <a:latin typeface="Aharoni" panose="020B0604020202020204" pitchFamily="2" charset="-79"/>
                <a:cs typeface="Aharoni" panose="020B0604020202020204" pitchFamily="2" charset="-79"/>
              </a:rPr>
              <a:t>Project:</a:t>
            </a:r>
            <a:r>
              <a:rPr lang="en-US" dirty="0">
                <a:latin typeface="Aharoni" panose="020B0604020202020204" pitchFamily="2" charset="-79"/>
                <a:cs typeface="Aharoni" panose="020B0604020202020204" pitchFamily="2" charset="-79"/>
              </a:rPr>
              <a:t> </a:t>
            </a:r>
            <a:r>
              <a:rPr lang="en-US" b="1" dirty="0">
                <a:solidFill>
                  <a:schemeClr val="bg1"/>
                </a:solidFill>
                <a:latin typeface="Aharoni" panose="020B0604020202020204" pitchFamily="2" charset="-79"/>
                <a:cs typeface="Aharoni" panose="020B0604020202020204" pitchFamily="2" charset="-79"/>
              </a:rPr>
              <a:t>Kickstarter dataset</a:t>
            </a:r>
            <a:br>
              <a:rPr lang="en-US" dirty="0">
                <a:latin typeface="Aharoni" panose="020B0604020202020204" pitchFamily="2" charset="-79"/>
                <a:cs typeface="Aharoni" panose="020B0604020202020204" pitchFamily="2" charset="-79"/>
              </a:rPr>
            </a:br>
            <a:br>
              <a:rPr lang="en-US" dirty="0">
                <a:latin typeface="Aharoni" panose="020B0604020202020204" pitchFamily="2" charset="-79"/>
                <a:cs typeface="Aharoni" panose="020B0604020202020204" pitchFamily="2" charset="-79"/>
              </a:rPr>
            </a:br>
            <a:r>
              <a:rPr lang="en-US" b="1" dirty="0">
                <a:solidFill>
                  <a:schemeClr val="bg1"/>
                </a:solidFill>
                <a:latin typeface="Aharoni" panose="020B0604020202020204" pitchFamily="2" charset="-79"/>
                <a:cs typeface="Aharoni" panose="020B0604020202020204" pitchFamily="2" charset="-79"/>
              </a:rPr>
              <a:t>Prepared for:</a:t>
            </a:r>
            <a:br>
              <a:rPr lang="en-US" dirty="0">
                <a:latin typeface="Aharoni" panose="020B0604020202020204" pitchFamily="2" charset="-79"/>
                <a:cs typeface="Aharoni" panose="020B0604020202020204" pitchFamily="2" charset="-79"/>
              </a:rPr>
            </a:br>
            <a:r>
              <a:rPr lang="en-US" dirty="0">
                <a:solidFill>
                  <a:schemeClr val="bg1"/>
                </a:solidFill>
                <a:latin typeface="Aharoni" panose="020B0604020202020204" pitchFamily="2" charset="-79"/>
                <a:cs typeface="Aharoni" panose="020B0604020202020204" pitchFamily="2" charset="-79"/>
              </a:rPr>
              <a:t>Dr. Rahul Bhaskar</a:t>
            </a:r>
            <a:br>
              <a:rPr lang="en-US" dirty="0">
                <a:latin typeface="Aharoni" panose="020B0604020202020204" pitchFamily="2" charset="-79"/>
                <a:cs typeface="Aharoni" panose="020B0604020202020204" pitchFamily="2" charset="-79"/>
              </a:rPr>
            </a:br>
            <a:r>
              <a:rPr lang="en-US" b="1" dirty="0">
                <a:solidFill>
                  <a:schemeClr val="bg1"/>
                </a:solidFill>
                <a:latin typeface="Aharoni" panose="020B0604020202020204" pitchFamily="2" charset="-79"/>
                <a:cs typeface="Aharoni" panose="020B0604020202020204" pitchFamily="2" charset="-79"/>
              </a:rPr>
              <a:t>ISDS 415</a:t>
            </a:r>
            <a:br>
              <a:rPr lang="en-US" b="1" dirty="0">
                <a:solidFill>
                  <a:schemeClr val="bg1"/>
                </a:solidFill>
                <a:latin typeface="Aharoni" panose="020B0604020202020204" pitchFamily="2" charset="-79"/>
                <a:cs typeface="Aharoni" panose="020B0604020202020204" pitchFamily="2" charset="-79"/>
              </a:rPr>
            </a:br>
            <a:r>
              <a:rPr lang="en-US" b="1" dirty="0">
                <a:solidFill>
                  <a:schemeClr val="bg1"/>
                </a:solidFill>
                <a:latin typeface="Aharoni" panose="020B0604020202020204" pitchFamily="2" charset="-79"/>
                <a:cs typeface="Aharoni" panose="020B0604020202020204" pitchFamily="2" charset="-79"/>
              </a:rPr>
              <a:t>Spring 2018</a:t>
            </a:r>
            <a:br>
              <a:rPr lang="en-US" dirty="0">
                <a:latin typeface="Algerian" panose="04020705040A02060702" pitchFamily="82" charset="0"/>
              </a:rPr>
            </a:br>
            <a:br>
              <a:rPr lang="en-US" dirty="0">
                <a:latin typeface="Algerian" panose="04020705040A02060702" pitchFamily="82" charset="0"/>
              </a:rPr>
            </a:br>
            <a:endParaRPr lang="en-US" dirty="0">
              <a:latin typeface="Algerian" panose="04020705040A02060702" pitchFamily="82" charset="0"/>
            </a:endParaRPr>
          </a:p>
        </p:txBody>
      </p:sp>
      <p:sp>
        <p:nvSpPr>
          <p:cNvPr id="3" name="Subtitle 2">
            <a:extLst>
              <a:ext uri="{FF2B5EF4-FFF2-40B4-BE49-F238E27FC236}">
                <a16:creationId xmlns:a16="http://schemas.microsoft.com/office/drawing/2014/main" id="{15B27D02-6D06-46DF-A275-27B879511030}"/>
              </a:ext>
            </a:extLst>
          </p:cNvPr>
          <p:cNvSpPr>
            <a:spLocks noGrp="1"/>
          </p:cNvSpPr>
          <p:nvPr>
            <p:ph type="subTitle" idx="1"/>
          </p:nvPr>
        </p:nvSpPr>
        <p:spPr>
          <a:xfrm>
            <a:off x="2342251" y="4757977"/>
            <a:ext cx="8791575" cy="1655762"/>
          </a:xfrm>
        </p:spPr>
        <p:txBody>
          <a:bodyPr/>
          <a:lstStyle/>
          <a:p>
            <a:pPr algn="r"/>
            <a:r>
              <a:rPr lang="en-US" b="1" dirty="0">
                <a:solidFill>
                  <a:schemeClr val="bg1"/>
                </a:solidFill>
                <a:latin typeface="Times New Roman" panose="02020603050405020304" pitchFamily="18" charset="0"/>
                <a:cs typeface="Times New Roman" panose="02020603050405020304" pitchFamily="18" charset="0"/>
              </a:rPr>
              <a:t>BY:  Tanisha munshi</a:t>
            </a:r>
          </a:p>
          <a:p>
            <a:pPr algn="r"/>
            <a:r>
              <a:rPr lang="en-US" b="1" dirty="0">
                <a:solidFill>
                  <a:schemeClr val="bg1"/>
                </a:solidFill>
                <a:latin typeface="Times New Roman" panose="02020603050405020304" pitchFamily="18" charset="0"/>
                <a:cs typeface="Times New Roman" panose="02020603050405020304" pitchFamily="18" charset="0"/>
              </a:rPr>
              <a:t>CWID: 893312868</a:t>
            </a:r>
          </a:p>
        </p:txBody>
      </p:sp>
    </p:spTree>
    <p:extLst>
      <p:ext uri="{BB962C8B-B14F-4D97-AF65-F5344CB8AC3E}">
        <p14:creationId xmlns:p14="http://schemas.microsoft.com/office/powerpoint/2010/main" val="15500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p:txBody>
          <a:bodyPr>
            <a:normAutofit/>
          </a:bodyPr>
          <a:lstStyle/>
          <a:p>
            <a:r>
              <a:rPr lang="en-US" b="1" dirty="0">
                <a:solidFill>
                  <a:schemeClr val="bg1"/>
                </a:solidFill>
              </a:rPr>
              <a:t>insights</a:t>
            </a:r>
          </a:p>
        </p:txBody>
      </p:sp>
      <p:sp>
        <p:nvSpPr>
          <p:cNvPr id="3" name="Content Placeholder 2">
            <a:extLst>
              <a:ext uri="{FF2B5EF4-FFF2-40B4-BE49-F238E27FC236}">
                <a16:creationId xmlns:a16="http://schemas.microsoft.com/office/drawing/2014/main" id="{8C57BF48-E8BF-4087-824B-7C13F40A4168}"/>
              </a:ext>
            </a:extLst>
          </p:cNvPr>
          <p:cNvSpPr>
            <a:spLocks noGrp="1"/>
          </p:cNvSpPr>
          <p:nvPr>
            <p:ph idx="1"/>
          </p:nvPr>
        </p:nvSpPr>
        <p:spPr/>
        <p:txBody>
          <a:bodyPr/>
          <a:lstStyle/>
          <a:p>
            <a:r>
              <a:rPr lang="en-US" dirty="0">
                <a:solidFill>
                  <a:schemeClr val="bg1"/>
                </a:solidFill>
              </a:rPr>
              <a:t>If a project sets a goal of 1 Billion Dollar for a 30 to 60-day campaign time, then it calls for inevitable failure </a:t>
            </a:r>
          </a:p>
          <a:p>
            <a:r>
              <a:rPr lang="en-US" dirty="0">
                <a:solidFill>
                  <a:schemeClr val="bg1"/>
                </a:solidFill>
              </a:rPr>
              <a:t>Successful projects have reasonable goals that could be achieved in a 30 to 60-day period. Backers are resistant to support projects with high value goal for a brief period of campaign time. </a:t>
            </a:r>
          </a:p>
        </p:txBody>
      </p:sp>
    </p:spTree>
    <p:extLst>
      <p:ext uri="{BB962C8B-B14F-4D97-AF65-F5344CB8AC3E}">
        <p14:creationId xmlns:p14="http://schemas.microsoft.com/office/powerpoint/2010/main" val="8584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p:txBody>
          <a:bodyPr/>
          <a:lstStyle/>
          <a:p>
            <a:r>
              <a:rPr lang="en-US" b="1" dirty="0">
                <a:solidFill>
                  <a:schemeClr val="bg1"/>
                </a:solidFill>
              </a:rPr>
              <a:t>Conclusion</a:t>
            </a:r>
          </a:p>
        </p:txBody>
      </p:sp>
      <p:sp>
        <p:nvSpPr>
          <p:cNvPr id="3" name="Content Placeholder 2">
            <a:extLst>
              <a:ext uri="{FF2B5EF4-FFF2-40B4-BE49-F238E27FC236}">
                <a16:creationId xmlns:a16="http://schemas.microsoft.com/office/drawing/2014/main" id="{8C57BF48-E8BF-4087-824B-7C13F40A4168}"/>
              </a:ext>
            </a:extLst>
          </p:cNvPr>
          <p:cNvSpPr>
            <a:spLocks noGrp="1"/>
          </p:cNvSpPr>
          <p:nvPr>
            <p:ph idx="1"/>
          </p:nvPr>
        </p:nvSpPr>
        <p:spPr/>
        <p:txBody>
          <a:bodyPr/>
          <a:lstStyle/>
          <a:p>
            <a:r>
              <a:rPr lang="en-US" dirty="0">
                <a:solidFill>
                  <a:schemeClr val="bg1"/>
                </a:solidFill>
              </a:rPr>
              <a:t>Visualization help users to gain insightful information at a glance. </a:t>
            </a:r>
          </a:p>
          <a:p>
            <a:r>
              <a:rPr lang="en-US" dirty="0">
                <a:solidFill>
                  <a:schemeClr val="bg1"/>
                </a:solidFill>
              </a:rPr>
              <a:t>Analyzing a large set of data can be difficult to tackle, however, with the tools provided, the user is capable to compare different dimensions and dissect each variable in several ways. </a:t>
            </a:r>
          </a:p>
          <a:p>
            <a:r>
              <a:rPr lang="en-US" dirty="0">
                <a:solidFill>
                  <a:schemeClr val="bg1"/>
                </a:solidFill>
              </a:rPr>
              <a:t>By allowing on-the-fly changes to the dimension, users can quickly change what they are analyzing without having to recompile the dataset to achieve the output they want. </a:t>
            </a:r>
          </a:p>
        </p:txBody>
      </p:sp>
    </p:spTree>
    <p:extLst>
      <p:ext uri="{BB962C8B-B14F-4D97-AF65-F5344CB8AC3E}">
        <p14:creationId xmlns:p14="http://schemas.microsoft.com/office/powerpoint/2010/main" val="320837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8C57BF48-E8BF-4087-824B-7C13F40A4168}"/>
              </a:ext>
            </a:extLst>
          </p:cNvPr>
          <p:cNvSpPr>
            <a:spLocks noGrp="1"/>
          </p:cNvSpPr>
          <p:nvPr>
            <p:ph idx="1"/>
          </p:nvPr>
        </p:nvSpPr>
        <p:spPr/>
        <p:txBody>
          <a:bodyPr/>
          <a:lstStyle/>
          <a:p>
            <a:r>
              <a:rPr lang="en-US" b="1" dirty="0">
                <a:solidFill>
                  <a:schemeClr val="bg1"/>
                </a:solidFill>
              </a:rPr>
              <a:t>Dataset:</a:t>
            </a:r>
            <a:r>
              <a:rPr lang="en-US" dirty="0"/>
              <a:t> </a:t>
            </a:r>
            <a:r>
              <a:rPr lang="en-US" dirty="0">
                <a:solidFill>
                  <a:schemeClr val="bg1"/>
                </a:solidFill>
              </a:rPr>
              <a:t>Taken from https://www.kaggle.com/kemical/kickstarter-projects/data </a:t>
            </a:r>
            <a:endParaRPr lang="en-US" dirty="0"/>
          </a:p>
          <a:p>
            <a:pPr marL="0" indent="0">
              <a:buNone/>
            </a:pPr>
            <a:endParaRPr lang="en-US" dirty="0"/>
          </a:p>
          <a:p>
            <a:r>
              <a:rPr lang="en-US" dirty="0">
                <a:solidFill>
                  <a:schemeClr val="bg1"/>
                </a:solidFill>
              </a:rPr>
              <a:t>Describes the projects which have been funded through Kickstarter over the period of 2009- 2018 </a:t>
            </a:r>
          </a:p>
        </p:txBody>
      </p:sp>
    </p:spTree>
    <p:extLst>
      <p:ext uri="{BB962C8B-B14F-4D97-AF65-F5344CB8AC3E}">
        <p14:creationId xmlns:p14="http://schemas.microsoft.com/office/powerpoint/2010/main" val="10345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a:xfrm>
            <a:off x="1141413" y="169940"/>
            <a:ext cx="9905998" cy="1478570"/>
          </a:xfrm>
        </p:spPr>
        <p:txBody>
          <a:bodyPr/>
          <a:lstStyle/>
          <a:p>
            <a:r>
              <a:rPr lang="en-US" b="1" dirty="0">
                <a:solidFill>
                  <a:schemeClr val="bg1"/>
                </a:solidFill>
              </a:rPr>
              <a:t>Data description</a:t>
            </a:r>
            <a:endParaRPr lang="en-US" dirty="0">
              <a:solidFill>
                <a:schemeClr val="bg1"/>
              </a:solidFill>
            </a:endParaRPr>
          </a:p>
        </p:txBody>
      </p:sp>
      <p:sp>
        <p:nvSpPr>
          <p:cNvPr id="3" name="Content Placeholder 2">
            <a:extLst>
              <a:ext uri="{FF2B5EF4-FFF2-40B4-BE49-F238E27FC236}">
                <a16:creationId xmlns:a16="http://schemas.microsoft.com/office/drawing/2014/main" id="{8C57BF48-E8BF-4087-824B-7C13F40A4168}"/>
              </a:ext>
            </a:extLst>
          </p:cNvPr>
          <p:cNvSpPr>
            <a:spLocks noGrp="1"/>
          </p:cNvSpPr>
          <p:nvPr>
            <p:ph idx="1"/>
          </p:nvPr>
        </p:nvSpPr>
        <p:spPr>
          <a:xfrm>
            <a:off x="1141412" y="1777042"/>
            <a:ext cx="9905999" cy="4330460"/>
          </a:xfrm>
        </p:spPr>
        <p:txBody>
          <a:bodyPr>
            <a:normAutofit lnSpcReduction="10000"/>
          </a:bodyPr>
          <a:lstStyle/>
          <a:p>
            <a:r>
              <a:rPr lang="en-US" dirty="0">
                <a:solidFill>
                  <a:schemeClr val="bg1"/>
                </a:solidFill>
              </a:rPr>
              <a:t>An aggregate collection of projects since the inception of the company </a:t>
            </a:r>
          </a:p>
          <a:p>
            <a:r>
              <a:rPr lang="en-US" dirty="0">
                <a:solidFill>
                  <a:schemeClr val="bg1"/>
                </a:solidFill>
              </a:rPr>
              <a:t>Includes distinct categories such as Arts, Films, Comics, Music, Journalism Technology, </a:t>
            </a:r>
            <a:r>
              <a:rPr lang="en-US" dirty="0" err="1">
                <a:solidFill>
                  <a:schemeClr val="bg1"/>
                </a:solidFill>
              </a:rPr>
              <a:t>etc</a:t>
            </a:r>
            <a:r>
              <a:rPr lang="en-US" dirty="0">
                <a:solidFill>
                  <a:schemeClr val="bg1"/>
                </a:solidFill>
              </a:rPr>
              <a:t> </a:t>
            </a:r>
          </a:p>
          <a:p>
            <a:r>
              <a:rPr lang="en-US" dirty="0">
                <a:solidFill>
                  <a:schemeClr val="bg1"/>
                </a:solidFill>
              </a:rPr>
              <a:t>Each category has variety of the information such as what was the initiate funding goal and what was the campaign time. Was the project successful? Was it based out of US, or other countries? How many backers each project had</a:t>
            </a:r>
          </a:p>
          <a:p>
            <a:r>
              <a:rPr lang="en-US" dirty="0">
                <a:solidFill>
                  <a:schemeClr val="bg1"/>
                </a:solidFill>
              </a:rPr>
              <a:t>These specific columns gave us insight into factors influencing a successful Kickstarter project</a:t>
            </a:r>
          </a:p>
        </p:txBody>
      </p:sp>
    </p:spTree>
    <p:extLst>
      <p:ext uri="{BB962C8B-B14F-4D97-AF65-F5344CB8AC3E}">
        <p14:creationId xmlns:p14="http://schemas.microsoft.com/office/powerpoint/2010/main" val="142899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a:xfrm>
            <a:off x="1141413" y="342466"/>
            <a:ext cx="9905998" cy="1478570"/>
          </a:xfrm>
        </p:spPr>
        <p:txBody>
          <a:bodyPr/>
          <a:lstStyle/>
          <a:p>
            <a:r>
              <a:rPr lang="en-US" b="1" dirty="0">
                <a:solidFill>
                  <a:schemeClr val="bg1"/>
                </a:solidFill>
              </a:rPr>
              <a:t>Data preparation</a:t>
            </a:r>
            <a:endParaRPr lang="en-US" dirty="0">
              <a:solidFill>
                <a:schemeClr val="bg1"/>
              </a:solidFill>
            </a:endParaRPr>
          </a:p>
        </p:txBody>
      </p:sp>
      <p:sp>
        <p:nvSpPr>
          <p:cNvPr id="3" name="Content Placeholder 2">
            <a:extLst>
              <a:ext uri="{FF2B5EF4-FFF2-40B4-BE49-F238E27FC236}">
                <a16:creationId xmlns:a16="http://schemas.microsoft.com/office/drawing/2014/main" id="{8C57BF48-E8BF-4087-824B-7C13F40A4168}"/>
              </a:ext>
            </a:extLst>
          </p:cNvPr>
          <p:cNvSpPr>
            <a:spLocks noGrp="1"/>
          </p:cNvSpPr>
          <p:nvPr>
            <p:ph idx="1"/>
          </p:nvPr>
        </p:nvSpPr>
        <p:spPr>
          <a:xfrm>
            <a:off x="1141412" y="1949570"/>
            <a:ext cx="9905999" cy="4721526"/>
          </a:xfrm>
        </p:spPr>
        <p:txBody>
          <a:bodyPr/>
          <a:lstStyle/>
          <a:p>
            <a:r>
              <a:rPr lang="en-US" dirty="0">
                <a:solidFill>
                  <a:schemeClr val="bg1"/>
                </a:solidFill>
              </a:rPr>
              <a:t>Aggregated dataset did not need any cleaning or preparation for our in-depth analysis</a:t>
            </a:r>
          </a:p>
          <a:p>
            <a:r>
              <a:rPr lang="en-US" dirty="0">
                <a:solidFill>
                  <a:schemeClr val="bg1"/>
                </a:solidFill>
              </a:rPr>
              <a:t>Data seemed consistently formatted</a:t>
            </a:r>
          </a:p>
          <a:p>
            <a:r>
              <a:rPr lang="en-US" dirty="0">
                <a:solidFill>
                  <a:schemeClr val="bg1"/>
                </a:solidFill>
              </a:rPr>
              <a:t>The aggregator used “State” to signify the outcome of the projects at the end of it is deadline.</a:t>
            </a:r>
          </a:p>
        </p:txBody>
      </p:sp>
    </p:spTree>
    <p:extLst>
      <p:ext uri="{BB962C8B-B14F-4D97-AF65-F5344CB8AC3E}">
        <p14:creationId xmlns:p14="http://schemas.microsoft.com/office/powerpoint/2010/main" val="275302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6697F791-5FFA-4164-899F-EB52EA72B0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2" descr="A picture containing electronics&#10;&#10;Description generated with high confidence">
            <a:extLst>
              <a:ext uri="{FF2B5EF4-FFF2-40B4-BE49-F238E27FC236}">
                <a16:creationId xmlns:a16="http://schemas.microsoft.com/office/drawing/2014/main" id="{4E28A1A9-FB81-4816-AAEA-C3B43094695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
                <a:solidFill>
                  <a:srgbClr val="FFFFFF"/>
                </a:solidFill>
              </a14:hiddenFill>
            </a:ext>
          </a:extLst>
        </p:spPr>
      </p:pic>
      <p:sp>
        <p:nvSpPr>
          <p:cNvPr id="67" name="Rectangle 66">
            <a:extLst>
              <a:ext uri="{FF2B5EF4-FFF2-40B4-BE49-F238E27FC236}">
                <a16:creationId xmlns:a16="http://schemas.microsoft.com/office/drawing/2014/main" id="{B773AB25-A422-41AA-9737-5E04C1966D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descr="A picture containing electronics&#10;&#10;Description generated with high confidence">
            <a:extLst>
              <a:ext uri="{FF2B5EF4-FFF2-40B4-BE49-F238E27FC236}">
                <a16:creationId xmlns:a16="http://schemas.microsoft.com/office/drawing/2014/main" id="{AF0552B8-DE8C-40DF-B29F-1728E6A1061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pic>
        <p:nvPicPr>
          <p:cNvPr id="8" name="Content Placeholder 4" descr="A screenshot of a cell phone&#10;&#10;Description generated with very high confidence">
            <a:extLst>
              <a:ext uri="{FF2B5EF4-FFF2-40B4-BE49-F238E27FC236}">
                <a16:creationId xmlns:a16="http://schemas.microsoft.com/office/drawing/2014/main" id="{177CBB2F-D865-4E2C-9D14-408289D2F028}"/>
              </a:ext>
            </a:extLst>
          </p:cNvPr>
          <p:cNvPicPr>
            <a:picLocks noChangeAspect="1"/>
          </p:cNvPicPr>
          <p:nvPr/>
        </p:nvPicPr>
        <p:blipFill>
          <a:blip r:embed="rId3"/>
          <a:stretch>
            <a:fillRect/>
          </a:stretch>
        </p:blipFill>
        <p:spPr>
          <a:xfrm>
            <a:off x="4711777" y="903288"/>
            <a:ext cx="7242097" cy="4860925"/>
          </a:xfrm>
          <a:prstGeom prst="rect">
            <a:avLst/>
          </a:prstGeom>
        </p:spPr>
      </p:pic>
      <p:grpSp>
        <p:nvGrpSpPr>
          <p:cNvPr id="71" name="Group 70">
            <a:extLst>
              <a:ext uri="{FF2B5EF4-FFF2-40B4-BE49-F238E27FC236}">
                <a16:creationId xmlns:a16="http://schemas.microsoft.com/office/drawing/2014/main" id="{6AD0D387-1584-4477-B5F8-52B50D4F220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22C90122-8CF0-4164-B596-168DE41D39A4}"/>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E74D534E-37A6-4D27-9C47-0B2F0527838E}"/>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4" name="Freeform 7">
              <a:extLst>
                <a:ext uri="{FF2B5EF4-FFF2-40B4-BE49-F238E27FC236}">
                  <a16:creationId xmlns:a16="http://schemas.microsoft.com/office/drawing/2014/main" id="{1C1C156E-D2E0-468A-9B19-79521D69BF55}"/>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5" name="Freeform 8">
              <a:extLst>
                <a:ext uri="{FF2B5EF4-FFF2-40B4-BE49-F238E27FC236}">
                  <a16:creationId xmlns:a16="http://schemas.microsoft.com/office/drawing/2014/main" id="{14C97F11-4F6C-4DFF-89BC-3AEA5B7FF74F}"/>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6" name="Freeform 9">
              <a:extLst>
                <a:ext uri="{FF2B5EF4-FFF2-40B4-BE49-F238E27FC236}">
                  <a16:creationId xmlns:a16="http://schemas.microsoft.com/office/drawing/2014/main" id="{773C2106-77CE-42E1-839F-925EAEBB2FF9}"/>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7" name="Freeform 10">
              <a:extLst>
                <a:ext uri="{FF2B5EF4-FFF2-40B4-BE49-F238E27FC236}">
                  <a16:creationId xmlns:a16="http://schemas.microsoft.com/office/drawing/2014/main" id="{E2807D33-BD1F-4B09-8D93-63C06DB3C0F7}"/>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8" name="Freeform 11">
              <a:extLst>
                <a:ext uri="{FF2B5EF4-FFF2-40B4-BE49-F238E27FC236}">
                  <a16:creationId xmlns:a16="http://schemas.microsoft.com/office/drawing/2014/main" id="{84BDF3E8-157B-47D1-AF8E-FE1EFF0612E4}"/>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9" name="Freeform 12">
              <a:extLst>
                <a:ext uri="{FF2B5EF4-FFF2-40B4-BE49-F238E27FC236}">
                  <a16:creationId xmlns:a16="http://schemas.microsoft.com/office/drawing/2014/main" id="{68B482B5-E0FD-406A-99B2-297DF333546D}"/>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0" name="Freeform 13">
              <a:extLst>
                <a:ext uri="{FF2B5EF4-FFF2-40B4-BE49-F238E27FC236}">
                  <a16:creationId xmlns:a16="http://schemas.microsoft.com/office/drawing/2014/main" id="{B8750F30-12E8-410B-8709-78F1EF3BBE78}"/>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1" name="Freeform 14">
              <a:extLst>
                <a:ext uri="{FF2B5EF4-FFF2-40B4-BE49-F238E27FC236}">
                  <a16:creationId xmlns:a16="http://schemas.microsoft.com/office/drawing/2014/main" id="{DB2D030A-4700-4CC4-A971-F119F8372C0A}"/>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2" name="Freeform 15">
              <a:extLst>
                <a:ext uri="{FF2B5EF4-FFF2-40B4-BE49-F238E27FC236}">
                  <a16:creationId xmlns:a16="http://schemas.microsoft.com/office/drawing/2014/main" id="{B4E516DB-F66E-4E88-8CAA-67153F56189D}"/>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3" name="Line 16">
              <a:extLst>
                <a:ext uri="{FF2B5EF4-FFF2-40B4-BE49-F238E27FC236}">
                  <a16:creationId xmlns:a16="http://schemas.microsoft.com/office/drawing/2014/main" id="{DF749FDD-DD56-4DC9-A379-77E1106981DC}"/>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6AD95087-E0AF-45D3-B824-EFFCBBECDEB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5" name="Freeform 18">
              <a:extLst>
                <a:ext uri="{FF2B5EF4-FFF2-40B4-BE49-F238E27FC236}">
                  <a16:creationId xmlns:a16="http://schemas.microsoft.com/office/drawing/2014/main" id="{2D21010F-3DE2-4881-B9D5-3415C4E05DAC}"/>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6" name="Freeform 19">
              <a:extLst>
                <a:ext uri="{FF2B5EF4-FFF2-40B4-BE49-F238E27FC236}">
                  <a16:creationId xmlns:a16="http://schemas.microsoft.com/office/drawing/2014/main" id="{2AFDF4BC-8E99-4A2C-9EF2-4B98A05C2E3B}"/>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7" name="Freeform 20">
              <a:extLst>
                <a:ext uri="{FF2B5EF4-FFF2-40B4-BE49-F238E27FC236}">
                  <a16:creationId xmlns:a16="http://schemas.microsoft.com/office/drawing/2014/main" id="{BB8EAEE8-22EA-4103-A02E-5043474C4BE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8" name="Rectangle 21">
              <a:extLst>
                <a:ext uri="{FF2B5EF4-FFF2-40B4-BE49-F238E27FC236}">
                  <a16:creationId xmlns:a16="http://schemas.microsoft.com/office/drawing/2014/main" id="{7148ABD2-E447-429F-B97E-86494051C10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89" name="Freeform 22">
              <a:extLst>
                <a:ext uri="{FF2B5EF4-FFF2-40B4-BE49-F238E27FC236}">
                  <a16:creationId xmlns:a16="http://schemas.microsoft.com/office/drawing/2014/main" id="{99900F4A-F8CA-456E-9FA0-34572621C09B}"/>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0" name="Freeform 23">
              <a:extLst>
                <a:ext uri="{FF2B5EF4-FFF2-40B4-BE49-F238E27FC236}">
                  <a16:creationId xmlns:a16="http://schemas.microsoft.com/office/drawing/2014/main" id="{DF5CD0A9-E49B-4968-886B-41C1A66D2329}"/>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1" name="Freeform 24">
              <a:extLst>
                <a:ext uri="{FF2B5EF4-FFF2-40B4-BE49-F238E27FC236}">
                  <a16:creationId xmlns:a16="http://schemas.microsoft.com/office/drawing/2014/main" id="{7E462582-7383-4272-A323-85C9D137C47C}"/>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2" name="Freeform 25">
              <a:extLst>
                <a:ext uri="{FF2B5EF4-FFF2-40B4-BE49-F238E27FC236}">
                  <a16:creationId xmlns:a16="http://schemas.microsoft.com/office/drawing/2014/main" id="{CB472F67-7C37-4D80-B346-DE30D44B55A0}"/>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3" name="Freeform 26">
              <a:extLst>
                <a:ext uri="{FF2B5EF4-FFF2-40B4-BE49-F238E27FC236}">
                  <a16:creationId xmlns:a16="http://schemas.microsoft.com/office/drawing/2014/main" id="{19A8AE83-358F-4D4E-91C7-F09E35097AA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4" name="Freeform 27">
              <a:extLst>
                <a:ext uri="{FF2B5EF4-FFF2-40B4-BE49-F238E27FC236}">
                  <a16:creationId xmlns:a16="http://schemas.microsoft.com/office/drawing/2014/main" id="{C4B79436-9285-45DE-A9FB-B3DD7507380C}"/>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5" name="Freeform 28">
              <a:extLst>
                <a:ext uri="{FF2B5EF4-FFF2-40B4-BE49-F238E27FC236}">
                  <a16:creationId xmlns:a16="http://schemas.microsoft.com/office/drawing/2014/main" id="{B0BF8BF3-C90A-483A-B61E-13D2C41FBAC5}"/>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6" name="Freeform 29">
              <a:extLst>
                <a:ext uri="{FF2B5EF4-FFF2-40B4-BE49-F238E27FC236}">
                  <a16:creationId xmlns:a16="http://schemas.microsoft.com/office/drawing/2014/main" id="{31011274-F329-444B-9B06-69DD2EC44907}"/>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7" name="Freeform 30">
              <a:extLst>
                <a:ext uri="{FF2B5EF4-FFF2-40B4-BE49-F238E27FC236}">
                  <a16:creationId xmlns:a16="http://schemas.microsoft.com/office/drawing/2014/main" id="{DB8B1D39-5B9A-4B4E-849B-A5821A246004}"/>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8" name="Freeform 31">
              <a:extLst>
                <a:ext uri="{FF2B5EF4-FFF2-40B4-BE49-F238E27FC236}">
                  <a16:creationId xmlns:a16="http://schemas.microsoft.com/office/drawing/2014/main" id="{336ECD63-75C2-4A32-A31B-30BB3097240E}"/>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a:xfrm>
            <a:off x="855266" y="618518"/>
            <a:ext cx="2851417" cy="1478570"/>
          </a:xfrm>
        </p:spPr>
        <p:txBody>
          <a:bodyPr>
            <a:normAutofit fontScale="90000"/>
          </a:bodyPr>
          <a:lstStyle/>
          <a:p>
            <a:br>
              <a:rPr lang="en-US" sz="2200" dirty="0"/>
            </a:br>
            <a:r>
              <a:rPr lang="en-US" sz="2700" b="1" dirty="0"/>
              <a:t>Finding #1:</a:t>
            </a:r>
            <a:br>
              <a:rPr lang="en-US" sz="2200" b="1" dirty="0"/>
            </a:br>
            <a:r>
              <a:rPr lang="en-US" sz="2200" b="1" dirty="0"/>
              <a:t> </a:t>
            </a:r>
            <a:br>
              <a:rPr lang="en-US" sz="2200" b="1" dirty="0"/>
            </a:br>
            <a:r>
              <a:rPr lang="en-US" sz="2200" i="1" dirty="0"/>
              <a:t>Bar graph illustrating type of Categories </a:t>
            </a:r>
          </a:p>
        </p:txBody>
      </p:sp>
      <p:sp>
        <p:nvSpPr>
          <p:cNvPr id="10" name="Content Placeholder 9">
            <a:extLst>
              <a:ext uri="{FF2B5EF4-FFF2-40B4-BE49-F238E27FC236}">
                <a16:creationId xmlns:a16="http://schemas.microsoft.com/office/drawing/2014/main" id="{36B9F2DA-8596-429A-A865-304CC4550F41}"/>
              </a:ext>
            </a:extLst>
          </p:cNvPr>
          <p:cNvSpPr>
            <a:spLocks noGrp="1"/>
          </p:cNvSpPr>
          <p:nvPr>
            <p:ph idx="1"/>
          </p:nvPr>
        </p:nvSpPr>
        <p:spPr>
          <a:xfrm>
            <a:off x="844620" y="2938601"/>
            <a:ext cx="2862444" cy="2806701"/>
          </a:xfrm>
        </p:spPr>
        <p:txBody>
          <a:bodyPr>
            <a:normAutofit/>
          </a:bodyPr>
          <a:lstStyle/>
          <a:p>
            <a:pPr marL="0" indent="0">
              <a:buNone/>
            </a:pPr>
            <a:r>
              <a:rPr lang="en-US" dirty="0"/>
              <a:t>What type of projects are more successful than others and effect of Backers on the Projects </a:t>
            </a:r>
            <a:endParaRPr lang="en-US" sz="1400" dirty="0">
              <a:solidFill>
                <a:srgbClr val="FFFFFF"/>
              </a:solidFill>
            </a:endParaRPr>
          </a:p>
        </p:txBody>
      </p:sp>
    </p:spTree>
    <p:extLst>
      <p:ext uri="{BB962C8B-B14F-4D97-AF65-F5344CB8AC3E}">
        <p14:creationId xmlns:p14="http://schemas.microsoft.com/office/powerpoint/2010/main" val="419229757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p:txBody>
          <a:bodyPr/>
          <a:lstStyle/>
          <a:p>
            <a:r>
              <a:rPr lang="en-US" b="1" dirty="0">
                <a:solidFill>
                  <a:schemeClr val="bg1"/>
                </a:solidFill>
              </a:rPr>
              <a:t>insights</a:t>
            </a:r>
          </a:p>
        </p:txBody>
      </p:sp>
      <p:sp>
        <p:nvSpPr>
          <p:cNvPr id="3" name="Content Placeholder 2">
            <a:extLst>
              <a:ext uri="{FF2B5EF4-FFF2-40B4-BE49-F238E27FC236}">
                <a16:creationId xmlns:a16="http://schemas.microsoft.com/office/drawing/2014/main" id="{8C57BF48-E8BF-4087-824B-7C13F40A4168}"/>
              </a:ext>
            </a:extLst>
          </p:cNvPr>
          <p:cNvSpPr>
            <a:spLocks noGrp="1"/>
          </p:cNvSpPr>
          <p:nvPr>
            <p:ph idx="1"/>
          </p:nvPr>
        </p:nvSpPr>
        <p:spPr>
          <a:xfrm>
            <a:off x="1141412" y="2249486"/>
            <a:ext cx="9905999" cy="3833261"/>
          </a:xfrm>
        </p:spPr>
        <p:txBody>
          <a:bodyPr>
            <a:normAutofit/>
          </a:bodyPr>
          <a:lstStyle/>
          <a:p>
            <a:r>
              <a:rPr lang="en-US" dirty="0">
                <a:solidFill>
                  <a:schemeClr val="bg1"/>
                </a:solidFill>
              </a:rPr>
              <a:t>The Bar chart above depicts the number of backers in each category of the projects. It also shows the number of project in each status of Failed, Successful, and Cancelled Projects. </a:t>
            </a:r>
          </a:p>
          <a:p>
            <a:r>
              <a:rPr lang="en-US" dirty="0">
                <a:solidFill>
                  <a:schemeClr val="bg1"/>
                </a:solidFill>
              </a:rPr>
              <a:t>Games Category has the highest number of backers funding the project. Whereas Film and Video category has the highest count of failed projects with few backers interested in their project. </a:t>
            </a:r>
          </a:p>
          <a:p>
            <a:r>
              <a:rPr lang="en-US" dirty="0">
                <a:solidFill>
                  <a:schemeClr val="bg1"/>
                </a:solidFill>
              </a:rPr>
              <a:t>For each failed project, there would almost be the same amount of successful project since the inception of Kickstarter. </a:t>
            </a:r>
          </a:p>
        </p:txBody>
      </p:sp>
    </p:spTree>
    <p:extLst>
      <p:ext uri="{BB962C8B-B14F-4D97-AF65-F5344CB8AC3E}">
        <p14:creationId xmlns:p14="http://schemas.microsoft.com/office/powerpoint/2010/main" val="84783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descr="A picture containing electronics&#10;&#10;Description generated with high confidence">
            <a:extLst>
              <a:ext uri="{FF2B5EF4-FFF2-40B4-BE49-F238E27FC236}">
                <a16:creationId xmlns:a16="http://schemas.microsoft.com/office/drawing/2014/main" id="{678E285C-BE9E-45B7-A3EE-B9792DAE99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grpSp>
        <p:nvGrpSpPr>
          <p:cNvPr id="17" name="Group 16">
            <a:extLst>
              <a:ext uri="{FF2B5EF4-FFF2-40B4-BE49-F238E27FC236}">
                <a16:creationId xmlns:a16="http://schemas.microsoft.com/office/drawing/2014/main" id="{AB86F577-8905-4B21-8AF3-C1BB3433775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D2F1CFF3-A579-4D24-B5F9-1C71BA6FE5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57601B50-7EB1-43FA-8360-4297BCD7632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0" name="Freeform 7">
              <a:extLst>
                <a:ext uri="{FF2B5EF4-FFF2-40B4-BE49-F238E27FC236}">
                  <a16:creationId xmlns:a16="http://schemas.microsoft.com/office/drawing/2014/main" id="{60BD8B7A-CD01-4638-A2C9-299AC68B9B98}"/>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 name="Rectangle 8">
              <a:extLst>
                <a:ext uri="{FF2B5EF4-FFF2-40B4-BE49-F238E27FC236}">
                  <a16:creationId xmlns:a16="http://schemas.microsoft.com/office/drawing/2014/main" id="{095B58F9-6C29-48BE-9DA6-38550805212F}"/>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22" name="Freeform 9">
              <a:extLst>
                <a:ext uri="{FF2B5EF4-FFF2-40B4-BE49-F238E27FC236}">
                  <a16:creationId xmlns:a16="http://schemas.microsoft.com/office/drawing/2014/main" id="{0C84674F-2E8A-4B70-B801-00722CDD5816}"/>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 name="Freeform 10">
              <a:extLst>
                <a:ext uri="{FF2B5EF4-FFF2-40B4-BE49-F238E27FC236}">
                  <a16:creationId xmlns:a16="http://schemas.microsoft.com/office/drawing/2014/main" id="{34F320BB-D6A9-45FE-8556-498B763B1E6F}"/>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 name="Freeform 11">
              <a:extLst>
                <a:ext uri="{FF2B5EF4-FFF2-40B4-BE49-F238E27FC236}">
                  <a16:creationId xmlns:a16="http://schemas.microsoft.com/office/drawing/2014/main" id="{5493D54A-532A-46ED-AF63-A0A54818EF83}"/>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5" name="Freeform 12">
              <a:extLst>
                <a:ext uri="{FF2B5EF4-FFF2-40B4-BE49-F238E27FC236}">
                  <a16:creationId xmlns:a16="http://schemas.microsoft.com/office/drawing/2014/main" id="{EAF2EDFA-9C0B-44E2-B4BB-312B58BCA8ED}"/>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6" name="Freeform 13">
              <a:extLst>
                <a:ext uri="{FF2B5EF4-FFF2-40B4-BE49-F238E27FC236}">
                  <a16:creationId xmlns:a16="http://schemas.microsoft.com/office/drawing/2014/main" id="{A3641113-CE35-42A4-B605-41BC06BF4F0A}"/>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7" name="Freeform 14">
              <a:extLst>
                <a:ext uri="{FF2B5EF4-FFF2-40B4-BE49-F238E27FC236}">
                  <a16:creationId xmlns:a16="http://schemas.microsoft.com/office/drawing/2014/main" id="{DA2E5B2C-BAC4-4440-9B7E-F38783197AB7}"/>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8" name="Freeform 15">
              <a:extLst>
                <a:ext uri="{FF2B5EF4-FFF2-40B4-BE49-F238E27FC236}">
                  <a16:creationId xmlns:a16="http://schemas.microsoft.com/office/drawing/2014/main" id="{D8A506DF-2E53-42C9-94BE-B98E32E05782}"/>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9" name="Freeform 16">
              <a:extLst>
                <a:ext uri="{FF2B5EF4-FFF2-40B4-BE49-F238E27FC236}">
                  <a16:creationId xmlns:a16="http://schemas.microsoft.com/office/drawing/2014/main" id="{12934FF8-5F70-40BF-BBB6-5EB941FB9BDF}"/>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0" name="Freeform 17">
              <a:extLst>
                <a:ext uri="{FF2B5EF4-FFF2-40B4-BE49-F238E27FC236}">
                  <a16:creationId xmlns:a16="http://schemas.microsoft.com/office/drawing/2014/main" id="{8EB3FB08-D01D-4E24-BE40-C16269DF6247}"/>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1" name="Freeform 18">
              <a:extLst>
                <a:ext uri="{FF2B5EF4-FFF2-40B4-BE49-F238E27FC236}">
                  <a16:creationId xmlns:a16="http://schemas.microsoft.com/office/drawing/2014/main" id="{D24E50D7-2753-4169-AD51-C106DA1B7A25}"/>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2" name="Freeform 19">
              <a:extLst>
                <a:ext uri="{FF2B5EF4-FFF2-40B4-BE49-F238E27FC236}">
                  <a16:creationId xmlns:a16="http://schemas.microsoft.com/office/drawing/2014/main" id="{DF94B7E0-D9B6-4096-94D0-18D3AC0EF61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3" name="Freeform 20">
              <a:extLst>
                <a:ext uri="{FF2B5EF4-FFF2-40B4-BE49-F238E27FC236}">
                  <a16:creationId xmlns:a16="http://schemas.microsoft.com/office/drawing/2014/main" id="{EBC05ADE-BBA2-4387-B005-3196E2E1982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4" name="Freeform 21">
              <a:extLst>
                <a:ext uri="{FF2B5EF4-FFF2-40B4-BE49-F238E27FC236}">
                  <a16:creationId xmlns:a16="http://schemas.microsoft.com/office/drawing/2014/main" id="{BBED1CEE-14D2-442F-AB08-401ABE3EFBD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5" name="Freeform 22">
              <a:extLst>
                <a:ext uri="{FF2B5EF4-FFF2-40B4-BE49-F238E27FC236}">
                  <a16:creationId xmlns:a16="http://schemas.microsoft.com/office/drawing/2014/main" id="{4F6574C0-78E8-49EA-84BC-EE9D55707F2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6" name="Freeform 23">
              <a:extLst>
                <a:ext uri="{FF2B5EF4-FFF2-40B4-BE49-F238E27FC236}">
                  <a16:creationId xmlns:a16="http://schemas.microsoft.com/office/drawing/2014/main" id="{65BCDB0B-615E-4CA1-AFD5-6B121CB7CEB6}"/>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7" name="Freeform 24">
              <a:extLst>
                <a:ext uri="{FF2B5EF4-FFF2-40B4-BE49-F238E27FC236}">
                  <a16:creationId xmlns:a16="http://schemas.microsoft.com/office/drawing/2014/main" id="{40627863-B7FC-44D1-9E53-E728FFF675A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8" name="Freeform 25">
              <a:extLst>
                <a:ext uri="{FF2B5EF4-FFF2-40B4-BE49-F238E27FC236}">
                  <a16:creationId xmlns:a16="http://schemas.microsoft.com/office/drawing/2014/main" id="{52FD6F8C-3AF1-487E-91F4-6E55146F1F26}"/>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39" name="Freeform 26">
              <a:extLst>
                <a:ext uri="{FF2B5EF4-FFF2-40B4-BE49-F238E27FC236}">
                  <a16:creationId xmlns:a16="http://schemas.microsoft.com/office/drawing/2014/main" id="{50323CF3-93CB-4E03-95C0-B180BB87A86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0" name="Freeform 27">
              <a:extLst>
                <a:ext uri="{FF2B5EF4-FFF2-40B4-BE49-F238E27FC236}">
                  <a16:creationId xmlns:a16="http://schemas.microsoft.com/office/drawing/2014/main" id="{EB47D82F-CF1B-47E6-9FA2-F3A9C5F945B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1" name="Freeform 28">
              <a:extLst>
                <a:ext uri="{FF2B5EF4-FFF2-40B4-BE49-F238E27FC236}">
                  <a16:creationId xmlns:a16="http://schemas.microsoft.com/office/drawing/2014/main" id="{0606708F-F2D4-4678-8ED2-39041BC64D7D}"/>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2" name="Freeform 29">
              <a:extLst>
                <a:ext uri="{FF2B5EF4-FFF2-40B4-BE49-F238E27FC236}">
                  <a16:creationId xmlns:a16="http://schemas.microsoft.com/office/drawing/2014/main" id="{D7EB95B4-15E4-433D-B36F-21FF341AD9A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3" name="Freeform 30">
              <a:extLst>
                <a:ext uri="{FF2B5EF4-FFF2-40B4-BE49-F238E27FC236}">
                  <a16:creationId xmlns:a16="http://schemas.microsoft.com/office/drawing/2014/main" id="{500A541B-4C75-497C-A489-097ED29964FE}"/>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4" name="Freeform 31">
              <a:extLst>
                <a:ext uri="{FF2B5EF4-FFF2-40B4-BE49-F238E27FC236}">
                  <a16:creationId xmlns:a16="http://schemas.microsoft.com/office/drawing/2014/main" id="{5789326F-12A4-48B8-B0ED-A6A2AE0C277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5" name="Freeform 32">
              <a:extLst>
                <a:ext uri="{FF2B5EF4-FFF2-40B4-BE49-F238E27FC236}">
                  <a16:creationId xmlns:a16="http://schemas.microsoft.com/office/drawing/2014/main" id="{25FA672E-2B65-477F-AA75-6261CE652F25}"/>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6" name="Rectangle 33">
              <a:extLst>
                <a:ext uri="{FF2B5EF4-FFF2-40B4-BE49-F238E27FC236}">
                  <a16:creationId xmlns:a16="http://schemas.microsoft.com/office/drawing/2014/main" id="{BB09AF8D-E68B-499C-B9F5-2F365813D3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47" name="Freeform 34">
              <a:extLst>
                <a:ext uri="{FF2B5EF4-FFF2-40B4-BE49-F238E27FC236}">
                  <a16:creationId xmlns:a16="http://schemas.microsoft.com/office/drawing/2014/main" id="{7991AEAD-B5F3-47BA-9F1B-86C16A84AD3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8" name="Freeform 35">
              <a:extLst>
                <a:ext uri="{FF2B5EF4-FFF2-40B4-BE49-F238E27FC236}">
                  <a16:creationId xmlns:a16="http://schemas.microsoft.com/office/drawing/2014/main" id="{19A85F58-4C3A-4388-B55C-2329EEAECF0E}"/>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49" name="Freeform 36">
              <a:extLst>
                <a:ext uri="{FF2B5EF4-FFF2-40B4-BE49-F238E27FC236}">
                  <a16:creationId xmlns:a16="http://schemas.microsoft.com/office/drawing/2014/main" id="{05652F38-94D9-41B7-A699-7E8F0C78D8C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0" name="Freeform 37">
              <a:extLst>
                <a:ext uri="{FF2B5EF4-FFF2-40B4-BE49-F238E27FC236}">
                  <a16:creationId xmlns:a16="http://schemas.microsoft.com/office/drawing/2014/main" id="{3C043852-C250-4518-BB89-C91A349171D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1" name="Freeform 38">
              <a:extLst>
                <a:ext uri="{FF2B5EF4-FFF2-40B4-BE49-F238E27FC236}">
                  <a16:creationId xmlns:a16="http://schemas.microsoft.com/office/drawing/2014/main" id="{0CAB9A07-ECF2-416C-8528-F75DACB13822}"/>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2" name="Freeform 39">
              <a:extLst>
                <a:ext uri="{FF2B5EF4-FFF2-40B4-BE49-F238E27FC236}">
                  <a16:creationId xmlns:a16="http://schemas.microsoft.com/office/drawing/2014/main" id="{904A314C-A829-4AA6-92E2-529BCCF95C9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3" name="Freeform 40">
              <a:extLst>
                <a:ext uri="{FF2B5EF4-FFF2-40B4-BE49-F238E27FC236}">
                  <a16:creationId xmlns:a16="http://schemas.microsoft.com/office/drawing/2014/main" id="{244EE6BA-4569-43ED-9E2E-1FB66201B7EB}"/>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4" name="Freeform 41">
              <a:extLst>
                <a:ext uri="{FF2B5EF4-FFF2-40B4-BE49-F238E27FC236}">
                  <a16:creationId xmlns:a16="http://schemas.microsoft.com/office/drawing/2014/main" id="{BEB8252E-FB2A-4BB5-BEC6-CA10FF6F7CAA}"/>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5" name="Freeform 42">
              <a:extLst>
                <a:ext uri="{FF2B5EF4-FFF2-40B4-BE49-F238E27FC236}">
                  <a16:creationId xmlns:a16="http://schemas.microsoft.com/office/drawing/2014/main" id="{91414711-C3A4-4E96-854A-DDDEB2F2E3E8}"/>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6" name="Freeform 43">
              <a:extLst>
                <a:ext uri="{FF2B5EF4-FFF2-40B4-BE49-F238E27FC236}">
                  <a16:creationId xmlns:a16="http://schemas.microsoft.com/office/drawing/2014/main" id="{86815BA8-3055-4B42-98C3-4202FD92E0D0}"/>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7" name="Freeform 44">
              <a:extLst>
                <a:ext uri="{FF2B5EF4-FFF2-40B4-BE49-F238E27FC236}">
                  <a16:creationId xmlns:a16="http://schemas.microsoft.com/office/drawing/2014/main" id="{44457813-E991-44AE-9A83-B7488D1F362B}"/>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58" name="Rectangle 45">
              <a:extLst>
                <a:ext uri="{FF2B5EF4-FFF2-40B4-BE49-F238E27FC236}">
                  <a16:creationId xmlns:a16="http://schemas.microsoft.com/office/drawing/2014/main" id="{8CE1CF47-A73F-4560-8835-AE1DC51E5CAE}"/>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59" name="Freeform 46">
              <a:extLst>
                <a:ext uri="{FF2B5EF4-FFF2-40B4-BE49-F238E27FC236}">
                  <a16:creationId xmlns:a16="http://schemas.microsoft.com/office/drawing/2014/main" id="{C2A935E4-AACC-4CB9-995E-D28617887316}"/>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0" name="Freeform 47">
              <a:extLst>
                <a:ext uri="{FF2B5EF4-FFF2-40B4-BE49-F238E27FC236}">
                  <a16:creationId xmlns:a16="http://schemas.microsoft.com/office/drawing/2014/main" id="{93B5B778-8ACB-4004-932D-BD95997BAEFF}"/>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1" name="Freeform 48">
              <a:extLst>
                <a:ext uri="{FF2B5EF4-FFF2-40B4-BE49-F238E27FC236}">
                  <a16:creationId xmlns:a16="http://schemas.microsoft.com/office/drawing/2014/main" id="{1434AF34-0919-40AD-84B1-446D4FF2D6D3}"/>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2" name="Freeform 49">
              <a:extLst>
                <a:ext uri="{FF2B5EF4-FFF2-40B4-BE49-F238E27FC236}">
                  <a16:creationId xmlns:a16="http://schemas.microsoft.com/office/drawing/2014/main" id="{29546CF3-6DDD-4073-AB7F-C6E722257AAC}"/>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3" name="Freeform 50">
              <a:extLst>
                <a:ext uri="{FF2B5EF4-FFF2-40B4-BE49-F238E27FC236}">
                  <a16:creationId xmlns:a16="http://schemas.microsoft.com/office/drawing/2014/main" id="{289D46AB-128A-477F-B6C9-F40F115D6CE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4" name="Freeform 51">
              <a:extLst>
                <a:ext uri="{FF2B5EF4-FFF2-40B4-BE49-F238E27FC236}">
                  <a16:creationId xmlns:a16="http://schemas.microsoft.com/office/drawing/2014/main" id="{A7DA7E67-3368-44AD-AACD-EB64AE34870B}"/>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5" name="Freeform 52">
              <a:extLst>
                <a:ext uri="{FF2B5EF4-FFF2-40B4-BE49-F238E27FC236}">
                  <a16:creationId xmlns:a16="http://schemas.microsoft.com/office/drawing/2014/main" id="{78BB1152-AB85-4AD8-BBA1-07CEA1F50817}"/>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6" name="Freeform 53">
              <a:extLst>
                <a:ext uri="{FF2B5EF4-FFF2-40B4-BE49-F238E27FC236}">
                  <a16:creationId xmlns:a16="http://schemas.microsoft.com/office/drawing/2014/main" id="{A982E7F2-DD68-4093-B9C5-3E42B475AB44}"/>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7" name="Freeform 54">
              <a:extLst>
                <a:ext uri="{FF2B5EF4-FFF2-40B4-BE49-F238E27FC236}">
                  <a16:creationId xmlns:a16="http://schemas.microsoft.com/office/drawing/2014/main" id="{A682E224-4CD6-420B-897A-B23D50B82EDA}"/>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8" name="Freeform 55">
              <a:extLst>
                <a:ext uri="{FF2B5EF4-FFF2-40B4-BE49-F238E27FC236}">
                  <a16:creationId xmlns:a16="http://schemas.microsoft.com/office/drawing/2014/main" id="{31B90F10-06CD-480E-8D35-6E0FFFB8945B}"/>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69" name="Freeform 56">
              <a:extLst>
                <a:ext uri="{FF2B5EF4-FFF2-40B4-BE49-F238E27FC236}">
                  <a16:creationId xmlns:a16="http://schemas.microsoft.com/office/drawing/2014/main" id="{7BC977DB-69B0-4D8D-B77C-E1127EC41724}"/>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0" name="Freeform 57">
              <a:extLst>
                <a:ext uri="{FF2B5EF4-FFF2-40B4-BE49-F238E27FC236}">
                  <a16:creationId xmlns:a16="http://schemas.microsoft.com/office/drawing/2014/main" id="{24127454-3FCB-41D6-ACFB-81D7E05A7925}"/>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1" name="Freeform 58">
              <a:extLst>
                <a:ext uri="{FF2B5EF4-FFF2-40B4-BE49-F238E27FC236}">
                  <a16:creationId xmlns:a16="http://schemas.microsoft.com/office/drawing/2014/main" id="{7AA80D42-B8A8-475B-ADBF-99719CE9FE5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sp>
        <p:nvSpPr>
          <p:cNvPr id="73" name="Rectangle 72">
            <a:extLst>
              <a:ext uri="{FF2B5EF4-FFF2-40B4-BE49-F238E27FC236}">
                <a16:creationId xmlns:a16="http://schemas.microsoft.com/office/drawing/2014/main" id="{81B1BC20-CC70-4C30-B9BE-C23E121CA6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5" name="Picture 2" descr="A picture containing electronics&#10;&#10;Description generated with high confidence">
            <a:extLst>
              <a:ext uri="{FF2B5EF4-FFF2-40B4-BE49-F238E27FC236}">
                <a16:creationId xmlns:a16="http://schemas.microsoft.com/office/drawing/2014/main" id="{BED7CCD5-D3A4-4162-9CC4-03DF5AB89D0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grpSp>
        <p:nvGrpSpPr>
          <p:cNvPr id="77" name="Group 76">
            <a:extLst>
              <a:ext uri="{FF2B5EF4-FFF2-40B4-BE49-F238E27FC236}">
                <a16:creationId xmlns:a16="http://schemas.microsoft.com/office/drawing/2014/main" id="{D5E95061-A9DC-4C67-BCAF-F560690997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8" name="Rectangle 5">
              <a:extLst>
                <a:ext uri="{FF2B5EF4-FFF2-40B4-BE49-F238E27FC236}">
                  <a16:creationId xmlns:a16="http://schemas.microsoft.com/office/drawing/2014/main" id="{92D4D96C-8395-4198-90A3-2363570D4D39}"/>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79" name="Freeform 6">
              <a:extLst>
                <a:ext uri="{FF2B5EF4-FFF2-40B4-BE49-F238E27FC236}">
                  <a16:creationId xmlns:a16="http://schemas.microsoft.com/office/drawing/2014/main" id="{EF229BAE-A3AA-4095-A3F8-65181A713033}"/>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0" name="Freeform 7">
              <a:extLst>
                <a:ext uri="{FF2B5EF4-FFF2-40B4-BE49-F238E27FC236}">
                  <a16:creationId xmlns:a16="http://schemas.microsoft.com/office/drawing/2014/main" id="{C71621C3-B057-4E50-808A-EF718590D2C4}"/>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1" name="Rectangle 8">
              <a:extLst>
                <a:ext uri="{FF2B5EF4-FFF2-40B4-BE49-F238E27FC236}">
                  <a16:creationId xmlns:a16="http://schemas.microsoft.com/office/drawing/2014/main" id="{37D3BCDA-C38C-4B10-A653-0210E8597876}"/>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82" name="Freeform 9">
              <a:extLst>
                <a:ext uri="{FF2B5EF4-FFF2-40B4-BE49-F238E27FC236}">
                  <a16:creationId xmlns:a16="http://schemas.microsoft.com/office/drawing/2014/main" id="{CE4DC5B4-793A-4E8B-A3F7-53EB548F4522}"/>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3" name="Freeform 10">
              <a:extLst>
                <a:ext uri="{FF2B5EF4-FFF2-40B4-BE49-F238E27FC236}">
                  <a16:creationId xmlns:a16="http://schemas.microsoft.com/office/drawing/2014/main" id="{2664DA82-4469-42CC-93F4-662128EC65A3}"/>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4" name="Freeform 11">
              <a:extLst>
                <a:ext uri="{FF2B5EF4-FFF2-40B4-BE49-F238E27FC236}">
                  <a16:creationId xmlns:a16="http://schemas.microsoft.com/office/drawing/2014/main" id="{ED439A82-9407-4694-886D-7447BDFFD93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5" name="Freeform 12">
              <a:extLst>
                <a:ext uri="{FF2B5EF4-FFF2-40B4-BE49-F238E27FC236}">
                  <a16:creationId xmlns:a16="http://schemas.microsoft.com/office/drawing/2014/main" id="{C35292A7-2459-4132-8FE8-54BF071CCE22}"/>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6" name="Freeform 13">
              <a:extLst>
                <a:ext uri="{FF2B5EF4-FFF2-40B4-BE49-F238E27FC236}">
                  <a16:creationId xmlns:a16="http://schemas.microsoft.com/office/drawing/2014/main" id="{8A55D4A9-1B6E-409D-BF10-201C8A8292BE}"/>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7" name="Freeform 14">
              <a:extLst>
                <a:ext uri="{FF2B5EF4-FFF2-40B4-BE49-F238E27FC236}">
                  <a16:creationId xmlns:a16="http://schemas.microsoft.com/office/drawing/2014/main" id="{FDA8F85E-07E7-45C0-A165-6DB771A53D4C}"/>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8" name="Freeform 15">
              <a:extLst>
                <a:ext uri="{FF2B5EF4-FFF2-40B4-BE49-F238E27FC236}">
                  <a16:creationId xmlns:a16="http://schemas.microsoft.com/office/drawing/2014/main" id="{09508E73-6AA1-460C-97B9-8EF00855A567}"/>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9" name="Freeform 16">
              <a:extLst>
                <a:ext uri="{FF2B5EF4-FFF2-40B4-BE49-F238E27FC236}">
                  <a16:creationId xmlns:a16="http://schemas.microsoft.com/office/drawing/2014/main" id="{5913AD99-4A77-44C3-ACDF-8410765B76CB}"/>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0" name="Freeform 17">
              <a:extLst>
                <a:ext uri="{FF2B5EF4-FFF2-40B4-BE49-F238E27FC236}">
                  <a16:creationId xmlns:a16="http://schemas.microsoft.com/office/drawing/2014/main" id="{413BDF5F-2CC6-47A3-B422-38D6E292DCB3}"/>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1" name="Freeform 18">
              <a:extLst>
                <a:ext uri="{FF2B5EF4-FFF2-40B4-BE49-F238E27FC236}">
                  <a16:creationId xmlns:a16="http://schemas.microsoft.com/office/drawing/2014/main" id="{6F69599A-544F-4B1D-91C3-762B09CF78F7}"/>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2" name="Freeform 19">
              <a:extLst>
                <a:ext uri="{FF2B5EF4-FFF2-40B4-BE49-F238E27FC236}">
                  <a16:creationId xmlns:a16="http://schemas.microsoft.com/office/drawing/2014/main" id="{DFAE31B2-DF2A-4FD2-B98E-3657F825C96D}"/>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3" name="Freeform 20">
              <a:extLst>
                <a:ext uri="{FF2B5EF4-FFF2-40B4-BE49-F238E27FC236}">
                  <a16:creationId xmlns:a16="http://schemas.microsoft.com/office/drawing/2014/main" id="{9D7B120D-680C-4AC9-A263-A7DE0F5F1F7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4" name="Freeform 21">
              <a:extLst>
                <a:ext uri="{FF2B5EF4-FFF2-40B4-BE49-F238E27FC236}">
                  <a16:creationId xmlns:a16="http://schemas.microsoft.com/office/drawing/2014/main" id="{DC8A9F99-D409-4E13-8D58-6A34BE714D2F}"/>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5" name="Freeform 22">
              <a:extLst>
                <a:ext uri="{FF2B5EF4-FFF2-40B4-BE49-F238E27FC236}">
                  <a16:creationId xmlns:a16="http://schemas.microsoft.com/office/drawing/2014/main" id="{EB955E41-680C-44AA-B602-C1A69E951E2B}"/>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6" name="Freeform 23">
              <a:extLst>
                <a:ext uri="{FF2B5EF4-FFF2-40B4-BE49-F238E27FC236}">
                  <a16:creationId xmlns:a16="http://schemas.microsoft.com/office/drawing/2014/main" id="{332ED336-B831-4A24-9181-CC63707A4E13}"/>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7" name="Freeform 24">
              <a:extLst>
                <a:ext uri="{FF2B5EF4-FFF2-40B4-BE49-F238E27FC236}">
                  <a16:creationId xmlns:a16="http://schemas.microsoft.com/office/drawing/2014/main" id="{1A8B6B8C-5265-4AD1-9A67-B3CFFF4A9C3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8" name="Freeform 25">
              <a:extLst>
                <a:ext uri="{FF2B5EF4-FFF2-40B4-BE49-F238E27FC236}">
                  <a16:creationId xmlns:a16="http://schemas.microsoft.com/office/drawing/2014/main" id="{9E8ED6FD-8796-48CB-98ED-0E729E16BF0E}"/>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9" name="Freeform 26">
              <a:extLst>
                <a:ext uri="{FF2B5EF4-FFF2-40B4-BE49-F238E27FC236}">
                  <a16:creationId xmlns:a16="http://schemas.microsoft.com/office/drawing/2014/main" id="{DE668E67-2522-4B6B-A8BF-C3CD36F891D8}"/>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0" name="Freeform 27">
              <a:extLst>
                <a:ext uri="{FF2B5EF4-FFF2-40B4-BE49-F238E27FC236}">
                  <a16:creationId xmlns:a16="http://schemas.microsoft.com/office/drawing/2014/main" id="{B2474CAA-635F-43E4-AFFF-B24637DC6FCB}"/>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1" name="Freeform 28">
              <a:extLst>
                <a:ext uri="{FF2B5EF4-FFF2-40B4-BE49-F238E27FC236}">
                  <a16:creationId xmlns:a16="http://schemas.microsoft.com/office/drawing/2014/main" id="{1C1B778D-83CB-443C-B463-7EE26603E1DC}"/>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2" name="Freeform 29">
              <a:extLst>
                <a:ext uri="{FF2B5EF4-FFF2-40B4-BE49-F238E27FC236}">
                  <a16:creationId xmlns:a16="http://schemas.microsoft.com/office/drawing/2014/main" id="{654DEAB4-B194-4182-A7BE-E247F19AAE49}"/>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3" name="Freeform 30">
              <a:extLst>
                <a:ext uri="{FF2B5EF4-FFF2-40B4-BE49-F238E27FC236}">
                  <a16:creationId xmlns:a16="http://schemas.microsoft.com/office/drawing/2014/main" id="{D8E3CE4C-0C48-485B-8EA0-B036FCC3333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4" name="Freeform 31">
              <a:extLst>
                <a:ext uri="{FF2B5EF4-FFF2-40B4-BE49-F238E27FC236}">
                  <a16:creationId xmlns:a16="http://schemas.microsoft.com/office/drawing/2014/main" id="{7958BBBD-B721-4DA1-8764-D8188EB7067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5" name="Freeform 32">
              <a:extLst>
                <a:ext uri="{FF2B5EF4-FFF2-40B4-BE49-F238E27FC236}">
                  <a16:creationId xmlns:a16="http://schemas.microsoft.com/office/drawing/2014/main" id="{23180B75-7F19-41E5-A4C3-9096FF7D19E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6" name="Rectangle 33">
              <a:extLst>
                <a:ext uri="{FF2B5EF4-FFF2-40B4-BE49-F238E27FC236}">
                  <a16:creationId xmlns:a16="http://schemas.microsoft.com/office/drawing/2014/main" id="{57F706CF-8096-494C-A6E1-5BE7F62306F6}"/>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07" name="Freeform 34">
              <a:extLst>
                <a:ext uri="{FF2B5EF4-FFF2-40B4-BE49-F238E27FC236}">
                  <a16:creationId xmlns:a16="http://schemas.microsoft.com/office/drawing/2014/main" id="{8B4065A5-6701-492B-BE7F-9E00FE6156DA}"/>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8" name="Freeform 35">
              <a:extLst>
                <a:ext uri="{FF2B5EF4-FFF2-40B4-BE49-F238E27FC236}">
                  <a16:creationId xmlns:a16="http://schemas.microsoft.com/office/drawing/2014/main" id="{66E06571-DDD0-47CB-97CF-FF8432467344}"/>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9" name="Freeform 36">
              <a:extLst>
                <a:ext uri="{FF2B5EF4-FFF2-40B4-BE49-F238E27FC236}">
                  <a16:creationId xmlns:a16="http://schemas.microsoft.com/office/drawing/2014/main" id="{50F0D75F-DE36-46A5-8FEB-00CF9D01A5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0" name="Freeform 37">
              <a:extLst>
                <a:ext uri="{FF2B5EF4-FFF2-40B4-BE49-F238E27FC236}">
                  <a16:creationId xmlns:a16="http://schemas.microsoft.com/office/drawing/2014/main" id="{C7AF11B9-2298-41D7-9878-99E19E8274F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1" name="Freeform 38">
              <a:extLst>
                <a:ext uri="{FF2B5EF4-FFF2-40B4-BE49-F238E27FC236}">
                  <a16:creationId xmlns:a16="http://schemas.microsoft.com/office/drawing/2014/main" id="{7B43B683-4229-4623-A504-56FE6CCB55AB}"/>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2" name="Freeform 39">
              <a:extLst>
                <a:ext uri="{FF2B5EF4-FFF2-40B4-BE49-F238E27FC236}">
                  <a16:creationId xmlns:a16="http://schemas.microsoft.com/office/drawing/2014/main" id="{7B4CC276-9BB9-4394-A369-F7DB2BD8E8BB}"/>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3" name="Freeform 40">
              <a:extLst>
                <a:ext uri="{FF2B5EF4-FFF2-40B4-BE49-F238E27FC236}">
                  <a16:creationId xmlns:a16="http://schemas.microsoft.com/office/drawing/2014/main" id="{98010162-18EE-455C-AABD-0B715C2BBFD5}"/>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4" name="Freeform 41">
              <a:extLst>
                <a:ext uri="{FF2B5EF4-FFF2-40B4-BE49-F238E27FC236}">
                  <a16:creationId xmlns:a16="http://schemas.microsoft.com/office/drawing/2014/main" id="{5950D288-22B2-4286-B4FB-D6665C103E77}"/>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5" name="Freeform 42">
              <a:extLst>
                <a:ext uri="{FF2B5EF4-FFF2-40B4-BE49-F238E27FC236}">
                  <a16:creationId xmlns:a16="http://schemas.microsoft.com/office/drawing/2014/main" id="{E0A686CA-B0EF-4B0C-B69B-E715EA3E54E7}"/>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6" name="Freeform 43">
              <a:extLst>
                <a:ext uri="{FF2B5EF4-FFF2-40B4-BE49-F238E27FC236}">
                  <a16:creationId xmlns:a16="http://schemas.microsoft.com/office/drawing/2014/main" id="{75D61EE6-C405-433B-AEC8-6241D5472074}"/>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7" name="Freeform 44">
              <a:extLst>
                <a:ext uri="{FF2B5EF4-FFF2-40B4-BE49-F238E27FC236}">
                  <a16:creationId xmlns:a16="http://schemas.microsoft.com/office/drawing/2014/main" id="{4C718553-7221-4BFF-AFEE-64E166C6A82D}"/>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8" name="Rectangle 45">
              <a:extLst>
                <a:ext uri="{FF2B5EF4-FFF2-40B4-BE49-F238E27FC236}">
                  <a16:creationId xmlns:a16="http://schemas.microsoft.com/office/drawing/2014/main" id="{9F00A845-A7BB-4253-8C15-0FF3D05980E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19" name="Freeform 46">
              <a:extLst>
                <a:ext uri="{FF2B5EF4-FFF2-40B4-BE49-F238E27FC236}">
                  <a16:creationId xmlns:a16="http://schemas.microsoft.com/office/drawing/2014/main" id="{53476DBF-E7E4-46E9-AAF2-8810E14EEC7C}"/>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0" name="Freeform 47">
              <a:extLst>
                <a:ext uri="{FF2B5EF4-FFF2-40B4-BE49-F238E27FC236}">
                  <a16:creationId xmlns:a16="http://schemas.microsoft.com/office/drawing/2014/main" id="{4F608C86-9940-444C-B200-155DF4E02B67}"/>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1" name="Freeform 48">
              <a:extLst>
                <a:ext uri="{FF2B5EF4-FFF2-40B4-BE49-F238E27FC236}">
                  <a16:creationId xmlns:a16="http://schemas.microsoft.com/office/drawing/2014/main" id="{BB49A08B-2E6F-4B8C-8F61-6869B069BA97}"/>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2" name="Freeform 49">
              <a:extLst>
                <a:ext uri="{FF2B5EF4-FFF2-40B4-BE49-F238E27FC236}">
                  <a16:creationId xmlns:a16="http://schemas.microsoft.com/office/drawing/2014/main" id="{03A08195-C526-497F-89D0-566E91704B60}"/>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3" name="Freeform 50">
              <a:extLst>
                <a:ext uri="{FF2B5EF4-FFF2-40B4-BE49-F238E27FC236}">
                  <a16:creationId xmlns:a16="http://schemas.microsoft.com/office/drawing/2014/main" id="{235FDAAF-2063-40C9-BE1C-7E116C8A305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4" name="Freeform 51">
              <a:extLst>
                <a:ext uri="{FF2B5EF4-FFF2-40B4-BE49-F238E27FC236}">
                  <a16:creationId xmlns:a16="http://schemas.microsoft.com/office/drawing/2014/main" id="{2EAF15FA-570E-412B-992B-CAAB8338448D}"/>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5" name="Freeform 52">
              <a:extLst>
                <a:ext uri="{FF2B5EF4-FFF2-40B4-BE49-F238E27FC236}">
                  <a16:creationId xmlns:a16="http://schemas.microsoft.com/office/drawing/2014/main" id="{91FCA14D-FA3E-44C1-B8CB-8C8B7304862B}"/>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6" name="Freeform 53">
              <a:extLst>
                <a:ext uri="{FF2B5EF4-FFF2-40B4-BE49-F238E27FC236}">
                  <a16:creationId xmlns:a16="http://schemas.microsoft.com/office/drawing/2014/main" id="{A889215B-3708-4985-A1D7-42A99B3575CC}"/>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7" name="Freeform 54">
              <a:extLst>
                <a:ext uri="{FF2B5EF4-FFF2-40B4-BE49-F238E27FC236}">
                  <a16:creationId xmlns:a16="http://schemas.microsoft.com/office/drawing/2014/main" id="{5C58C66E-AFD4-4A37-9646-FF8A511A6C14}"/>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8" name="Freeform 55">
              <a:extLst>
                <a:ext uri="{FF2B5EF4-FFF2-40B4-BE49-F238E27FC236}">
                  <a16:creationId xmlns:a16="http://schemas.microsoft.com/office/drawing/2014/main" id="{F99DC7ED-E983-4ACA-B702-727C2A59399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9" name="Freeform 56">
              <a:extLst>
                <a:ext uri="{FF2B5EF4-FFF2-40B4-BE49-F238E27FC236}">
                  <a16:creationId xmlns:a16="http://schemas.microsoft.com/office/drawing/2014/main" id="{918FC910-5BDA-49AE-95A5-774012D2D606}"/>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30" name="Freeform 57">
              <a:extLst>
                <a:ext uri="{FF2B5EF4-FFF2-40B4-BE49-F238E27FC236}">
                  <a16:creationId xmlns:a16="http://schemas.microsoft.com/office/drawing/2014/main" id="{AA1E286C-EECB-46DC-9505-501CCDD8B86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31" name="Freeform 58">
              <a:extLst>
                <a:ext uri="{FF2B5EF4-FFF2-40B4-BE49-F238E27FC236}">
                  <a16:creationId xmlns:a16="http://schemas.microsoft.com/office/drawing/2014/main" id="{A838D816-F9F3-4AB2-92C6-1F986D0BC03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sp useBgFill="1">
        <p:nvSpPr>
          <p:cNvPr id="133" name="Round Diagonal Corner Rectangle 6">
            <a:extLst>
              <a:ext uri="{FF2B5EF4-FFF2-40B4-BE49-F238E27FC236}">
                <a16:creationId xmlns:a16="http://schemas.microsoft.com/office/drawing/2014/main" id="{4683B8BC-85C4-41F2-9CD3-B074823B6B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generated with high confidence">
            <a:extLst>
              <a:ext uri="{FF2B5EF4-FFF2-40B4-BE49-F238E27FC236}">
                <a16:creationId xmlns:a16="http://schemas.microsoft.com/office/drawing/2014/main" id="{1D4358B2-891A-40B5-9879-1495C2F03DE8}"/>
              </a:ext>
            </a:extLst>
          </p:cNvPr>
          <p:cNvPicPr>
            <a:picLocks noChangeAspect="1"/>
          </p:cNvPicPr>
          <p:nvPr/>
        </p:nvPicPr>
        <p:blipFill>
          <a:blip r:embed="rId3"/>
          <a:stretch>
            <a:fillRect/>
          </a:stretch>
        </p:blipFill>
        <p:spPr>
          <a:xfrm>
            <a:off x="973635" y="1168739"/>
            <a:ext cx="10266669" cy="2541001"/>
          </a:xfrm>
          <a:prstGeom prst="rect">
            <a:avLst/>
          </a:prstGeom>
        </p:spPr>
      </p:pic>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br>
              <a:rPr lang="en-US" sz="1900" dirty="0">
                <a:solidFill>
                  <a:srgbClr val="FFFFFF"/>
                </a:solidFill>
              </a:rPr>
            </a:br>
            <a:r>
              <a:rPr lang="en-US" sz="2000" b="1" dirty="0"/>
              <a:t>Finding #2:</a:t>
            </a:r>
            <a:br>
              <a:rPr lang="en-US" sz="2000" b="1" dirty="0"/>
            </a:br>
            <a:r>
              <a:rPr lang="en-US" sz="2000" b="1" dirty="0"/>
              <a:t> </a:t>
            </a:r>
            <a:br>
              <a:rPr lang="en-US" sz="2000" b="1" dirty="0"/>
            </a:br>
            <a:r>
              <a:rPr lang="en-US" sz="2000" i="1" dirty="0"/>
              <a:t>Line graph depicting yearly USD Goal and USD Pledged </a:t>
            </a:r>
            <a:endParaRPr lang="en-US" sz="1900" i="1" dirty="0"/>
          </a:p>
        </p:txBody>
      </p:sp>
      <p:sp>
        <p:nvSpPr>
          <p:cNvPr id="10" name="Content Placeholder 9">
            <a:extLst>
              <a:ext uri="{FF2B5EF4-FFF2-40B4-BE49-F238E27FC236}">
                <a16:creationId xmlns:a16="http://schemas.microsoft.com/office/drawing/2014/main" id="{36B9F2DA-8596-429A-A865-304CC4550F41}"/>
              </a:ext>
            </a:extLst>
          </p:cNvPr>
          <p:cNvSpPr>
            <a:spLocks noGrp="1"/>
          </p:cNvSpPr>
          <p:nvPr>
            <p:ph idx="1"/>
          </p:nvPr>
        </p:nvSpPr>
        <p:spPr>
          <a:xfrm>
            <a:off x="1911275" y="5722411"/>
            <a:ext cx="8369450" cy="480330"/>
          </a:xfrm>
        </p:spPr>
        <p:txBody>
          <a:bodyPr vert="horz" lIns="91440" tIns="45720" rIns="91440" bIns="45720" rtlCol="0">
            <a:noAutofit/>
          </a:bodyPr>
          <a:lstStyle/>
          <a:p>
            <a:pPr marL="0" indent="0" algn="ctr">
              <a:lnSpc>
                <a:spcPct val="110000"/>
              </a:lnSpc>
              <a:buNone/>
            </a:pPr>
            <a:r>
              <a:rPr lang="en-US" sz="1600" cap="all" dirty="0"/>
              <a:t>What is the relation between the yearly USD and pledged goal depending on the campaign status? </a:t>
            </a:r>
          </a:p>
        </p:txBody>
      </p:sp>
    </p:spTree>
    <p:extLst>
      <p:ext uri="{BB962C8B-B14F-4D97-AF65-F5344CB8AC3E}">
        <p14:creationId xmlns:p14="http://schemas.microsoft.com/office/powerpoint/2010/main" val="121013994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8" name="Picture 2" descr="A picture containing electronics&#10;&#10;Description generated with high confidence">
            <a:extLst>
              <a:ext uri="{FF2B5EF4-FFF2-40B4-BE49-F238E27FC236}">
                <a16:creationId xmlns:a16="http://schemas.microsoft.com/office/drawing/2014/main" id="{678E285C-BE9E-45B7-A3EE-B9792DAE99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grpSp>
        <p:nvGrpSpPr>
          <p:cNvPr id="140" name="Group 139">
            <a:extLst>
              <a:ext uri="{FF2B5EF4-FFF2-40B4-BE49-F238E27FC236}">
                <a16:creationId xmlns:a16="http://schemas.microsoft.com/office/drawing/2014/main" id="{AB86F577-8905-4B21-8AF3-C1BB3433775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1" name="Rectangle 5">
              <a:extLst>
                <a:ext uri="{FF2B5EF4-FFF2-40B4-BE49-F238E27FC236}">
                  <a16:creationId xmlns:a16="http://schemas.microsoft.com/office/drawing/2014/main" id="{D2F1CFF3-A579-4D24-B5F9-1C71BA6FE5E8}"/>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42" name="Freeform 6">
              <a:extLst>
                <a:ext uri="{FF2B5EF4-FFF2-40B4-BE49-F238E27FC236}">
                  <a16:creationId xmlns:a16="http://schemas.microsoft.com/office/drawing/2014/main" id="{57601B50-7EB1-43FA-8360-4297BCD76328}"/>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43" name="Freeform 7">
              <a:extLst>
                <a:ext uri="{FF2B5EF4-FFF2-40B4-BE49-F238E27FC236}">
                  <a16:creationId xmlns:a16="http://schemas.microsoft.com/office/drawing/2014/main" id="{60BD8B7A-CD01-4638-A2C9-299AC68B9B98}"/>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44" name="Rectangle 8">
              <a:extLst>
                <a:ext uri="{FF2B5EF4-FFF2-40B4-BE49-F238E27FC236}">
                  <a16:creationId xmlns:a16="http://schemas.microsoft.com/office/drawing/2014/main" id="{095B58F9-6C29-48BE-9DA6-38550805212F}"/>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45" name="Freeform 9">
              <a:extLst>
                <a:ext uri="{FF2B5EF4-FFF2-40B4-BE49-F238E27FC236}">
                  <a16:creationId xmlns:a16="http://schemas.microsoft.com/office/drawing/2014/main" id="{0C84674F-2E8A-4B70-B801-00722CDD5816}"/>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46" name="Freeform 10">
              <a:extLst>
                <a:ext uri="{FF2B5EF4-FFF2-40B4-BE49-F238E27FC236}">
                  <a16:creationId xmlns:a16="http://schemas.microsoft.com/office/drawing/2014/main" id="{34F320BB-D6A9-45FE-8556-498B763B1E6F}"/>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47" name="Freeform 11">
              <a:extLst>
                <a:ext uri="{FF2B5EF4-FFF2-40B4-BE49-F238E27FC236}">
                  <a16:creationId xmlns:a16="http://schemas.microsoft.com/office/drawing/2014/main" id="{5493D54A-532A-46ED-AF63-A0A54818EF83}"/>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48" name="Freeform 12">
              <a:extLst>
                <a:ext uri="{FF2B5EF4-FFF2-40B4-BE49-F238E27FC236}">
                  <a16:creationId xmlns:a16="http://schemas.microsoft.com/office/drawing/2014/main" id="{EAF2EDFA-9C0B-44E2-B4BB-312B58BCA8ED}"/>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49" name="Freeform 13">
              <a:extLst>
                <a:ext uri="{FF2B5EF4-FFF2-40B4-BE49-F238E27FC236}">
                  <a16:creationId xmlns:a16="http://schemas.microsoft.com/office/drawing/2014/main" id="{A3641113-CE35-42A4-B605-41BC06BF4F0A}"/>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0" name="Freeform 14">
              <a:extLst>
                <a:ext uri="{FF2B5EF4-FFF2-40B4-BE49-F238E27FC236}">
                  <a16:creationId xmlns:a16="http://schemas.microsoft.com/office/drawing/2014/main" id="{DA2E5B2C-BAC4-4440-9B7E-F38783197AB7}"/>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1" name="Freeform 15">
              <a:extLst>
                <a:ext uri="{FF2B5EF4-FFF2-40B4-BE49-F238E27FC236}">
                  <a16:creationId xmlns:a16="http://schemas.microsoft.com/office/drawing/2014/main" id="{D8A506DF-2E53-42C9-94BE-B98E32E05782}"/>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2" name="Freeform 16">
              <a:extLst>
                <a:ext uri="{FF2B5EF4-FFF2-40B4-BE49-F238E27FC236}">
                  <a16:creationId xmlns:a16="http://schemas.microsoft.com/office/drawing/2014/main" id="{12934FF8-5F70-40BF-BBB6-5EB941FB9BDF}"/>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3" name="Freeform 17">
              <a:extLst>
                <a:ext uri="{FF2B5EF4-FFF2-40B4-BE49-F238E27FC236}">
                  <a16:creationId xmlns:a16="http://schemas.microsoft.com/office/drawing/2014/main" id="{8EB3FB08-D01D-4E24-BE40-C16269DF6247}"/>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4" name="Freeform 18">
              <a:extLst>
                <a:ext uri="{FF2B5EF4-FFF2-40B4-BE49-F238E27FC236}">
                  <a16:creationId xmlns:a16="http://schemas.microsoft.com/office/drawing/2014/main" id="{D24E50D7-2753-4169-AD51-C106DA1B7A25}"/>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5" name="Freeform 19">
              <a:extLst>
                <a:ext uri="{FF2B5EF4-FFF2-40B4-BE49-F238E27FC236}">
                  <a16:creationId xmlns:a16="http://schemas.microsoft.com/office/drawing/2014/main" id="{DF94B7E0-D9B6-4096-94D0-18D3AC0EF61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6" name="Freeform 20">
              <a:extLst>
                <a:ext uri="{FF2B5EF4-FFF2-40B4-BE49-F238E27FC236}">
                  <a16:creationId xmlns:a16="http://schemas.microsoft.com/office/drawing/2014/main" id="{EBC05ADE-BBA2-4387-B005-3196E2E1982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7" name="Freeform 21">
              <a:extLst>
                <a:ext uri="{FF2B5EF4-FFF2-40B4-BE49-F238E27FC236}">
                  <a16:creationId xmlns:a16="http://schemas.microsoft.com/office/drawing/2014/main" id="{BBED1CEE-14D2-442F-AB08-401ABE3EFBD8}"/>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8" name="Freeform 22">
              <a:extLst>
                <a:ext uri="{FF2B5EF4-FFF2-40B4-BE49-F238E27FC236}">
                  <a16:creationId xmlns:a16="http://schemas.microsoft.com/office/drawing/2014/main" id="{4F6574C0-78E8-49EA-84BC-EE9D55707F2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59" name="Freeform 23">
              <a:extLst>
                <a:ext uri="{FF2B5EF4-FFF2-40B4-BE49-F238E27FC236}">
                  <a16:creationId xmlns:a16="http://schemas.microsoft.com/office/drawing/2014/main" id="{65BCDB0B-615E-4CA1-AFD5-6B121CB7CEB6}"/>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0" name="Freeform 24">
              <a:extLst>
                <a:ext uri="{FF2B5EF4-FFF2-40B4-BE49-F238E27FC236}">
                  <a16:creationId xmlns:a16="http://schemas.microsoft.com/office/drawing/2014/main" id="{40627863-B7FC-44D1-9E53-E728FFF675A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1" name="Freeform 25">
              <a:extLst>
                <a:ext uri="{FF2B5EF4-FFF2-40B4-BE49-F238E27FC236}">
                  <a16:creationId xmlns:a16="http://schemas.microsoft.com/office/drawing/2014/main" id="{52FD6F8C-3AF1-487E-91F4-6E55146F1F26}"/>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2" name="Freeform 26">
              <a:extLst>
                <a:ext uri="{FF2B5EF4-FFF2-40B4-BE49-F238E27FC236}">
                  <a16:creationId xmlns:a16="http://schemas.microsoft.com/office/drawing/2014/main" id="{50323CF3-93CB-4E03-95C0-B180BB87A86D}"/>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3" name="Freeform 27">
              <a:extLst>
                <a:ext uri="{FF2B5EF4-FFF2-40B4-BE49-F238E27FC236}">
                  <a16:creationId xmlns:a16="http://schemas.microsoft.com/office/drawing/2014/main" id="{EB47D82F-CF1B-47E6-9FA2-F3A9C5F945B8}"/>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4" name="Freeform 28">
              <a:extLst>
                <a:ext uri="{FF2B5EF4-FFF2-40B4-BE49-F238E27FC236}">
                  <a16:creationId xmlns:a16="http://schemas.microsoft.com/office/drawing/2014/main" id="{0606708F-F2D4-4678-8ED2-39041BC64D7D}"/>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5" name="Freeform 29">
              <a:extLst>
                <a:ext uri="{FF2B5EF4-FFF2-40B4-BE49-F238E27FC236}">
                  <a16:creationId xmlns:a16="http://schemas.microsoft.com/office/drawing/2014/main" id="{D7EB95B4-15E4-433D-B36F-21FF341AD9A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6" name="Freeform 30">
              <a:extLst>
                <a:ext uri="{FF2B5EF4-FFF2-40B4-BE49-F238E27FC236}">
                  <a16:creationId xmlns:a16="http://schemas.microsoft.com/office/drawing/2014/main" id="{500A541B-4C75-497C-A489-097ED29964FE}"/>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7" name="Freeform 31">
              <a:extLst>
                <a:ext uri="{FF2B5EF4-FFF2-40B4-BE49-F238E27FC236}">
                  <a16:creationId xmlns:a16="http://schemas.microsoft.com/office/drawing/2014/main" id="{5789326F-12A4-48B8-B0ED-A6A2AE0C277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8" name="Freeform 32">
              <a:extLst>
                <a:ext uri="{FF2B5EF4-FFF2-40B4-BE49-F238E27FC236}">
                  <a16:creationId xmlns:a16="http://schemas.microsoft.com/office/drawing/2014/main" id="{25FA672E-2B65-477F-AA75-6261CE652F25}"/>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69" name="Rectangle 33">
              <a:extLst>
                <a:ext uri="{FF2B5EF4-FFF2-40B4-BE49-F238E27FC236}">
                  <a16:creationId xmlns:a16="http://schemas.microsoft.com/office/drawing/2014/main" id="{BB09AF8D-E68B-499C-B9F5-2F365813D3C0}"/>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70" name="Freeform 34">
              <a:extLst>
                <a:ext uri="{FF2B5EF4-FFF2-40B4-BE49-F238E27FC236}">
                  <a16:creationId xmlns:a16="http://schemas.microsoft.com/office/drawing/2014/main" id="{7991AEAD-B5F3-47BA-9F1B-86C16A84AD3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1" name="Freeform 35">
              <a:extLst>
                <a:ext uri="{FF2B5EF4-FFF2-40B4-BE49-F238E27FC236}">
                  <a16:creationId xmlns:a16="http://schemas.microsoft.com/office/drawing/2014/main" id="{19A85F58-4C3A-4388-B55C-2329EEAECF0E}"/>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2" name="Freeform 36">
              <a:extLst>
                <a:ext uri="{FF2B5EF4-FFF2-40B4-BE49-F238E27FC236}">
                  <a16:creationId xmlns:a16="http://schemas.microsoft.com/office/drawing/2014/main" id="{05652F38-94D9-41B7-A699-7E8F0C78D8C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3" name="Freeform 37">
              <a:extLst>
                <a:ext uri="{FF2B5EF4-FFF2-40B4-BE49-F238E27FC236}">
                  <a16:creationId xmlns:a16="http://schemas.microsoft.com/office/drawing/2014/main" id="{3C043852-C250-4518-BB89-C91A349171D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4" name="Freeform 38">
              <a:extLst>
                <a:ext uri="{FF2B5EF4-FFF2-40B4-BE49-F238E27FC236}">
                  <a16:creationId xmlns:a16="http://schemas.microsoft.com/office/drawing/2014/main" id="{0CAB9A07-ECF2-416C-8528-F75DACB13822}"/>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5" name="Freeform 39">
              <a:extLst>
                <a:ext uri="{FF2B5EF4-FFF2-40B4-BE49-F238E27FC236}">
                  <a16:creationId xmlns:a16="http://schemas.microsoft.com/office/drawing/2014/main" id="{904A314C-A829-4AA6-92E2-529BCCF95C93}"/>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6" name="Freeform 40">
              <a:extLst>
                <a:ext uri="{FF2B5EF4-FFF2-40B4-BE49-F238E27FC236}">
                  <a16:creationId xmlns:a16="http://schemas.microsoft.com/office/drawing/2014/main" id="{244EE6BA-4569-43ED-9E2E-1FB66201B7EB}"/>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7" name="Freeform 41">
              <a:extLst>
                <a:ext uri="{FF2B5EF4-FFF2-40B4-BE49-F238E27FC236}">
                  <a16:creationId xmlns:a16="http://schemas.microsoft.com/office/drawing/2014/main" id="{BEB8252E-FB2A-4BB5-BEC6-CA10FF6F7CAA}"/>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8" name="Freeform 42">
              <a:extLst>
                <a:ext uri="{FF2B5EF4-FFF2-40B4-BE49-F238E27FC236}">
                  <a16:creationId xmlns:a16="http://schemas.microsoft.com/office/drawing/2014/main" id="{91414711-C3A4-4E96-854A-DDDEB2F2E3E8}"/>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79" name="Freeform 43">
              <a:extLst>
                <a:ext uri="{FF2B5EF4-FFF2-40B4-BE49-F238E27FC236}">
                  <a16:creationId xmlns:a16="http://schemas.microsoft.com/office/drawing/2014/main" id="{86815BA8-3055-4B42-98C3-4202FD92E0D0}"/>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0" name="Freeform 44">
              <a:extLst>
                <a:ext uri="{FF2B5EF4-FFF2-40B4-BE49-F238E27FC236}">
                  <a16:creationId xmlns:a16="http://schemas.microsoft.com/office/drawing/2014/main" id="{44457813-E991-44AE-9A83-B7488D1F362B}"/>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1" name="Rectangle 45">
              <a:extLst>
                <a:ext uri="{FF2B5EF4-FFF2-40B4-BE49-F238E27FC236}">
                  <a16:creationId xmlns:a16="http://schemas.microsoft.com/office/drawing/2014/main" id="{8CE1CF47-A73F-4560-8835-AE1DC51E5CAE}"/>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82" name="Freeform 46">
              <a:extLst>
                <a:ext uri="{FF2B5EF4-FFF2-40B4-BE49-F238E27FC236}">
                  <a16:creationId xmlns:a16="http://schemas.microsoft.com/office/drawing/2014/main" id="{C2A935E4-AACC-4CB9-995E-D28617887316}"/>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3" name="Freeform 47">
              <a:extLst>
                <a:ext uri="{FF2B5EF4-FFF2-40B4-BE49-F238E27FC236}">
                  <a16:creationId xmlns:a16="http://schemas.microsoft.com/office/drawing/2014/main" id="{93B5B778-8ACB-4004-932D-BD95997BAEFF}"/>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4" name="Freeform 48">
              <a:extLst>
                <a:ext uri="{FF2B5EF4-FFF2-40B4-BE49-F238E27FC236}">
                  <a16:creationId xmlns:a16="http://schemas.microsoft.com/office/drawing/2014/main" id="{1434AF34-0919-40AD-84B1-446D4FF2D6D3}"/>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5" name="Freeform 49">
              <a:extLst>
                <a:ext uri="{FF2B5EF4-FFF2-40B4-BE49-F238E27FC236}">
                  <a16:creationId xmlns:a16="http://schemas.microsoft.com/office/drawing/2014/main" id="{29546CF3-6DDD-4073-AB7F-C6E722257AAC}"/>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6" name="Freeform 50">
              <a:extLst>
                <a:ext uri="{FF2B5EF4-FFF2-40B4-BE49-F238E27FC236}">
                  <a16:creationId xmlns:a16="http://schemas.microsoft.com/office/drawing/2014/main" id="{289D46AB-128A-477F-B6C9-F40F115D6CE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7" name="Freeform 51">
              <a:extLst>
                <a:ext uri="{FF2B5EF4-FFF2-40B4-BE49-F238E27FC236}">
                  <a16:creationId xmlns:a16="http://schemas.microsoft.com/office/drawing/2014/main" id="{A7DA7E67-3368-44AD-AACD-EB64AE34870B}"/>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8" name="Freeform 52">
              <a:extLst>
                <a:ext uri="{FF2B5EF4-FFF2-40B4-BE49-F238E27FC236}">
                  <a16:creationId xmlns:a16="http://schemas.microsoft.com/office/drawing/2014/main" id="{78BB1152-AB85-4AD8-BBA1-07CEA1F50817}"/>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89" name="Freeform 53">
              <a:extLst>
                <a:ext uri="{FF2B5EF4-FFF2-40B4-BE49-F238E27FC236}">
                  <a16:creationId xmlns:a16="http://schemas.microsoft.com/office/drawing/2014/main" id="{A982E7F2-DD68-4093-B9C5-3E42B475AB44}"/>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90" name="Freeform 54">
              <a:extLst>
                <a:ext uri="{FF2B5EF4-FFF2-40B4-BE49-F238E27FC236}">
                  <a16:creationId xmlns:a16="http://schemas.microsoft.com/office/drawing/2014/main" id="{A682E224-4CD6-420B-897A-B23D50B82EDA}"/>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91" name="Freeform 55">
              <a:extLst>
                <a:ext uri="{FF2B5EF4-FFF2-40B4-BE49-F238E27FC236}">
                  <a16:creationId xmlns:a16="http://schemas.microsoft.com/office/drawing/2014/main" id="{31B90F10-06CD-480E-8D35-6E0FFFB8945B}"/>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92" name="Freeform 56">
              <a:extLst>
                <a:ext uri="{FF2B5EF4-FFF2-40B4-BE49-F238E27FC236}">
                  <a16:creationId xmlns:a16="http://schemas.microsoft.com/office/drawing/2014/main" id="{7BC977DB-69B0-4D8D-B77C-E1127EC41724}"/>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93" name="Freeform 57">
              <a:extLst>
                <a:ext uri="{FF2B5EF4-FFF2-40B4-BE49-F238E27FC236}">
                  <a16:creationId xmlns:a16="http://schemas.microsoft.com/office/drawing/2014/main" id="{24127454-3FCB-41D6-ACFB-81D7E05A7925}"/>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94" name="Freeform 58">
              <a:extLst>
                <a:ext uri="{FF2B5EF4-FFF2-40B4-BE49-F238E27FC236}">
                  <a16:creationId xmlns:a16="http://schemas.microsoft.com/office/drawing/2014/main" id="{7AA80D42-B8A8-475B-ADBF-99719CE9FE5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sp>
        <p:nvSpPr>
          <p:cNvPr id="196" name="Rectangle 195">
            <a:extLst>
              <a:ext uri="{FF2B5EF4-FFF2-40B4-BE49-F238E27FC236}">
                <a16:creationId xmlns:a16="http://schemas.microsoft.com/office/drawing/2014/main" id="{81B1BC20-CC70-4C30-B9BE-C23E121CA6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8" name="Picture 2" descr="A picture containing electronics&#10;&#10;Description generated with high confidence">
            <a:extLst>
              <a:ext uri="{FF2B5EF4-FFF2-40B4-BE49-F238E27FC236}">
                <a16:creationId xmlns:a16="http://schemas.microsoft.com/office/drawing/2014/main" id="{BED7CCD5-D3A4-4162-9CC4-03DF5AB89D0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grpSp>
        <p:nvGrpSpPr>
          <p:cNvPr id="200" name="Group 199">
            <a:extLst>
              <a:ext uri="{FF2B5EF4-FFF2-40B4-BE49-F238E27FC236}">
                <a16:creationId xmlns:a16="http://schemas.microsoft.com/office/drawing/2014/main" id="{D5E95061-A9DC-4C67-BCAF-F560690997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201" name="Rectangle 5">
              <a:extLst>
                <a:ext uri="{FF2B5EF4-FFF2-40B4-BE49-F238E27FC236}">
                  <a16:creationId xmlns:a16="http://schemas.microsoft.com/office/drawing/2014/main" id="{92D4D96C-8395-4198-90A3-2363570D4D39}"/>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202" name="Freeform 6">
              <a:extLst>
                <a:ext uri="{FF2B5EF4-FFF2-40B4-BE49-F238E27FC236}">
                  <a16:creationId xmlns:a16="http://schemas.microsoft.com/office/drawing/2014/main" id="{EF229BAE-A3AA-4095-A3F8-65181A713033}"/>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03" name="Freeform 7">
              <a:extLst>
                <a:ext uri="{FF2B5EF4-FFF2-40B4-BE49-F238E27FC236}">
                  <a16:creationId xmlns:a16="http://schemas.microsoft.com/office/drawing/2014/main" id="{C71621C3-B057-4E50-808A-EF718590D2C4}"/>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04" name="Rectangle 8">
              <a:extLst>
                <a:ext uri="{FF2B5EF4-FFF2-40B4-BE49-F238E27FC236}">
                  <a16:creationId xmlns:a16="http://schemas.microsoft.com/office/drawing/2014/main" id="{37D3BCDA-C38C-4B10-A653-0210E8597876}"/>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205" name="Freeform 9">
              <a:extLst>
                <a:ext uri="{FF2B5EF4-FFF2-40B4-BE49-F238E27FC236}">
                  <a16:creationId xmlns:a16="http://schemas.microsoft.com/office/drawing/2014/main" id="{CE4DC5B4-793A-4E8B-A3F7-53EB548F4522}"/>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06" name="Freeform 10">
              <a:extLst>
                <a:ext uri="{FF2B5EF4-FFF2-40B4-BE49-F238E27FC236}">
                  <a16:creationId xmlns:a16="http://schemas.microsoft.com/office/drawing/2014/main" id="{2664DA82-4469-42CC-93F4-662128EC65A3}"/>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07" name="Freeform 11">
              <a:extLst>
                <a:ext uri="{FF2B5EF4-FFF2-40B4-BE49-F238E27FC236}">
                  <a16:creationId xmlns:a16="http://schemas.microsoft.com/office/drawing/2014/main" id="{ED439A82-9407-4694-886D-7447BDFFD93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08" name="Freeform 12">
              <a:extLst>
                <a:ext uri="{FF2B5EF4-FFF2-40B4-BE49-F238E27FC236}">
                  <a16:creationId xmlns:a16="http://schemas.microsoft.com/office/drawing/2014/main" id="{C35292A7-2459-4132-8FE8-54BF071CCE22}"/>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09" name="Freeform 13">
              <a:extLst>
                <a:ext uri="{FF2B5EF4-FFF2-40B4-BE49-F238E27FC236}">
                  <a16:creationId xmlns:a16="http://schemas.microsoft.com/office/drawing/2014/main" id="{8A55D4A9-1B6E-409D-BF10-201C8A8292BE}"/>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0" name="Freeform 14">
              <a:extLst>
                <a:ext uri="{FF2B5EF4-FFF2-40B4-BE49-F238E27FC236}">
                  <a16:creationId xmlns:a16="http://schemas.microsoft.com/office/drawing/2014/main" id="{FDA8F85E-07E7-45C0-A165-6DB771A53D4C}"/>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1" name="Freeform 15">
              <a:extLst>
                <a:ext uri="{FF2B5EF4-FFF2-40B4-BE49-F238E27FC236}">
                  <a16:creationId xmlns:a16="http://schemas.microsoft.com/office/drawing/2014/main" id="{09508E73-6AA1-460C-97B9-8EF00855A567}"/>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2" name="Freeform 16">
              <a:extLst>
                <a:ext uri="{FF2B5EF4-FFF2-40B4-BE49-F238E27FC236}">
                  <a16:creationId xmlns:a16="http://schemas.microsoft.com/office/drawing/2014/main" id="{5913AD99-4A77-44C3-ACDF-8410765B76CB}"/>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3" name="Freeform 17">
              <a:extLst>
                <a:ext uri="{FF2B5EF4-FFF2-40B4-BE49-F238E27FC236}">
                  <a16:creationId xmlns:a16="http://schemas.microsoft.com/office/drawing/2014/main" id="{413BDF5F-2CC6-47A3-B422-38D6E292DCB3}"/>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4" name="Freeform 18">
              <a:extLst>
                <a:ext uri="{FF2B5EF4-FFF2-40B4-BE49-F238E27FC236}">
                  <a16:creationId xmlns:a16="http://schemas.microsoft.com/office/drawing/2014/main" id="{6F69599A-544F-4B1D-91C3-762B09CF78F7}"/>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5" name="Freeform 19">
              <a:extLst>
                <a:ext uri="{FF2B5EF4-FFF2-40B4-BE49-F238E27FC236}">
                  <a16:creationId xmlns:a16="http://schemas.microsoft.com/office/drawing/2014/main" id="{DFAE31B2-DF2A-4FD2-B98E-3657F825C96D}"/>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6" name="Freeform 20">
              <a:extLst>
                <a:ext uri="{FF2B5EF4-FFF2-40B4-BE49-F238E27FC236}">
                  <a16:creationId xmlns:a16="http://schemas.microsoft.com/office/drawing/2014/main" id="{9D7B120D-680C-4AC9-A263-A7DE0F5F1F76}"/>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7" name="Freeform 21">
              <a:extLst>
                <a:ext uri="{FF2B5EF4-FFF2-40B4-BE49-F238E27FC236}">
                  <a16:creationId xmlns:a16="http://schemas.microsoft.com/office/drawing/2014/main" id="{DC8A9F99-D409-4E13-8D58-6A34BE714D2F}"/>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8" name="Freeform 22">
              <a:extLst>
                <a:ext uri="{FF2B5EF4-FFF2-40B4-BE49-F238E27FC236}">
                  <a16:creationId xmlns:a16="http://schemas.microsoft.com/office/drawing/2014/main" id="{EB955E41-680C-44AA-B602-C1A69E951E2B}"/>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19" name="Freeform 23">
              <a:extLst>
                <a:ext uri="{FF2B5EF4-FFF2-40B4-BE49-F238E27FC236}">
                  <a16:creationId xmlns:a16="http://schemas.microsoft.com/office/drawing/2014/main" id="{332ED336-B831-4A24-9181-CC63707A4E13}"/>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0" name="Freeform 24">
              <a:extLst>
                <a:ext uri="{FF2B5EF4-FFF2-40B4-BE49-F238E27FC236}">
                  <a16:creationId xmlns:a16="http://schemas.microsoft.com/office/drawing/2014/main" id="{1A8B6B8C-5265-4AD1-9A67-B3CFFF4A9C3F}"/>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1" name="Freeform 25">
              <a:extLst>
                <a:ext uri="{FF2B5EF4-FFF2-40B4-BE49-F238E27FC236}">
                  <a16:creationId xmlns:a16="http://schemas.microsoft.com/office/drawing/2014/main" id="{9E8ED6FD-8796-48CB-98ED-0E729E16BF0E}"/>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2" name="Freeform 26">
              <a:extLst>
                <a:ext uri="{FF2B5EF4-FFF2-40B4-BE49-F238E27FC236}">
                  <a16:creationId xmlns:a16="http://schemas.microsoft.com/office/drawing/2014/main" id="{DE668E67-2522-4B6B-A8BF-C3CD36F891D8}"/>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3" name="Freeform 27">
              <a:extLst>
                <a:ext uri="{FF2B5EF4-FFF2-40B4-BE49-F238E27FC236}">
                  <a16:creationId xmlns:a16="http://schemas.microsoft.com/office/drawing/2014/main" id="{B2474CAA-635F-43E4-AFFF-B24637DC6FCB}"/>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4" name="Freeform 28">
              <a:extLst>
                <a:ext uri="{FF2B5EF4-FFF2-40B4-BE49-F238E27FC236}">
                  <a16:creationId xmlns:a16="http://schemas.microsoft.com/office/drawing/2014/main" id="{1C1B778D-83CB-443C-B463-7EE26603E1DC}"/>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5" name="Freeform 29">
              <a:extLst>
                <a:ext uri="{FF2B5EF4-FFF2-40B4-BE49-F238E27FC236}">
                  <a16:creationId xmlns:a16="http://schemas.microsoft.com/office/drawing/2014/main" id="{654DEAB4-B194-4182-A7BE-E247F19AAE49}"/>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6" name="Freeform 30">
              <a:extLst>
                <a:ext uri="{FF2B5EF4-FFF2-40B4-BE49-F238E27FC236}">
                  <a16:creationId xmlns:a16="http://schemas.microsoft.com/office/drawing/2014/main" id="{D8E3CE4C-0C48-485B-8EA0-B036FCC3333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7" name="Freeform 31">
              <a:extLst>
                <a:ext uri="{FF2B5EF4-FFF2-40B4-BE49-F238E27FC236}">
                  <a16:creationId xmlns:a16="http://schemas.microsoft.com/office/drawing/2014/main" id="{7958BBBD-B721-4DA1-8764-D8188EB7067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8" name="Freeform 32">
              <a:extLst>
                <a:ext uri="{FF2B5EF4-FFF2-40B4-BE49-F238E27FC236}">
                  <a16:creationId xmlns:a16="http://schemas.microsoft.com/office/drawing/2014/main" id="{23180B75-7F19-41E5-A4C3-9096FF7D19E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29" name="Rectangle 33">
              <a:extLst>
                <a:ext uri="{FF2B5EF4-FFF2-40B4-BE49-F238E27FC236}">
                  <a16:creationId xmlns:a16="http://schemas.microsoft.com/office/drawing/2014/main" id="{57F706CF-8096-494C-A6E1-5BE7F62306F6}"/>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230" name="Freeform 34">
              <a:extLst>
                <a:ext uri="{FF2B5EF4-FFF2-40B4-BE49-F238E27FC236}">
                  <a16:creationId xmlns:a16="http://schemas.microsoft.com/office/drawing/2014/main" id="{8B4065A5-6701-492B-BE7F-9E00FE6156DA}"/>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1" name="Freeform 35">
              <a:extLst>
                <a:ext uri="{FF2B5EF4-FFF2-40B4-BE49-F238E27FC236}">
                  <a16:creationId xmlns:a16="http://schemas.microsoft.com/office/drawing/2014/main" id="{66E06571-DDD0-47CB-97CF-FF8432467344}"/>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2" name="Freeform 36">
              <a:extLst>
                <a:ext uri="{FF2B5EF4-FFF2-40B4-BE49-F238E27FC236}">
                  <a16:creationId xmlns:a16="http://schemas.microsoft.com/office/drawing/2014/main" id="{50F0D75F-DE36-46A5-8FEB-00CF9D01A5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3" name="Freeform 37">
              <a:extLst>
                <a:ext uri="{FF2B5EF4-FFF2-40B4-BE49-F238E27FC236}">
                  <a16:creationId xmlns:a16="http://schemas.microsoft.com/office/drawing/2014/main" id="{C7AF11B9-2298-41D7-9878-99E19E8274FC}"/>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4" name="Freeform 38">
              <a:extLst>
                <a:ext uri="{FF2B5EF4-FFF2-40B4-BE49-F238E27FC236}">
                  <a16:creationId xmlns:a16="http://schemas.microsoft.com/office/drawing/2014/main" id="{7B43B683-4229-4623-A504-56FE6CCB55AB}"/>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5" name="Freeform 39">
              <a:extLst>
                <a:ext uri="{FF2B5EF4-FFF2-40B4-BE49-F238E27FC236}">
                  <a16:creationId xmlns:a16="http://schemas.microsoft.com/office/drawing/2014/main" id="{7B4CC276-9BB9-4394-A369-F7DB2BD8E8BB}"/>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6" name="Freeform 40">
              <a:extLst>
                <a:ext uri="{FF2B5EF4-FFF2-40B4-BE49-F238E27FC236}">
                  <a16:creationId xmlns:a16="http://schemas.microsoft.com/office/drawing/2014/main" id="{98010162-18EE-455C-AABD-0B715C2BBFD5}"/>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7" name="Freeform 41">
              <a:extLst>
                <a:ext uri="{FF2B5EF4-FFF2-40B4-BE49-F238E27FC236}">
                  <a16:creationId xmlns:a16="http://schemas.microsoft.com/office/drawing/2014/main" id="{5950D288-22B2-4286-B4FB-D6665C103E77}"/>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8" name="Freeform 42">
              <a:extLst>
                <a:ext uri="{FF2B5EF4-FFF2-40B4-BE49-F238E27FC236}">
                  <a16:creationId xmlns:a16="http://schemas.microsoft.com/office/drawing/2014/main" id="{E0A686CA-B0EF-4B0C-B69B-E715EA3E54E7}"/>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39" name="Freeform 43">
              <a:extLst>
                <a:ext uri="{FF2B5EF4-FFF2-40B4-BE49-F238E27FC236}">
                  <a16:creationId xmlns:a16="http://schemas.microsoft.com/office/drawing/2014/main" id="{75D61EE6-C405-433B-AEC8-6241D5472074}"/>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0" name="Freeform 44">
              <a:extLst>
                <a:ext uri="{FF2B5EF4-FFF2-40B4-BE49-F238E27FC236}">
                  <a16:creationId xmlns:a16="http://schemas.microsoft.com/office/drawing/2014/main" id="{4C718553-7221-4BFF-AFEE-64E166C6A82D}"/>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1" name="Rectangle 45">
              <a:extLst>
                <a:ext uri="{FF2B5EF4-FFF2-40B4-BE49-F238E27FC236}">
                  <a16:creationId xmlns:a16="http://schemas.microsoft.com/office/drawing/2014/main" id="{9F00A845-A7BB-4253-8C15-0FF3D05980E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242" name="Freeform 46">
              <a:extLst>
                <a:ext uri="{FF2B5EF4-FFF2-40B4-BE49-F238E27FC236}">
                  <a16:creationId xmlns:a16="http://schemas.microsoft.com/office/drawing/2014/main" id="{53476DBF-E7E4-46E9-AAF2-8810E14EEC7C}"/>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3" name="Freeform 47">
              <a:extLst>
                <a:ext uri="{FF2B5EF4-FFF2-40B4-BE49-F238E27FC236}">
                  <a16:creationId xmlns:a16="http://schemas.microsoft.com/office/drawing/2014/main" id="{4F608C86-9940-444C-B200-155DF4E02B67}"/>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4" name="Freeform 48">
              <a:extLst>
                <a:ext uri="{FF2B5EF4-FFF2-40B4-BE49-F238E27FC236}">
                  <a16:creationId xmlns:a16="http://schemas.microsoft.com/office/drawing/2014/main" id="{BB49A08B-2E6F-4B8C-8F61-6869B069BA97}"/>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5" name="Freeform 49">
              <a:extLst>
                <a:ext uri="{FF2B5EF4-FFF2-40B4-BE49-F238E27FC236}">
                  <a16:creationId xmlns:a16="http://schemas.microsoft.com/office/drawing/2014/main" id="{03A08195-C526-497F-89D0-566E91704B60}"/>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6" name="Freeform 50">
              <a:extLst>
                <a:ext uri="{FF2B5EF4-FFF2-40B4-BE49-F238E27FC236}">
                  <a16:creationId xmlns:a16="http://schemas.microsoft.com/office/drawing/2014/main" id="{235FDAAF-2063-40C9-BE1C-7E116C8A305B}"/>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7" name="Freeform 51">
              <a:extLst>
                <a:ext uri="{FF2B5EF4-FFF2-40B4-BE49-F238E27FC236}">
                  <a16:creationId xmlns:a16="http://schemas.microsoft.com/office/drawing/2014/main" id="{2EAF15FA-570E-412B-992B-CAAB8338448D}"/>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8" name="Freeform 52">
              <a:extLst>
                <a:ext uri="{FF2B5EF4-FFF2-40B4-BE49-F238E27FC236}">
                  <a16:creationId xmlns:a16="http://schemas.microsoft.com/office/drawing/2014/main" id="{91FCA14D-FA3E-44C1-B8CB-8C8B7304862B}"/>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49" name="Freeform 53">
              <a:extLst>
                <a:ext uri="{FF2B5EF4-FFF2-40B4-BE49-F238E27FC236}">
                  <a16:creationId xmlns:a16="http://schemas.microsoft.com/office/drawing/2014/main" id="{A889215B-3708-4985-A1D7-42A99B3575CC}"/>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50" name="Freeform 54">
              <a:extLst>
                <a:ext uri="{FF2B5EF4-FFF2-40B4-BE49-F238E27FC236}">
                  <a16:creationId xmlns:a16="http://schemas.microsoft.com/office/drawing/2014/main" id="{5C58C66E-AFD4-4A37-9646-FF8A511A6C14}"/>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51" name="Freeform 55">
              <a:extLst>
                <a:ext uri="{FF2B5EF4-FFF2-40B4-BE49-F238E27FC236}">
                  <a16:creationId xmlns:a16="http://schemas.microsoft.com/office/drawing/2014/main" id="{F99DC7ED-E983-4ACA-B702-727C2A59399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52" name="Freeform 56">
              <a:extLst>
                <a:ext uri="{FF2B5EF4-FFF2-40B4-BE49-F238E27FC236}">
                  <a16:creationId xmlns:a16="http://schemas.microsoft.com/office/drawing/2014/main" id="{918FC910-5BDA-49AE-95A5-774012D2D606}"/>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53" name="Freeform 57">
              <a:extLst>
                <a:ext uri="{FF2B5EF4-FFF2-40B4-BE49-F238E27FC236}">
                  <a16:creationId xmlns:a16="http://schemas.microsoft.com/office/drawing/2014/main" id="{AA1E286C-EECB-46DC-9505-501CCDD8B86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254" name="Freeform 58">
              <a:extLst>
                <a:ext uri="{FF2B5EF4-FFF2-40B4-BE49-F238E27FC236}">
                  <a16:creationId xmlns:a16="http://schemas.microsoft.com/office/drawing/2014/main" id="{A838D816-F9F3-4AB2-92C6-1F986D0BC033}"/>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sp useBgFill="1">
        <p:nvSpPr>
          <p:cNvPr id="256" name="Round Diagonal Corner Rectangle 6">
            <a:extLst>
              <a:ext uri="{FF2B5EF4-FFF2-40B4-BE49-F238E27FC236}">
                <a16:creationId xmlns:a16="http://schemas.microsoft.com/office/drawing/2014/main" id="{4683B8BC-85C4-41F2-9CD3-B074823B6B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generated with high confidence">
            <a:extLst>
              <a:ext uri="{FF2B5EF4-FFF2-40B4-BE49-F238E27FC236}">
                <a16:creationId xmlns:a16="http://schemas.microsoft.com/office/drawing/2014/main" id="{24D8C1C1-E2AD-40EF-95CD-31D3B7B6C494}"/>
              </a:ext>
            </a:extLst>
          </p:cNvPr>
          <p:cNvPicPr>
            <a:picLocks noChangeAspect="1"/>
          </p:cNvPicPr>
          <p:nvPr/>
        </p:nvPicPr>
        <p:blipFill>
          <a:blip r:embed="rId3"/>
          <a:stretch>
            <a:fillRect/>
          </a:stretch>
        </p:blipFill>
        <p:spPr>
          <a:xfrm>
            <a:off x="973635" y="1168739"/>
            <a:ext cx="10266669" cy="2541001"/>
          </a:xfrm>
          <a:prstGeom prst="rect">
            <a:avLst/>
          </a:prstGeom>
        </p:spPr>
      </p:pic>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a:xfrm>
            <a:off x="1617233" y="4539573"/>
            <a:ext cx="8957534" cy="1182838"/>
          </a:xfrm>
        </p:spPr>
        <p:txBody>
          <a:bodyPr vert="horz" lIns="91440" tIns="45720" rIns="91440" bIns="45720" rtlCol="0" anchor="b">
            <a:noAutofit/>
          </a:bodyPr>
          <a:lstStyle/>
          <a:p>
            <a:pPr algn="ctr"/>
            <a:br>
              <a:rPr lang="en-US" sz="2000" dirty="0"/>
            </a:br>
            <a:r>
              <a:rPr lang="en-US" sz="2000" b="1" dirty="0"/>
              <a:t>Finding #2:</a:t>
            </a:r>
            <a:br>
              <a:rPr lang="en-US" sz="2000" b="1" dirty="0"/>
            </a:br>
            <a:r>
              <a:rPr lang="en-US" sz="2000" b="1" dirty="0"/>
              <a:t> </a:t>
            </a:r>
            <a:br>
              <a:rPr lang="en-US" sz="2000" b="1" dirty="0"/>
            </a:br>
            <a:r>
              <a:rPr lang="en-US" sz="2000" i="1" dirty="0"/>
              <a:t>Line graph depicting yearly USD Goal and USD Pledged </a:t>
            </a:r>
          </a:p>
        </p:txBody>
      </p:sp>
      <p:sp>
        <p:nvSpPr>
          <p:cNvPr id="10" name="Content Placeholder 9">
            <a:extLst>
              <a:ext uri="{FF2B5EF4-FFF2-40B4-BE49-F238E27FC236}">
                <a16:creationId xmlns:a16="http://schemas.microsoft.com/office/drawing/2014/main" id="{36B9F2DA-8596-429A-A865-304CC4550F41}"/>
              </a:ext>
            </a:extLst>
          </p:cNvPr>
          <p:cNvSpPr>
            <a:spLocks noGrp="1"/>
          </p:cNvSpPr>
          <p:nvPr>
            <p:ph idx="1"/>
          </p:nvPr>
        </p:nvSpPr>
        <p:spPr>
          <a:xfrm>
            <a:off x="1911275" y="5722411"/>
            <a:ext cx="8369450" cy="480330"/>
          </a:xfrm>
        </p:spPr>
        <p:txBody>
          <a:bodyPr vert="horz" lIns="91440" tIns="45720" rIns="91440" bIns="45720" rtlCol="0">
            <a:noAutofit/>
          </a:bodyPr>
          <a:lstStyle/>
          <a:p>
            <a:pPr marL="0" indent="0" algn="ctr">
              <a:lnSpc>
                <a:spcPct val="110000"/>
              </a:lnSpc>
              <a:buNone/>
            </a:pPr>
            <a:r>
              <a:rPr lang="en-US" sz="1600" cap="all" dirty="0"/>
              <a:t>What is the relation between the yearly USD and pledged goal depending on the campaign status? </a:t>
            </a:r>
          </a:p>
        </p:txBody>
      </p:sp>
    </p:spTree>
    <p:extLst>
      <p:ext uri="{BB962C8B-B14F-4D97-AF65-F5344CB8AC3E}">
        <p14:creationId xmlns:p14="http://schemas.microsoft.com/office/powerpoint/2010/main" val="118856907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5CC1-684B-46C6-8D58-88FD217AEF44}"/>
              </a:ext>
            </a:extLst>
          </p:cNvPr>
          <p:cNvSpPr>
            <a:spLocks noGrp="1"/>
          </p:cNvSpPr>
          <p:nvPr>
            <p:ph type="title"/>
          </p:nvPr>
        </p:nvSpPr>
        <p:spPr/>
        <p:txBody>
          <a:bodyPr/>
          <a:lstStyle/>
          <a:p>
            <a:r>
              <a:rPr lang="en-US" b="1" dirty="0">
                <a:solidFill>
                  <a:schemeClr val="bg1"/>
                </a:solidFill>
              </a:rPr>
              <a:t>Insights</a:t>
            </a:r>
          </a:p>
        </p:txBody>
      </p:sp>
      <p:sp>
        <p:nvSpPr>
          <p:cNvPr id="3" name="Content Placeholder 2">
            <a:extLst>
              <a:ext uri="{FF2B5EF4-FFF2-40B4-BE49-F238E27FC236}">
                <a16:creationId xmlns:a16="http://schemas.microsoft.com/office/drawing/2014/main" id="{8C57BF48-E8BF-4087-824B-7C13F40A4168}"/>
              </a:ext>
            </a:extLst>
          </p:cNvPr>
          <p:cNvSpPr>
            <a:spLocks noGrp="1"/>
          </p:cNvSpPr>
          <p:nvPr>
            <p:ph idx="1"/>
          </p:nvPr>
        </p:nvSpPr>
        <p:spPr/>
        <p:txBody>
          <a:bodyPr/>
          <a:lstStyle/>
          <a:p>
            <a:r>
              <a:rPr lang="en-US" dirty="0">
                <a:solidFill>
                  <a:schemeClr val="bg1"/>
                </a:solidFill>
              </a:rPr>
              <a:t>The line graph above shows the USD Goal and USD Pledged amounts depending on the status of the campaign. </a:t>
            </a:r>
          </a:p>
          <a:p>
            <a:r>
              <a:rPr lang="en-US" dirty="0">
                <a:solidFill>
                  <a:schemeClr val="bg1"/>
                </a:solidFill>
              </a:rPr>
              <a:t>The status included in the graph are canceled, failed, and successful. </a:t>
            </a:r>
          </a:p>
          <a:p>
            <a:r>
              <a:rPr lang="en-US" dirty="0">
                <a:solidFill>
                  <a:schemeClr val="bg1"/>
                </a:solidFill>
              </a:rPr>
              <a:t>The company generates revenue if the campaign is successful (goal reached) and takes 5 % from the pledged amount. So, the higher the pledged amount for successful campaign, the higher is the revenue for Kickstarter. </a:t>
            </a:r>
          </a:p>
        </p:txBody>
      </p:sp>
    </p:spTree>
    <p:extLst>
      <p:ext uri="{BB962C8B-B14F-4D97-AF65-F5344CB8AC3E}">
        <p14:creationId xmlns:p14="http://schemas.microsoft.com/office/powerpoint/2010/main" val="1529952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521</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Aharoni</vt:lpstr>
      <vt:lpstr>Algerian</vt:lpstr>
      <vt:lpstr>Arial</vt:lpstr>
      <vt:lpstr>Times New Roman</vt:lpstr>
      <vt:lpstr>Trebuchet MS</vt:lpstr>
      <vt:lpstr>Tw Cen MT</vt:lpstr>
      <vt:lpstr>Circuit</vt:lpstr>
      <vt:lpstr>Project: Kickstarter dataset  Prepared for: Dr. Rahul Bhaskar ISDS 415 Spring 2018  </vt:lpstr>
      <vt:lpstr>introduction</vt:lpstr>
      <vt:lpstr>Data description</vt:lpstr>
      <vt:lpstr>Data preparation</vt:lpstr>
      <vt:lpstr> Finding #1:   Bar graph illustrating type of Categories </vt:lpstr>
      <vt:lpstr>insights</vt:lpstr>
      <vt:lpstr> Finding #2:   Line graph depicting yearly USD Goal and USD Pledged </vt:lpstr>
      <vt:lpstr> Finding #2:   Line graph depicting yearly USD Goal and USD Pledged </vt:lpstr>
      <vt:lpstr>Insights</vt:lpstr>
      <vt:lpstr>insights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Kickstarter dataset  Prepared for: Dr. Rahul Bhaskar California state university</dc:title>
  <dc:creator>Tanisha</dc:creator>
  <cp:lastModifiedBy>Tanisha</cp:lastModifiedBy>
  <cp:revision>32</cp:revision>
  <dcterms:created xsi:type="dcterms:W3CDTF">2018-05-01T04:22:59Z</dcterms:created>
  <dcterms:modified xsi:type="dcterms:W3CDTF">2018-05-01T05:11:39Z</dcterms:modified>
</cp:coreProperties>
</file>