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Lst>
  <p:notesMasterIdLst>
    <p:notesMasterId r:id="rId21"/>
  </p:notesMasterIdLst>
  <p:handoutMasterIdLst>
    <p:handoutMasterId r:id="rId22"/>
  </p:handoutMasterIdLst>
  <p:sldIdLst>
    <p:sldId id="277" r:id="rId5"/>
    <p:sldId id="399" r:id="rId6"/>
    <p:sldId id="400" r:id="rId7"/>
    <p:sldId id="408" r:id="rId8"/>
    <p:sldId id="401" r:id="rId9"/>
    <p:sldId id="402" r:id="rId10"/>
    <p:sldId id="403" r:id="rId11"/>
    <p:sldId id="409" r:id="rId12"/>
    <p:sldId id="404" r:id="rId13"/>
    <p:sldId id="417" r:id="rId14"/>
    <p:sldId id="418" r:id="rId15"/>
    <p:sldId id="419" r:id="rId16"/>
    <p:sldId id="420" r:id="rId17"/>
    <p:sldId id="405" r:id="rId18"/>
    <p:sldId id="406" r:id="rId19"/>
    <p:sldId id="40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showGuides="1">
      <p:cViewPr varScale="1">
        <p:scale>
          <a:sx n="119" d="100"/>
          <a:sy n="119" d="100"/>
        </p:scale>
        <p:origin x="55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youtube.com/watch?v=vStJoetOxJg&amp;list=PLkDaE6sCZn6FNC6YRfRQc_FbeQrF8BwGI&amp;ab_channel=DeepLearningAI" TargetMode="External"/><Relationship Id="rId3" Type="http://schemas.openxmlformats.org/officeDocument/2006/relationships/hyperlink" Target="https://yann.lecun.com/exdb/publis/pdf/lecun-89e.pdf" TargetMode="External"/><Relationship Id="rId2" Type="http://schemas.openxmlformats.org/officeDocument/2006/relationships/hyperlink" Target="https://www.coursera.org/professional-certificates/tensorflow-in-practice?" TargetMode="External"/><Relationship Id="rId1" Type="http://schemas.openxmlformats.org/officeDocument/2006/relationships/hyperlink" Target="http://yann.lecun.com/exdb/mni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79076" y="1589683"/>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endParaRPr lang="en-US" sz="2400" i="1" dirty="0">
              <a:solidFill>
                <a:srgbClr val="000000"/>
              </a:solidFill>
            </a:endParaRP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endParaRPr lang="en-US" sz="2400" i="1" dirty="0">
              <a:solidFill>
                <a:srgbClr val="000000"/>
              </a:solidFill>
            </a:endParaRPr>
          </a:p>
          <a:p>
            <a:pPr algn="ctr">
              <a:lnSpc>
                <a:spcPct val="150000"/>
              </a:lnSpc>
            </a:pPr>
            <a:r>
              <a:rPr lang="en-US" sz="2000" b="1" dirty="0">
                <a:solidFill>
                  <a:srgbClr val="000000"/>
                </a:solidFill>
              </a:rPr>
              <a:t>Computer Science with Specialization in Artificial Intelligence and Machine Learning</a:t>
            </a:r>
            <a:endParaRPr lang="en-US" sz="20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503" y="278276"/>
            <a:ext cx="8477097" cy="1200329"/>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anose="020B0A04020102020204" pitchFamily="34" charset="0"/>
              </a:rPr>
              <a:t>Handwritten Digit Recognition Using Deep Learning</a:t>
            </a:r>
            <a:endParaRPr lang="en-US" sz="3600" b="1" dirty="0">
              <a:latin typeface="Arial Black" panose="020B0A04020102020204" pitchFamily="34"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fld>
            <a:endParaRPr lang="en-US"/>
          </a:p>
        </p:txBody>
      </p:sp>
      <p:sp>
        <p:nvSpPr>
          <p:cNvPr id="5" name="TextBox 4"/>
          <p:cNvSpPr txBox="1"/>
          <p:nvPr/>
        </p:nvSpPr>
        <p:spPr>
          <a:xfrm>
            <a:off x="1847771" y="4595335"/>
            <a:ext cx="3720839" cy="1477328"/>
          </a:xfrm>
          <a:prstGeom prst="rect">
            <a:avLst/>
          </a:prstGeom>
          <a:noFill/>
        </p:spPr>
        <p:txBody>
          <a:bodyPr wrap="square" rtlCol="0">
            <a:spAutoFit/>
          </a:bodyPr>
          <a:lstStyle/>
          <a:p>
            <a:r>
              <a:rPr lang="en-US" sz="2000" b="1" dirty="0"/>
              <a:t>Submitted by: </a:t>
            </a:r>
            <a:endParaRPr lang="en-US" sz="2000" b="1" dirty="0"/>
          </a:p>
          <a:p>
            <a:r>
              <a:rPr lang="en-US" sz="1400" dirty="0"/>
              <a:t>Tanisha Nagpal	21BCS5286</a:t>
            </a:r>
            <a:endParaRPr lang="en-US" sz="1400" dirty="0"/>
          </a:p>
          <a:p>
            <a:r>
              <a:rPr lang="en-US" sz="1400" dirty="0"/>
              <a:t>Aaditya Singh	21BCS6750</a:t>
            </a:r>
            <a:endParaRPr lang="en-US" sz="1400" dirty="0"/>
          </a:p>
          <a:p>
            <a:r>
              <a:rPr lang="en-US" sz="1400" dirty="0"/>
              <a:t>Avi Singh		21BCS6761</a:t>
            </a:r>
            <a:endParaRPr lang="en-US" sz="1400" dirty="0"/>
          </a:p>
          <a:p>
            <a:r>
              <a:rPr lang="en-US" sz="1400" dirty="0"/>
              <a:t>Disha Saini		21BCS6773</a:t>
            </a:r>
            <a:endParaRPr lang="en-US" sz="1400" dirty="0"/>
          </a:p>
          <a:p>
            <a:r>
              <a:rPr lang="en-US" sz="1400" dirty="0"/>
              <a:t>Ishaan Shandilya	21BCS6777</a:t>
            </a:r>
            <a:endParaRPr lang="en-US" sz="14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Prof. </a:t>
            </a:r>
            <a:r>
              <a:rPr lang="en-US" sz="2000" dirty="0" err="1"/>
              <a:t>Shaveta</a:t>
            </a:r>
            <a:r>
              <a:rPr lang="en-US" sz="2000" dirty="0"/>
              <a:t> Jain</a:t>
            </a:r>
            <a:endParaRPr lang="en-US" sz="2000" dirty="0"/>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 and Outputs</a:t>
            </a:r>
            <a:endParaRPr lang="en-US"/>
          </a:p>
        </p:txBody>
      </p:sp>
      <p:pic>
        <p:nvPicPr>
          <p:cNvPr id="5" name="Content Placeholder 4" descr="mp project 1 2"/>
          <p:cNvPicPr>
            <a:picLocks noChangeAspect="1"/>
          </p:cNvPicPr>
          <p:nvPr>
            <p:ph idx="1"/>
          </p:nvPr>
        </p:nvPicPr>
        <p:blipFill>
          <a:blip r:embed="rId1"/>
          <a:stretch>
            <a:fillRect/>
          </a:stretch>
        </p:blipFill>
        <p:spPr>
          <a:xfrm>
            <a:off x="7491095" y="1098550"/>
            <a:ext cx="4366260" cy="4759960"/>
          </a:xfrm>
          <a:prstGeom prst="rect">
            <a:avLst/>
          </a:prstGeom>
        </p:spPr>
      </p:pic>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
        <p:nvSpPr>
          <p:cNvPr id="9" name="Text Box 8"/>
          <p:cNvSpPr txBox="1"/>
          <p:nvPr/>
        </p:nvSpPr>
        <p:spPr>
          <a:xfrm>
            <a:off x="838200" y="1506855"/>
            <a:ext cx="6497320" cy="4351655"/>
          </a:xfrm>
          <a:prstGeom prst="rect">
            <a:avLst/>
          </a:prstGeom>
          <a:noFill/>
        </p:spPr>
        <p:txBody>
          <a:bodyPr wrap="square" rtlCol="0">
            <a:noAutofit/>
          </a:bodyPr>
          <a:p>
            <a:pPr marL="285750" indent="-285750">
              <a:buFont typeface="Arial" panose="020B0604020202020204" pitchFamily="34" charset="0"/>
              <a:buChar char="•"/>
            </a:pPr>
            <a:r>
              <a:rPr lang="en-US" sz="2800"/>
              <a:t>For demonstration purposes, the number "9" is chosen, and its Image Pixel Array is displayed to show how our model recognizes and comprehends the input image.</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 and Outputs</a:t>
            </a:r>
            <a:endParaRPr lang="en-US"/>
          </a:p>
        </p:txBody>
      </p:sp>
      <p:pic>
        <p:nvPicPr>
          <p:cNvPr id="5" name="Content Placeholder 4" descr="mp project 1 3"/>
          <p:cNvPicPr>
            <a:picLocks noChangeAspect="1"/>
          </p:cNvPicPr>
          <p:nvPr>
            <p:ph idx="1"/>
          </p:nvPr>
        </p:nvPicPr>
        <p:blipFill>
          <a:blip r:embed="rId1"/>
          <a:stretch>
            <a:fillRect/>
          </a:stretch>
        </p:blipFill>
        <p:spPr>
          <a:xfrm>
            <a:off x="7355205" y="1123315"/>
            <a:ext cx="4218305" cy="4998085"/>
          </a:xfrm>
          <a:prstGeom prst="rect">
            <a:avLst/>
          </a:prstGeom>
        </p:spPr>
      </p:pic>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
        <p:nvSpPr>
          <p:cNvPr id="6" name="Text Box 5"/>
          <p:cNvSpPr txBox="1"/>
          <p:nvPr/>
        </p:nvSpPr>
        <p:spPr>
          <a:xfrm>
            <a:off x="1008380" y="1691005"/>
            <a:ext cx="6090285" cy="4215130"/>
          </a:xfrm>
          <a:prstGeom prst="rect">
            <a:avLst/>
          </a:prstGeom>
          <a:noFill/>
        </p:spPr>
        <p:txBody>
          <a:bodyPr wrap="square" rtlCol="0">
            <a:noAutofit/>
          </a:bodyPr>
          <a:p>
            <a:pPr marL="457200" indent="-457200">
              <a:buFont typeface="Arial" panose="020B0604020202020204" pitchFamily="34" charset="0"/>
              <a:buChar char="•"/>
            </a:pPr>
            <a:r>
              <a:rPr lang="en-US" sz="2800"/>
              <a:t>During the training process, our model goes through the Convolutional  Neural Networks (CNNs) and its output is shown here.</a:t>
            </a:r>
            <a:endParaRPr lang="en-US" sz="2800"/>
          </a:p>
          <a:p>
            <a:pPr marL="457200" indent="-457200">
              <a:buFont typeface="Arial" panose="020B0604020202020204" pitchFamily="34" charset="0"/>
              <a:buChar char="•"/>
            </a:pPr>
            <a:r>
              <a:rPr lang="en-US" sz="2800"/>
              <a:t>Since there is only little to process, our model reaches upto 99.37% accuracy while training, which is shown here.</a:t>
            </a: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 and Outputs</a:t>
            </a:r>
            <a:endParaRPr lang="en-US"/>
          </a:p>
        </p:txBody>
      </p:sp>
      <p:pic>
        <p:nvPicPr>
          <p:cNvPr id="5" name="Content Placeholder 4" descr="mp project 1 4"/>
          <p:cNvPicPr>
            <a:picLocks noChangeAspect="1"/>
          </p:cNvPicPr>
          <p:nvPr>
            <p:ph idx="1"/>
          </p:nvPr>
        </p:nvPicPr>
        <p:blipFill>
          <a:blip r:embed="rId1"/>
          <a:stretch>
            <a:fillRect/>
          </a:stretch>
        </p:blipFill>
        <p:spPr>
          <a:xfrm>
            <a:off x="6584315" y="1691005"/>
            <a:ext cx="5298440" cy="4050030"/>
          </a:xfrm>
          <a:prstGeom prst="rect">
            <a:avLst/>
          </a:prstGeom>
        </p:spPr>
      </p:pic>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
        <p:nvSpPr>
          <p:cNvPr id="6" name="Text Box 5"/>
          <p:cNvSpPr txBox="1"/>
          <p:nvPr/>
        </p:nvSpPr>
        <p:spPr>
          <a:xfrm>
            <a:off x="838200" y="1691005"/>
            <a:ext cx="5380355" cy="4010025"/>
          </a:xfrm>
          <a:prstGeom prst="rect">
            <a:avLst/>
          </a:prstGeom>
          <a:noFill/>
        </p:spPr>
        <p:txBody>
          <a:bodyPr wrap="square" rtlCol="0">
            <a:noAutofit/>
          </a:bodyPr>
          <a:p>
            <a:pPr marL="457200" indent="-457200">
              <a:buFont typeface="Arial" panose="020B0604020202020204" pitchFamily="34" charset="0"/>
              <a:buChar char="•"/>
            </a:pPr>
            <a:r>
              <a:rPr lang="en-US" sz="2800"/>
              <a:t>Visualisation of how convolutional layers are working.</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 and Outputs</a:t>
            </a:r>
            <a:endParaRPr lang="en-US"/>
          </a:p>
        </p:txBody>
      </p:sp>
      <p:pic>
        <p:nvPicPr>
          <p:cNvPr id="5" name="Content Placeholder 4" descr="mp project 1 5"/>
          <p:cNvPicPr>
            <a:picLocks noChangeAspect="1"/>
          </p:cNvPicPr>
          <p:nvPr>
            <p:ph idx="1"/>
          </p:nvPr>
        </p:nvPicPr>
        <p:blipFill>
          <a:blip r:embed="rId1"/>
          <a:stretch>
            <a:fillRect/>
          </a:stretch>
        </p:blipFill>
        <p:spPr>
          <a:xfrm>
            <a:off x="5474970" y="1691005"/>
            <a:ext cx="6298565" cy="3938905"/>
          </a:xfrm>
          <a:prstGeom prst="rect">
            <a:avLst/>
          </a:prstGeom>
        </p:spPr>
      </p:pic>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
        <p:nvSpPr>
          <p:cNvPr id="6" name="Text Box 5"/>
          <p:cNvSpPr txBox="1"/>
          <p:nvPr/>
        </p:nvSpPr>
        <p:spPr>
          <a:xfrm>
            <a:off x="838835" y="1690370"/>
            <a:ext cx="4490720" cy="4165600"/>
          </a:xfrm>
          <a:prstGeom prst="rect">
            <a:avLst/>
          </a:prstGeom>
          <a:noFill/>
        </p:spPr>
        <p:txBody>
          <a:bodyPr wrap="square" rtlCol="0">
            <a:noAutofit/>
          </a:bodyPr>
          <a:p>
            <a:pPr marL="457200" indent="-457200">
              <a:buFont typeface="Arial" panose="020B0604020202020204" pitchFamily="34" charset="0"/>
              <a:buChar char="•"/>
            </a:pPr>
            <a:r>
              <a:rPr lang="en-US" sz="2400"/>
              <a:t>Here, the model is tested with unseen data. These were the handwritten digits of our team members</a:t>
            </a:r>
            <a:endParaRPr lang="en-US" sz="2400"/>
          </a:p>
          <a:p>
            <a:pPr marL="457200" indent="-457200">
              <a:buFont typeface="Arial" panose="020B0604020202020204" pitchFamily="34" charset="0"/>
              <a:buChar char="•"/>
            </a:pPr>
            <a:r>
              <a:rPr lang="en-US" sz="2400"/>
              <a:t>The path “/content/7.3.jpg” signifies that we have inputted the number ‘7’ with its ‘3’ variation of how it could be written and our model detects it correctly, which is shown here</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512"/>
            <a:ext cx="10515600" cy="1177341"/>
          </a:xfrm>
        </p:spPr>
        <p:txBody>
          <a:bodyPr/>
          <a:lstStyle/>
          <a:p>
            <a:r>
              <a:rPr lang="en-US" dirty="0"/>
              <a:t>Conclusion</a:t>
            </a:r>
            <a:endParaRPr lang="en-US" dirty="0"/>
          </a:p>
        </p:txBody>
      </p:sp>
      <p:sp>
        <p:nvSpPr>
          <p:cNvPr id="3" name="Content Placeholder 2"/>
          <p:cNvSpPr>
            <a:spLocks noGrp="1"/>
          </p:cNvSpPr>
          <p:nvPr>
            <p:ph idx="1"/>
          </p:nvPr>
        </p:nvSpPr>
        <p:spPr>
          <a:xfrm>
            <a:off x="838200" y="1467853"/>
            <a:ext cx="10515600" cy="5025022"/>
          </a:xfrm>
        </p:spPr>
        <p:txBody>
          <a:bodyPr>
            <a:normAutofit fontScale="85000" lnSpcReduction="10000"/>
          </a:bodyPr>
          <a:lstStyle/>
          <a:p>
            <a:pPr marL="0" indent="0">
              <a:buNone/>
            </a:pPr>
            <a:r>
              <a:rPr lang="en-US" dirty="0"/>
              <a:t>Handwritten digit recognition is the task of automatically recognizing handwritten digits from images. Deep learning has been shown to be very effective for this task. A deep learning model for handwritten digit recognition typically consists of a convolutional neural network (CNN). The CNN is trained on a dataset of images of handwritten digits. The model is then tested on a held-out test set of images. The accuracy of the model is measured on the test set. The model can then be deployed to recognize handwritten digits in real-time.</a:t>
            </a:r>
            <a:endParaRPr lang="en-US" dirty="0"/>
          </a:p>
          <a:p>
            <a:pPr marL="0" indent="0">
              <a:buNone/>
            </a:pPr>
            <a:endParaRPr lang="en-US" dirty="0"/>
          </a:p>
          <a:p>
            <a:pPr marL="0" indent="0">
              <a:buNone/>
            </a:pPr>
            <a:r>
              <a:rPr lang="en-US" dirty="0"/>
              <a:t>The challenges of handwritten digit recognition include the variability in handwriting styles and the presence of noise and distortion in the images. Deep learning models can learn the complex patterns in handwritten digits, even when they are noisy or distorted. Deep learning models have achieved state-of-the-art accuracy on the MNIST dataset, which is a commonly used dataset for handwritten digit recognition. Deep learning is still a rapidly evolving field, and there is still room for improvement in the accuracy of handwritten digit recognition models.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endParaRPr lang="en-US" dirty="0"/>
          </a:p>
        </p:txBody>
      </p:sp>
      <p:sp>
        <p:nvSpPr>
          <p:cNvPr id="3" name="Content Placeholder 2"/>
          <p:cNvSpPr>
            <a:spLocks noGrp="1"/>
          </p:cNvSpPr>
          <p:nvPr>
            <p:ph idx="1"/>
          </p:nvPr>
        </p:nvSpPr>
        <p:spPr/>
        <p:txBody>
          <a:bodyPr/>
          <a:lstStyle/>
          <a:p>
            <a:pPr marL="0" indent="0" algn="ctr">
              <a:buNone/>
            </a:pPr>
            <a:r>
              <a:rPr lang="en-US" dirty="0"/>
              <a:t>The future scope of handwritten digit recognition using deep learning is promising. Deep learning models are still under development, but they have already achieved state-of-the-art accuracy on the MNIST dataset. As deep learning algorithms become more sophisticated, they will be able to recognize handwritten digits more accurately, even in the presence of noise and distortion. In addition, deep learning models can be extended to recognize other types of handwritten characters, such as letters, symbols, and punctuation marks. This would make them more versatile and useful for a wider range of applications.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normAutofit/>
          </a:bodyPr>
          <a:lstStyle/>
          <a:p>
            <a:r>
              <a:rPr lang="en-US" dirty="0">
                <a:hlinkClick r:id="rId1"/>
              </a:rPr>
              <a:t>http://yann.lecun.com/exdb/mnist/</a:t>
            </a:r>
            <a:endParaRPr lang="en-US" dirty="0">
              <a:hlinkClick r:id="rId1"/>
            </a:endParaRPr>
          </a:p>
          <a:p>
            <a:r>
              <a:rPr lang="en-US" dirty="0">
                <a:hlinkClick r:id="rId2" action="ppaction://hlinkfile"/>
              </a:rPr>
              <a:t>https://www.coursera.org/professional-certificates/tensorflow-in-practice?</a:t>
            </a:r>
            <a:endParaRPr lang="en-US" dirty="0">
              <a:hlinkClick r:id="rId2" action="ppaction://hlinkfile"/>
            </a:endParaRPr>
          </a:p>
          <a:p>
            <a:r>
              <a:rPr lang="en-US" dirty="0">
                <a:hlinkClick r:id="rId3" action="ppaction://hlinkfile"/>
              </a:rPr>
              <a:t>https://yann.lecun.com/exdb/publis/pdf/lecun-89e.pdf</a:t>
            </a:r>
            <a:endParaRPr lang="en-US" dirty="0">
              <a:hlinkClick r:id="rId3" action="ppaction://hlinkfile"/>
            </a:endParaRPr>
          </a:p>
          <a:p>
            <a:r>
              <a:rPr lang="en-US" dirty="0">
                <a:hlinkClick r:id="rId4" action="ppaction://hlinkfile"/>
              </a:rPr>
              <a:t>https://www.youtube.com/watch?v=vStJoetOxJg&amp;list=PLkDaE6sCZn6FNC6YRfRQc_FbeQrF8BwGI&amp;ab_channel=DeepLearningAI</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endParaRPr lang="en-US" b="1" dirty="0">
              <a:latin typeface="Times New Roman" panose="02020603050405020304"/>
              <a:cs typeface="Times New Roman" panose="02020603050405020304"/>
            </a:endParaRP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a:cs typeface="Times New Roman" panose="02020603050405020304"/>
              </a:rPr>
              <a:t>Introduction to Project</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Problem Formulation</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Objectives of the work </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Methodology used</a:t>
            </a:r>
            <a:endParaRPr lang="en-US"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Results and Outputs</a:t>
            </a:r>
            <a:endParaRPr lang="en-US" spc="-10"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Conclusion</a:t>
            </a:r>
            <a:endParaRPr lang="en-US" spc="-10"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Future Scope</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401"/>
            <a:ext cx="6493042" cy="540884"/>
          </a:xfrm>
        </p:spPr>
        <p:txBody>
          <a:bodyPr>
            <a:normAutofit fontScale="90000"/>
          </a:bodyPr>
          <a:lstStyle/>
          <a:p>
            <a:r>
              <a:rPr lang="en-US" dirty="0"/>
              <a:t>Introduction to Project:</a:t>
            </a:r>
            <a:endParaRPr lang="en-US" dirty="0"/>
          </a:p>
        </p:txBody>
      </p:sp>
      <p:sp>
        <p:nvSpPr>
          <p:cNvPr id="3" name="Content Placeholder 2"/>
          <p:cNvSpPr>
            <a:spLocks noGrp="1"/>
          </p:cNvSpPr>
          <p:nvPr>
            <p:ph idx="1"/>
          </p:nvPr>
        </p:nvSpPr>
        <p:spPr>
          <a:xfrm>
            <a:off x="838200" y="2208463"/>
            <a:ext cx="10515600" cy="3598780"/>
          </a:xfrm>
        </p:spPr>
        <p:txBody>
          <a:bodyPr/>
          <a:lstStyle/>
          <a:p>
            <a:pPr marL="0" indent="0" algn="ctr">
              <a:buNone/>
            </a:pPr>
            <a:r>
              <a:rPr lang="en-US" dirty="0"/>
              <a:t>Handwritten digit recognition is a fundamental problem in the field of machine learning and artificial intelligence. This project aims to develop a system that can accurately recognize handwritten digits using Convolutional Neural Networks (CNNs) implemented in Python with TensorFlow. The primary objective is to create a robust and efficient model for digit recognition and compare its performance across various configurations of hidden layers.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6" name="TextBox 5"/>
          <p:cNvSpPr txBox="1"/>
          <p:nvPr/>
        </p:nvSpPr>
        <p:spPr>
          <a:xfrm>
            <a:off x="838200" y="1119900"/>
            <a:ext cx="7688179" cy="400110"/>
          </a:xfrm>
          <a:prstGeom prst="rect">
            <a:avLst/>
          </a:prstGeom>
          <a:noFill/>
        </p:spPr>
        <p:txBody>
          <a:bodyPr wrap="square" rtlCol="0">
            <a:spAutoFit/>
          </a:bodyPr>
          <a:lstStyle/>
          <a:p>
            <a:r>
              <a:rPr lang="en-US" sz="2000" i="0" dirty="0">
                <a:effectLst/>
                <a:latin typeface="Gautami" panose="020B0502040204020203" pitchFamily="34" charset="0"/>
                <a:cs typeface="Gautami" panose="020B0502040204020203" pitchFamily="34" charset="0"/>
              </a:rPr>
              <a:t>Handwritten Digit Recognition Using Deep Learning</a:t>
            </a:r>
            <a:endParaRPr lang="en-US" sz="2000" i="0" dirty="0">
              <a:effectLst/>
              <a:latin typeface="Gautami" panose="020B0502040204020203" pitchFamily="34" charset="0"/>
              <a:cs typeface="Gautam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4362"/>
            <a:ext cx="10515600" cy="4351338"/>
          </a:xfrm>
        </p:spPr>
        <p:txBody>
          <a:bodyPr/>
          <a:lstStyle/>
          <a:p>
            <a:r>
              <a:rPr lang="en-US" dirty="0"/>
              <a:t>Handwritten digit recognition is the task of automatically recognizing handwritten digits from images.</a:t>
            </a:r>
            <a:endParaRPr lang="en-US" dirty="0"/>
          </a:p>
          <a:p>
            <a:r>
              <a:rPr lang="en-US" dirty="0"/>
              <a:t>It is a challenging task due to the variability in handwriting styles.</a:t>
            </a:r>
            <a:endParaRPr lang="en-US" dirty="0"/>
          </a:p>
          <a:p>
            <a:r>
              <a:rPr lang="en-US" dirty="0"/>
              <a:t>Deep learning has been shown to be very effective for handwritten digit recognition.</a:t>
            </a:r>
            <a:endParaRPr lang="en-US" dirty="0"/>
          </a:p>
          <a:p>
            <a:r>
              <a:rPr lang="en-US" dirty="0"/>
              <a:t>In this presentation, we will discuss the use of deep learning for handwritten digit recognition.</a:t>
            </a:r>
            <a:endParaRPr lang="en-US" dirty="0"/>
          </a:p>
          <a:p>
            <a:r>
              <a:rPr lang="en-US" dirty="0"/>
              <a:t>We will also present a case study of a deep learning model that achieves state-of-the-art accuracy on the MNIST dataset.</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Input</a:t>
            </a:r>
            <a:r>
              <a:rPr lang="en-US" dirty="0"/>
              <a:t>: A grayscale image of a handwritten digit.</a:t>
            </a:r>
            <a:endParaRPr lang="en-US" dirty="0"/>
          </a:p>
          <a:p>
            <a:r>
              <a:rPr lang="en-US" b="1" dirty="0"/>
              <a:t>Output</a:t>
            </a:r>
            <a:r>
              <a:rPr lang="en-US" dirty="0"/>
              <a:t>: The predicted digit, one of the numbers from 0 to 9.</a:t>
            </a:r>
            <a:endParaRPr lang="en-US" dirty="0"/>
          </a:p>
          <a:p>
            <a:r>
              <a:rPr lang="en-US" b="1" dirty="0"/>
              <a:t>Hypothesis</a:t>
            </a:r>
            <a:r>
              <a:rPr lang="en-US" dirty="0"/>
              <a:t>: The model is a deep learning model, such as a convolutional neural network (CNN).</a:t>
            </a:r>
            <a:endParaRPr lang="en-US" dirty="0"/>
          </a:p>
          <a:p>
            <a:r>
              <a:rPr lang="en-US" b="1" dirty="0"/>
              <a:t>Loss function</a:t>
            </a:r>
            <a:r>
              <a:rPr lang="en-US" dirty="0"/>
              <a:t>: The loss function is a measure of the difference between the predicted digit and the ground truth digit. A common loss function for handwritten digit recognition is the cross-entropy loss function.</a:t>
            </a:r>
            <a:endParaRPr lang="en-US" dirty="0"/>
          </a:p>
          <a:p>
            <a:r>
              <a:rPr lang="en-US" b="1" dirty="0"/>
              <a:t>Optimization algorithm</a:t>
            </a:r>
            <a:r>
              <a:rPr lang="en-US" dirty="0"/>
              <a:t>: The optimization algorithm is used to train the model. A common optimization algorithm for handwritten digit recognition is the stochastic gradient descent (SGD) algorithm.</a:t>
            </a:r>
            <a:endParaRPr lang="en-US" dirty="0"/>
          </a:p>
          <a:p>
            <a:r>
              <a:rPr lang="en-US" b="1" dirty="0"/>
              <a:t>Evaluation metric</a:t>
            </a:r>
            <a:r>
              <a:rPr lang="en-US" dirty="0"/>
              <a:t>: The evaluation metric is used to measure the performance of the model. A common evaluation metric for handwritten digit recognition is the accuracy, which is the percentage of images that are correctly classified.</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a:xfrm>
            <a:off x="838200" y="2400550"/>
            <a:ext cx="10515600" cy="1992397"/>
          </a:xfrm>
        </p:spPr>
        <p:txBody>
          <a:bodyPr>
            <a:noAutofit/>
          </a:bodyPr>
          <a:lstStyle/>
          <a:p>
            <a:pPr marL="0" indent="0" algn="ctr">
              <a:buNone/>
            </a:pPr>
            <a:r>
              <a:rPr lang="en-US" sz="4800" dirty="0">
                <a:latin typeface="+mj-lt"/>
              </a:rPr>
              <a:t>To develop a </a:t>
            </a:r>
            <a:r>
              <a:rPr lang="en-US" sz="4800" b="1" dirty="0">
                <a:latin typeface="+mj-lt"/>
              </a:rPr>
              <a:t>deep learning model</a:t>
            </a:r>
            <a:r>
              <a:rPr lang="en-US" sz="4800" dirty="0">
                <a:latin typeface="+mj-lt"/>
              </a:rPr>
              <a:t> that can accurately recognize </a:t>
            </a:r>
            <a:r>
              <a:rPr lang="en-US" sz="4800" b="1" dirty="0">
                <a:latin typeface="+mj-lt"/>
              </a:rPr>
              <a:t>handwritten digits</a:t>
            </a:r>
            <a:r>
              <a:rPr lang="en-US" sz="4800" dirty="0">
                <a:latin typeface="+mj-lt"/>
              </a:rPr>
              <a:t> from </a:t>
            </a:r>
            <a:r>
              <a:rPr lang="en-US" sz="4800" b="1" dirty="0">
                <a:latin typeface="+mj-lt"/>
              </a:rPr>
              <a:t>images</a:t>
            </a:r>
            <a:r>
              <a:rPr lang="en-US" sz="4800" dirty="0">
                <a:latin typeface="+mj-lt"/>
              </a:rPr>
              <a:t>.</a:t>
            </a:r>
            <a:endParaRPr lang="en-US" sz="4800" dirty="0">
              <a:latin typeface="+mj-l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endParaRPr lang="en-US" dirty="0"/>
          </a:p>
        </p:txBody>
      </p:sp>
      <p:sp>
        <p:nvSpPr>
          <p:cNvPr id="3" name="Content Placeholder 2"/>
          <p:cNvSpPr>
            <a:spLocks noGrp="1"/>
          </p:cNvSpPr>
          <p:nvPr>
            <p:ph idx="1"/>
          </p:nvPr>
        </p:nvSpPr>
        <p:spPr/>
        <p:txBody>
          <a:bodyPr/>
          <a:lstStyle/>
          <a:p>
            <a:r>
              <a:rPr lang="en-US" dirty="0"/>
              <a:t>Collect the dataset. The first step is to collect a dataset of images of handwritten digits. The dataset should be large and diverse, so that the model can learn to recognize a wide variety of handwriting styles. The MNIST dataset is a commonly used dataset for handwritten digit recognition. It consists of 60,000 training images and 10,000 test images.</a:t>
            </a:r>
            <a:endParaRPr lang="en-US" dirty="0"/>
          </a:p>
          <a:p>
            <a:r>
              <a:rPr lang="en-US" dirty="0"/>
              <a:t>Preprocess the data. The images in the dataset may need to be preprocessed before they can be used to train the model. This may involve steps such as resizing the images, normalizing the pixel values, and removing noise.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2316"/>
            <a:ext cx="10515600" cy="5474034"/>
          </a:xfrm>
        </p:spPr>
        <p:txBody>
          <a:bodyPr>
            <a:normAutofit lnSpcReduction="10000"/>
          </a:bodyPr>
          <a:lstStyle/>
          <a:p>
            <a:r>
              <a:rPr lang="en-US" dirty="0"/>
              <a:t>Design the model. The next step is to design the deep learning model. The model should have a structure that is able to learn the features of handwritten digits. A common approach is to use a convolutional neural network (CNN).</a:t>
            </a:r>
            <a:endParaRPr lang="en-US" dirty="0"/>
          </a:p>
          <a:p>
            <a:r>
              <a:rPr lang="en-US" dirty="0"/>
              <a:t>Train the model. The model is trained by iteratively minimizing the loss function. This is done by feeding the model a batch of images and their labels, and then updating the model's parameters. The training process can be computationally expensive, so it is important to use a powerful computer or a cloud computing platform.</a:t>
            </a:r>
            <a:endParaRPr lang="en-US" dirty="0"/>
          </a:p>
          <a:p>
            <a:r>
              <a:rPr lang="en-US" dirty="0"/>
              <a:t>Test the model. Once the model is trained, it is tested on a held-out test set of images. The accuracy on the test set is used to evaluate the performance of the model.</a:t>
            </a:r>
            <a:endParaRPr lang="en-US" dirty="0"/>
          </a:p>
          <a:p>
            <a:r>
              <a:rPr lang="en-US" dirty="0"/>
              <a:t>Deploy the model. Once the model is deployed, it can be used to recognize handwritten digits in real-time.</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endParaRPr lang="en-US" dirty="0"/>
          </a:p>
        </p:txBody>
      </p:sp>
      <p:pic>
        <p:nvPicPr>
          <p:cNvPr id="7" name="Content Placeholder 6" descr="mp project 1"/>
          <p:cNvPicPr>
            <a:picLocks noChangeAspect="1"/>
          </p:cNvPicPr>
          <p:nvPr>
            <p:ph idx="1"/>
          </p:nvPr>
        </p:nvPicPr>
        <p:blipFill>
          <a:blip r:embed="rId1"/>
          <a:stretch>
            <a:fillRect/>
          </a:stretch>
        </p:blipFill>
        <p:spPr>
          <a:xfrm>
            <a:off x="6949440" y="1526540"/>
            <a:ext cx="4115435" cy="4351655"/>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9" name="Text Box 8"/>
          <p:cNvSpPr txBox="1"/>
          <p:nvPr/>
        </p:nvSpPr>
        <p:spPr>
          <a:xfrm>
            <a:off x="838200" y="1691005"/>
            <a:ext cx="5951220" cy="4565015"/>
          </a:xfrm>
          <a:prstGeom prst="rect">
            <a:avLst/>
          </a:prstGeom>
          <a:noFill/>
        </p:spPr>
        <p:txBody>
          <a:bodyPr wrap="square" rtlCol="0">
            <a:noAutofit/>
          </a:bodyPr>
          <a:p>
            <a:pPr marL="457200" indent="-457200">
              <a:buFont typeface="Arial" panose="020B0604020202020204" pitchFamily="34" charset="0"/>
              <a:buChar char="•"/>
            </a:pPr>
            <a:r>
              <a:rPr lang="en-US" sz="2800"/>
              <a:t>MNIST Dataset is loaded into our model and here, 16 random images are shown here after training which demonstrates that the digits are correctly labelled and the dimensions of the images are outputted below, i.e 28x28.</a:t>
            </a:r>
            <a:endParaRPr lang="en-US" sz="280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7039</Words>
  <Application>WPS Presentation</Application>
  <PresentationFormat>Widescreen</PresentationFormat>
  <Paragraphs>142</Paragraphs>
  <Slides>16</Slides>
  <Notes>0</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16</vt:i4>
      </vt:variant>
    </vt:vector>
  </HeadingPairs>
  <TitlesOfParts>
    <vt:vector size="36" baseType="lpstr">
      <vt:lpstr>Arial</vt:lpstr>
      <vt:lpstr>SimSun</vt:lpstr>
      <vt:lpstr>Wingdings</vt:lpstr>
      <vt:lpstr>Calibri</vt:lpstr>
      <vt:lpstr>King</vt:lpstr>
      <vt:lpstr>AMGDT</vt:lpstr>
      <vt:lpstr>Casper</vt:lpstr>
      <vt:lpstr>Rogfus Sejatty</vt:lpstr>
      <vt:lpstr>Karla</vt:lpstr>
      <vt:lpstr>Times New Roman</vt:lpstr>
      <vt:lpstr>Arial Black</vt:lpstr>
      <vt:lpstr>Times New Roman</vt:lpstr>
      <vt:lpstr>Gautami</vt:lpstr>
      <vt:lpstr>Segoe UI Symbol</vt:lpstr>
      <vt:lpstr>Microsoft YaHei</vt:lpstr>
      <vt:lpstr>Arial Unicode MS</vt:lpstr>
      <vt:lpstr>Calibri Light</vt:lpstr>
      <vt:lpstr>1_Office Theme</vt:lpstr>
      <vt:lpstr>2_Office Theme</vt:lpstr>
      <vt:lpstr>Contents Slide Master</vt:lpstr>
      <vt:lpstr>PowerPoint 演示文稿</vt:lpstr>
      <vt:lpstr>Outline</vt:lpstr>
      <vt:lpstr>Introduction to Project:</vt:lpstr>
      <vt:lpstr>PowerPoint 演示文稿</vt:lpstr>
      <vt:lpstr>Problem Formulation</vt:lpstr>
      <vt:lpstr>Objectives of the Work</vt:lpstr>
      <vt:lpstr>Methodology used</vt:lpstr>
      <vt:lpstr>PowerPoint 演示文稿</vt:lpstr>
      <vt:lpstr>Results and Outputs</vt:lpstr>
      <vt:lpstr>Results and Outputs</vt:lpstr>
      <vt:lpstr>Results and Outputs</vt:lpstr>
      <vt:lpstr>Results and Outputs</vt:lpstr>
      <vt:lpstr>Results and Outputs</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ishaa</cp:lastModifiedBy>
  <cp:revision>500</cp:revision>
  <dcterms:created xsi:type="dcterms:W3CDTF">2019-01-09T10:33:00Z</dcterms:created>
  <dcterms:modified xsi:type="dcterms:W3CDTF">2023-11-08T11:23:11Z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34C2D07BCDAC46C59367D813BB67DE10_13</vt:lpwstr>
  </property>
  <property fmtid="{D5CDD505-2E9C-101B-9397-08002B2CF9AE}" pid="3" name="KSOProductBuildVer">
    <vt:lpwstr>1033-12.2.0.13306</vt:lpwstr>
  </property>
</Properties>
</file>