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7"/>
  </p:notesMasterIdLst>
  <p:handoutMasterIdLst>
    <p:handoutMasterId r:id="rId18"/>
  </p:handoutMasterIdLst>
  <p:sldIdLst>
    <p:sldId id="277" r:id="rId5"/>
    <p:sldId id="399" r:id="rId6"/>
    <p:sldId id="400" r:id="rId7"/>
    <p:sldId id="401" r:id="rId8"/>
    <p:sldId id="402" r:id="rId9"/>
    <p:sldId id="403" r:id="rId10"/>
    <p:sldId id="412" r:id="rId11"/>
    <p:sldId id="404" r:id="rId12"/>
    <p:sldId id="408"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showGuides="1">
      <p:cViewPr varScale="1">
        <p:scale>
          <a:sx n="119" d="100"/>
          <a:sy n="119" d="100"/>
        </p:scale>
        <p:origin x="55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localizejs.com/articles/natural-language-processing-nlp/" TargetMode="External"/><Relationship Id="rId2" Type="http://schemas.openxmlformats.org/officeDocument/2006/relationships/hyperlink" Target="https://www.ibm.com/topics/natural-language-processing" TargetMode="External"/><Relationship Id="rId1" Type="http://schemas.openxmlformats.org/officeDocument/2006/relationships/hyperlink" Target="https://www.coursera.org/learn/natural-language-processing-tensorflow?specialization=tensorflow-in-pract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CSE with Hons. In 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charset="0"/>
                <a:cs typeface="Times New Roman" panose="02020603050405020304" charset="0"/>
              </a:rPr>
              <a:t>Department of AIT-CSE</a:t>
            </a:r>
            <a:endParaRPr lang="en-US" sz="1600" dirty="0">
              <a:solidFill>
                <a:srgbClr val="FF0000"/>
              </a:solidFill>
              <a:latin typeface="Times New Roman" panose="02020603050405020304" charset="0"/>
              <a:cs typeface="Times New Roman" panose="02020603050405020304" charset="0"/>
            </a:endParaRPr>
          </a:p>
        </p:txBody>
      </p:sp>
      <p:sp>
        <p:nvSpPr>
          <p:cNvPr id="26" name="TextBox 25"/>
          <p:cNvSpPr txBox="1">
            <a:spLocks noChangeArrowheads="1"/>
          </p:cNvSpPr>
          <p:nvPr/>
        </p:nvSpPr>
        <p:spPr bwMode="auto">
          <a:xfrm>
            <a:off x="1673956" y="275700"/>
            <a:ext cx="9600888" cy="120032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anose="020B0A04020102020204" pitchFamily="34" charset="0"/>
              </a:rPr>
              <a:t>	</a:t>
            </a:r>
            <a:endParaRPr lang="en-US" sz="2400" b="1" dirty="0">
              <a:latin typeface="Arial Black" panose="020B0A04020102020204" pitchFamily="34" charset="0"/>
            </a:endParaRPr>
          </a:p>
          <a:p>
            <a:pPr algn="ctr"/>
            <a:r>
              <a:rPr lang="en-US" sz="2400" b="1" dirty="0">
                <a:latin typeface="Arial Black" panose="020B0A04020102020204" pitchFamily="34" charset="0"/>
              </a:rPr>
              <a:t>Natural language translation engine for announcements and information dissemination at stations</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895674" y="4461259"/>
            <a:ext cx="4013821" cy="1477328"/>
          </a:xfrm>
          <a:prstGeom prst="rect">
            <a:avLst/>
          </a:prstGeom>
          <a:noFill/>
        </p:spPr>
        <p:txBody>
          <a:bodyPr wrap="square" rtlCol="0">
            <a:spAutoFit/>
          </a:bodyPr>
          <a:lstStyle/>
          <a:p>
            <a:r>
              <a:rPr lang="en-US" b="1" dirty="0"/>
              <a:t>Submitted by: </a:t>
            </a:r>
            <a:endParaRPr lang="en-US" b="1" dirty="0"/>
          </a:p>
          <a:p>
            <a:r>
              <a:rPr lang="en-US" dirty="0"/>
              <a:t>Tanisha Nagpal	21BCS5286</a:t>
            </a:r>
            <a:endParaRPr lang="en-US" dirty="0"/>
          </a:p>
          <a:p>
            <a:r>
              <a:rPr lang="en-US" dirty="0"/>
              <a:t>Aaditya Singh	21BCS6750</a:t>
            </a:r>
            <a:endParaRPr lang="en-US" dirty="0"/>
          </a:p>
          <a:p>
            <a:r>
              <a:rPr lang="en-US" dirty="0"/>
              <a:t>Disha Saini	21BCS6773</a:t>
            </a:r>
            <a:endParaRPr lang="en-US" dirty="0"/>
          </a:p>
          <a:p>
            <a:r>
              <a:rPr lang="en-US" dirty="0"/>
              <a:t>Ishaan Shandilya	21BCS6777</a:t>
            </a:r>
            <a:endParaRPr lang="en-US"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Prof. </a:t>
            </a:r>
            <a:r>
              <a:rPr lang="en-IN" sz="2000" b="0" i="0" dirty="0">
                <a:solidFill>
                  <a:srgbClr val="333333"/>
                </a:solidFill>
                <a:effectLst/>
                <a:latin typeface="Roboto" pitchFamily="2" charset="0"/>
              </a:rPr>
              <a:t>Preet Kamal</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838200" y="1946289"/>
            <a:ext cx="10515600" cy="4351338"/>
          </a:xfrm>
        </p:spPr>
        <p:txBody>
          <a:bodyPr>
            <a:normAutofit/>
          </a:bodyPr>
          <a:lstStyle/>
          <a:p>
            <a:pPr marL="0" indent="0" algn="ctr">
              <a:buNone/>
            </a:pPr>
            <a:r>
              <a:rPr lang="en-US" dirty="0"/>
              <a:t>Our project tackles the challenges in station communication, including language diversity, noise interference, computing constraints, and mobile accessibility. With the implementation of a robust multilingual translation engine, we've improved information dissemination and accessibility at stations. Real-time announcements, multi-platform accessibility, and optimized mobile delivery have enhanced passenger experience and safety. This project marks a significant advancement in leveraging technology to create inclusive and efficient station environments.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a:xfrm>
            <a:off x="838200" y="2141537"/>
            <a:ext cx="10515600" cy="4351338"/>
          </a:xfrm>
        </p:spPr>
        <p:txBody>
          <a:bodyPr/>
          <a:lstStyle/>
          <a:p>
            <a:pPr marL="0" indent="0" algn="ctr">
              <a:buNone/>
            </a:pPr>
            <a:r>
              <a:rPr lang="en-US" dirty="0"/>
              <a:t>The future of station communications holds exciting possibilities for improvement. The natural language translation engine will continue to evolve, incorporating advanced technology like machine learning and artificial intelligence. These advancements will enhance accuracy, efficiency, and overall effectiveness in disseminating important information to diverse communities, ensuring seamless communication regardless of language barriers.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a:bodyPr>
          <a:lstStyle/>
          <a:p>
            <a:r>
              <a:rPr lang="en-US" dirty="0">
                <a:hlinkClick r:id="rId1"/>
              </a:rPr>
              <a:t>https://www.coursera.org/learn/natural-language-processing-tensorflow?specialization=tensorflow-in-practice</a:t>
            </a:r>
            <a:endParaRPr lang="en-US" dirty="0"/>
          </a:p>
          <a:p>
            <a:r>
              <a:rPr lang="en-US" dirty="0">
                <a:hlinkClick r:id="rId2"/>
              </a:rPr>
              <a:t>https://www.ibm.com/topics/natural-language-processing</a:t>
            </a:r>
            <a:endParaRPr lang="en-US" dirty="0"/>
          </a:p>
          <a:p>
            <a:r>
              <a:rPr lang="en-US" dirty="0">
                <a:hlinkClick r:id="rId3"/>
              </a:rPr>
              <a:t>https://localizejs.com/articles/natural-language-processing-nlp/</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Timeline</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endParaRPr lang="en-US" dirty="0"/>
          </a:p>
        </p:txBody>
      </p:sp>
      <p:sp>
        <p:nvSpPr>
          <p:cNvPr id="3" name="Content Placeholder 2"/>
          <p:cNvSpPr>
            <a:spLocks noGrp="1"/>
          </p:cNvSpPr>
          <p:nvPr>
            <p:ph idx="1"/>
          </p:nvPr>
        </p:nvSpPr>
        <p:spPr/>
        <p:txBody>
          <a:bodyPr/>
          <a:lstStyle/>
          <a:p>
            <a:pPr marL="0" indent="0" algn="ctr">
              <a:buNone/>
            </a:pPr>
            <a:r>
              <a:rPr lang="en-US" dirty="0"/>
              <a:t>In a world of diverse languages and bustling station environments, effective communication is key. Our project seeks to revolutionize station announcements and information dissemination through a cutting-edge multilingual translation engine. By harnessing advanced technology, we aim to bridge language gaps, overcome noisy ambience challenges, and ensure seamless delivery on mobile devices. Join us as we embark on a journey to enhance accessibility and efficiency in station communication for all passengers.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marL="514350" indent="-514350">
              <a:buFont typeface="+mj-lt"/>
              <a:buAutoNum type="arabicPeriod"/>
            </a:pPr>
            <a:r>
              <a:rPr lang="en-US" b="1" dirty="0"/>
              <a:t>Language Diversity: </a:t>
            </a:r>
            <a:r>
              <a:rPr lang="en-US" dirty="0"/>
              <a:t>Stations serve a diverse population speaking various languages, requiring announcements and information to be delivered in multiple languages.</a:t>
            </a:r>
            <a:endParaRPr lang="en-US" dirty="0"/>
          </a:p>
          <a:p>
            <a:pPr marL="514350" indent="-514350">
              <a:buFont typeface="+mj-lt"/>
              <a:buAutoNum type="arabicPeriod"/>
            </a:pPr>
            <a:r>
              <a:rPr lang="en-US" b="1" dirty="0"/>
              <a:t>Noise Interference: </a:t>
            </a:r>
            <a:r>
              <a:rPr lang="en-US" dirty="0"/>
              <a:t>The ambient noise at stations often disrupts clear communication, impacting the accuracy of voice recognition systems and reducing the effectiveness of announcements.</a:t>
            </a:r>
            <a:endParaRPr lang="en-US" dirty="0"/>
          </a:p>
          <a:p>
            <a:pPr marL="514350" indent="-514350">
              <a:buFont typeface="+mj-lt"/>
              <a:buAutoNum type="arabicPeriod"/>
            </a:pPr>
            <a:r>
              <a:rPr lang="en-US" b="1" dirty="0"/>
              <a:t>Computing Power: </a:t>
            </a:r>
            <a:r>
              <a:rPr lang="en-US" dirty="0"/>
              <a:t>On-the-fly translation and content generation necessitate robust computing power to ensure real-time delivery of information, posing a challenge in resource-constrained environments.</a:t>
            </a:r>
            <a:endParaRPr lang="en-US" dirty="0"/>
          </a:p>
          <a:p>
            <a:pPr marL="514350" indent="-514350">
              <a:buFont typeface="+mj-lt"/>
              <a:buAutoNum type="arabicPeriod"/>
            </a:pPr>
            <a:r>
              <a:rPr lang="en-US" b="1" dirty="0"/>
              <a:t>Mobile Accessibility: </a:t>
            </a:r>
            <a:r>
              <a:rPr lang="en-US" dirty="0"/>
              <a:t>With an increasing reliance on mobile devices for accessing information, ensuring seamless delivery on these platforms becomes crucial for passenger convenience and engagement.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Provide real-time announcements and information dissemination for a smoother travelling experience.</a:t>
            </a:r>
            <a:endParaRPr lang="en-US" dirty="0"/>
          </a:p>
          <a:p>
            <a:pPr marL="514350" indent="-514350">
              <a:buFont typeface="+mj-lt"/>
              <a:buAutoNum type="arabicPeriod"/>
            </a:pPr>
            <a:r>
              <a:rPr lang="en-US" dirty="0"/>
              <a:t>Ensure accessibility via IVRS, chatbots, and web interfaces.</a:t>
            </a:r>
            <a:endParaRPr lang="en-US" dirty="0"/>
          </a:p>
          <a:p>
            <a:pPr marL="514350" indent="-514350">
              <a:buFont typeface="+mj-lt"/>
              <a:buAutoNum type="arabicPeriod"/>
            </a:pPr>
            <a:r>
              <a:rPr lang="en-US" dirty="0"/>
              <a:t>Overcome challenges such as noise interference and diverse languages that can accurately capture and translate announcements amidst bustling station environments, ensuring clarity and effectiveness.</a:t>
            </a:r>
            <a:endParaRPr lang="en-US" dirty="0"/>
          </a:p>
          <a:p>
            <a:pPr marL="514350" indent="-514350">
              <a:buFont typeface="+mj-lt"/>
              <a:buAutoNum type="arabicPeriod"/>
            </a:pPr>
            <a:r>
              <a:rPr lang="en-US" dirty="0"/>
              <a:t>Enable efficient delivery on mobile devices for accessing information on-the-go and necessitating seamless integration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endParaRPr lang="en-US" dirty="0"/>
          </a:p>
        </p:txBody>
      </p:sp>
      <p:sp>
        <p:nvSpPr>
          <p:cNvPr id="3" name="Content Placeholder 2"/>
          <p:cNvSpPr>
            <a:spLocks noGrp="1"/>
          </p:cNvSpPr>
          <p:nvPr>
            <p:ph idx="1"/>
          </p:nvPr>
        </p:nvSpPr>
        <p:spPr>
          <a:xfrm>
            <a:off x="639671" y="1597546"/>
            <a:ext cx="8169458" cy="4799701"/>
          </a:xfrm>
        </p:spPr>
        <p:txBody>
          <a:bodyPr>
            <a:noAutofit/>
          </a:bodyPr>
          <a:lstStyle/>
          <a:p>
            <a:pPr marL="514350" indent="-514350">
              <a:buFont typeface="+mj-lt"/>
              <a:buAutoNum type="arabicPeriod"/>
            </a:pPr>
            <a:r>
              <a:rPr lang="en-US" sz="2000" b="1" dirty="0"/>
              <a:t>Requirement Analysis</a:t>
            </a:r>
            <a:r>
              <a:rPr lang="en-US" sz="2000" dirty="0"/>
              <a:t>: Identify language needs, announcement types, and preferred channels.</a:t>
            </a:r>
            <a:endParaRPr lang="en-US" sz="2000" dirty="0"/>
          </a:p>
          <a:p>
            <a:pPr marL="514350" indent="-514350">
              <a:buFont typeface="+mj-lt"/>
              <a:buAutoNum type="arabicPeriod"/>
            </a:pPr>
            <a:r>
              <a:rPr lang="en-US" sz="2000" b="1" dirty="0"/>
              <a:t>Technology Evaluation</a:t>
            </a:r>
            <a:r>
              <a:rPr lang="en-US" sz="2000" dirty="0"/>
              <a:t>: Assess NLP, speech recognition, and cloud solutions.</a:t>
            </a:r>
            <a:endParaRPr lang="en-US" sz="2000" dirty="0"/>
          </a:p>
          <a:p>
            <a:pPr marL="514350" indent="-514350">
              <a:buFont typeface="+mj-lt"/>
              <a:buAutoNum type="arabicPeriod"/>
            </a:pPr>
            <a:r>
              <a:rPr lang="en-US" sz="2000" b="1" dirty="0"/>
              <a:t>Prototype Development</a:t>
            </a:r>
            <a:r>
              <a:rPr lang="en-US" sz="2000" dirty="0"/>
              <a:t>: Build a translation engine prototype; test in controlled environments.</a:t>
            </a:r>
            <a:endParaRPr lang="en-US" sz="2000" dirty="0"/>
          </a:p>
          <a:p>
            <a:pPr marL="514350" indent="-514350">
              <a:buFont typeface="+mj-lt"/>
              <a:buAutoNum type="arabicPeriod"/>
            </a:pPr>
            <a:r>
              <a:rPr lang="en-US" sz="2000" b="1" dirty="0"/>
              <a:t>Iterative Testing</a:t>
            </a:r>
            <a:r>
              <a:rPr lang="en-US" sz="2000" dirty="0"/>
              <a:t>: Test in real stations; gather feedback for refinement.</a:t>
            </a:r>
            <a:endParaRPr lang="en-US" sz="2000" dirty="0"/>
          </a:p>
          <a:p>
            <a:pPr marL="514350" indent="-514350">
              <a:buFont typeface="+mj-lt"/>
              <a:buAutoNum type="arabicPeriod"/>
            </a:pPr>
            <a:r>
              <a:rPr lang="en-US" sz="2000" b="1" dirty="0"/>
              <a:t>Integration and Deployment</a:t>
            </a:r>
            <a:r>
              <a:rPr lang="en-US" sz="2000" dirty="0"/>
              <a:t>: Integrate with existing systems; deploy across stations.</a:t>
            </a:r>
            <a:endParaRPr lang="en-US" sz="2000" dirty="0"/>
          </a:p>
          <a:p>
            <a:pPr marL="514350" indent="-514350">
              <a:buFont typeface="+mj-lt"/>
              <a:buAutoNum type="arabicPeriod"/>
            </a:pPr>
            <a:r>
              <a:rPr lang="en-US" sz="2000" b="1" dirty="0"/>
              <a:t>Monitoring and Optimization</a:t>
            </a:r>
            <a:r>
              <a:rPr lang="en-US" sz="2000" dirty="0"/>
              <a:t>: Implement monitoring; analyze data for improvements.</a:t>
            </a:r>
            <a:endParaRPr lang="en-US" sz="2000" dirty="0"/>
          </a:p>
          <a:p>
            <a:pPr marL="514350" indent="-514350">
              <a:buFont typeface="+mj-lt"/>
              <a:buAutoNum type="arabicPeriod"/>
            </a:pPr>
            <a:r>
              <a:rPr lang="en-US" sz="2000" b="1" dirty="0"/>
              <a:t>Training and Support</a:t>
            </a:r>
            <a:r>
              <a:rPr lang="en-US" sz="2000" dirty="0"/>
              <a:t>: Provide user training; offer ongoing support and updates.</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1026" name="Picture 2" descr="pako:eNpVkFFvgjAQx79Kc89oqCggS5ao6OLDsmXyNPChkRs2g7YrxQyN3321k2S7p7vm9__1chc4yBIhgUozdSRZ-lAIYmuRv-FXxzU2KAxZCFb3LW_3ZDR6JMs8w8NRyFpWPVmfWN0xw6XY36NLB63yVy2NNL1CkuIJa6luqgFaOSjNtwa1TZ-QZNgaLqoBSB2wzrfCYKXdB4SJ0rpULfu_qrUjN_mzFNxIbR0OfFGGN_z8b7WNQ5_yTDMuBnDXKSW104EHDeqG8dJe5HLLFGCO9gYFJLYtmf4soBBXy7HOyF0vDpAY3aEHnSqZwZQzu2wzPCom3qW04wer298Zkgt8Q0JpPKazeDIN4sD2_iz2oIdkNJn549Cn0Xwa0NAP6SS6enB2Dn8c24rmEQ2DeRgENL7-ALosi4U (235×5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95089" y="1199996"/>
            <a:ext cx="2058711" cy="4853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Calibri" panose="020F0502020204030204" charset="0"/>
                <a:cs typeface="Calibri" panose="020F0502020204030204" charset="0"/>
              </a:rPr>
              <a:t>Timeline for project implementation</a:t>
            </a:r>
            <a:endParaRPr 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fontScale="90000" lnSpcReduction="10000"/>
          </a:bodyPr>
          <a:p>
            <a:r>
              <a:rPr lang="en-US" sz="4800">
                <a:latin typeface="+mj-lt"/>
                <a:cs typeface="+mj-lt"/>
              </a:rPr>
              <a:t>MONTH 1 :- Basic Idea of the project (Brainstorming)</a:t>
            </a:r>
            <a:endParaRPr lang="en-US" sz="4800">
              <a:latin typeface="+mj-lt"/>
              <a:cs typeface="+mj-lt"/>
            </a:endParaRPr>
          </a:p>
          <a:p>
            <a:r>
              <a:rPr lang="en-US" sz="4800">
                <a:latin typeface="+mj-lt"/>
                <a:cs typeface="+mj-lt"/>
              </a:rPr>
              <a:t>MONTH 2:- Research article for the project with a basic working model.</a:t>
            </a:r>
            <a:endParaRPr lang="en-US" sz="4800">
              <a:latin typeface="+mj-lt"/>
              <a:cs typeface="+mj-lt"/>
            </a:endParaRPr>
          </a:p>
          <a:p>
            <a:r>
              <a:rPr lang="en-US" sz="4800">
                <a:latin typeface="+mj-lt"/>
                <a:cs typeface="+mj-lt"/>
              </a:rPr>
              <a:t>MONTH 3:- Incorporation of voice in model </a:t>
            </a:r>
            <a:endParaRPr lang="en-US" sz="4800">
              <a:latin typeface="+mj-lt"/>
              <a:cs typeface="+mj-lt"/>
            </a:endParaRPr>
          </a:p>
          <a:p>
            <a:r>
              <a:rPr lang="en-US" sz="4800">
                <a:latin typeface="+mj-lt"/>
                <a:cs typeface="+mj-lt"/>
              </a:rPr>
              <a:t>MONTH 4:- Working model with complete research paper to be published</a:t>
            </a:r>
            <a:endParaRPr lang="en-US" sz="4800">
              <a:latin typeface="+mj-lt"/>
              <a:cs typeface="+mj-lt"/>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endParaRPr lang="en-US" dirty="0"/>
          </a:p>
        </p:txBody>
      </p:sp>
      <p:sp>
        <p:nvSpPr>
          <p:cNvPr id="3" name="Content Placeholder 2"/>
          <p:cNvSpPr>
            <a:spLocks noGrp="1"/>
          </p:cNvSpPr>
          <p:nvPr>
            <p:ph idx="1"/>
          </p:nvPr>
        </p:nvSpPr>
        <p:spPr>
          <a:xfrm>
            <a:off x="838200" y="1766902"/>
            <a:ext cx="10515600" cy="4351338"/>
          </a:xfrm>
        </p:spPr>
        <p:txBody>
          <a:bodyPr>
            <a:normAutofit/>
          </a:bodyPr>
          <a:lstStyle/>
          <a:p>
            <a:pPr marL="457200" indent="-457200">
              <a:buFont typeface="+mj-lt"/>
              <a:buAutoNum type="arabicPeriod"/>
            </a:pPr>
            <a:r>
              <a:rPr lang="en-US" sz="2400" b="1" dirty="0"/>
              <a:t>Multilingual Translation Engine: </a:t>
            </a:r>
            <a:r>
              <a:rPr lang="en-US" sz="2400" dirty="0"/>
              <a:t>Developed a real-time translation engine for announcements in multiple languages.</a:t>
            </a:r>
            <a:endParaRPr lang="en-US" sz="2400" dirty="0"/>
          </a:p>
          <a:p>
            <a:pPr marL="457200" indent="-457200">
              <a:buFont typeface="+mj-lt"/>
              <a:buAutoNum type="arabicPeriod"/>
            </a:pPr>
            <a:r>
              <a:rPr lang="en-US" sz="2400" b="1" dirty="0"/>
              <a:t>Improved Accessibility: </a:t>
            </a:r>
            <a:r>
              <a:rPr lang="en-US" sz="2400" dirty="0"/>
              <a:t>Enabled access via IVRS, chatbots, and web interfaces, overcoming language barriers.</a:t>
            </a:r>
            <a:endParaRPr lang="en-US" sz="2400" dirty="0"/>
          </a:p>
          <a:p>
            <a:pPr marL="457200" indent="-457200">
              <a:buFont typeface="+mj-lt"/>
              <a:buAutoNum type="arabicPeriod"/>
            </a:pPr>
            <a:r>
              <a:rPr lang="en-US" sz="2400" b="1" dirty="0"/>
              <a:t>Noise Reduction: </a:t>
            </a:r>
            <a:r>
              <a:rPr lang="en-US" sz="2400" dirty="0"/>
              <a:t>Implemented algorithms for clear communication in noisy environments.</a:t>
            </a:r>
            <a:endParaRPr lang="en-US" sz="2400" dirty="0"/>
          </a:p>
          <a:p>
            <a:pPr marL="457200" indent="-457200">
              <a:buFont typeface="+mj-lt"/>
              <a:buAutoNum type="arabicPeriod"/>
            </a:pPr>
            <a:r>
              <a:rPr lang="en-US" sz="2400" b="1" dirty="0"/>
              <a:t>Efficient Mobile Delivery: </a:t>
            </a:r>
            <a:r>
              <a:rPr lang="en-US" sz="2400" dirty="0"/>
              <a:t>Optimized information delivery on mobile devices for on-the-go access.</a:t>
            </a:r>
            <a:endParaRPr lang="en-US" sz="2400" dirty="0"/>
          </a:p>
          <a:p>
            <a:pPr marL="457200" indent="-457200">
              <a:buFont typeface="+mj-lt"/>
              <a:buAutoNum type="arabicPeriod"/>
            </a:pPr>
            <a:r>
              <a:rPr lang="en-US" sz="2400" b="1" dirty="0"/>
              <a:t>Enhanced User Experience: </a:t>
            </a:r>
            <a:r>
              <a:rPr lang="en-US" sz="2400" dirty="0"/>
              <a:t>Provided clear and timely information, leading to increased satisfaction.</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9" name="Content Placeholder 5" descr="A black screen with white text&#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2282" y="2569664"/>
            <a:ext cx="11167436" cy="2015373"/>
          </a:xfr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6 D 3 9 2 D 8 C 3 5 5 4 7 8 4 9 B 5 3 B 1 2 8 B 0 B E B 3 B F 6 "   m a : c o n t e n t T y p e V e r s i o n = " 3 "   m a : c o n t e n t T y p e D e s c r i p t i o n = " C r e a t e   a   n e w   d o c u m e n t . "   m a : c o n t e n t T y p e S c o p e = " "   m a : v e r s i o n I D = " 1 4 6 e 1 c 4 b 8 e 4 4 5 9 e e 1 c 4 f 6 7 7 7 2 6 d 0 b 6 0 f "   x m l n s : c t = " h t t p : / / s c h e m a s . m i c r o s o f t . c o m / o f f i c e / 2 0 0 6 / m e t a d a t a / c o n t e n t T y p e "   x m l n s : m a = " h t t p : / / s c h e m a s . m i c r o s o f t . c o m / o f f i c e / 2 0 0 6 / m e t a d a t a / p r o p e r t i e s / m e t a A t t r i b u t e s " >  
 < x s d : s c h e m a   t a r g e t N a m e s p a c e = " h t t p : / / s c h e m a s . m i c r o s o f t . c o m / o f f i c e / 2 0 0 6 / m e t a d a t a / p r o p e r t i e s "   m a : r o o t = " t r u e "   m a : f i e l d s I D = " f 9 0 d 4 4 7 5 f 1 4 0 b f 0 0 4 6 0 1 5 c 2 b 1 6 9 1 6 8 f 0 "   n s 3 : _ = " "   x m l n s : x s d = " h t t p : / / w w w . w 3 . o r g / 2 0 0 1 / X M L S c h e m a "   x m l n s : x s = " h t t p : / / w w w . w 3 . o r g / 2 0 0 1 / X M L S c h e m a "   x m l n s : p = " h t t p : / / s c h e m a s . m i c r o s o f t . c o m / o f f i c e / 2 0 0 6 / m e t a d a t a / p r o p e r t i e s "   x m l n s : n s 3 = " f f b d 5 a f b - 7 d 9 5 - 4 9 f 8 - a b 7 0 - 8 4 2 9 4 1 e c 4 5 7 4 " >  
 < x s d : i m p o r t   n a m e s p a c e = " f f b d 5 a f b - 7 d 9 5 - 4 9 f 8 - a b 7 0 - 8 4 2 9 4 1 e c 4 5 7 4 " / >  
 < x s d : e l e m e n t   n a m e = " p r o p e r t i e s " >  
 < x s d : c o m p l e x T y p e >  
 < x s d : s e q u e n c e >  
 < x s d : e l e m e n t   n a m e = " d o c u m e n t M a n a g e m e n t " >  
 < x s d : c o m p l e x T y p e >  
 < x s d : a l l >  
 < x s d : e l e m e n t   r e f = " n s 3 : M e d i a S e r v i c e M e t a d a t a "   m i n O c c u r s = " 0 " / >  
 < x s d : e l e m e n t   r e f = " n s 3 : M e d i a S e r v i c e F a s t M e t a d a t a "   m i n O c c u r s = " 0 " / >  
 < x s d : e l e m e n t   r e f = " n s 3 : M e d i a S e r v i c e O b j e c t D e t e c t o r V e r s i o n s "   m i n O c c u r s = " 0 " / >  
 < / x s d : a l l >  
 < / x s d : c o m p l e x T y p e >  
 < / x s d : e l e m e n t >  
 < / x s d : s e q u e n c e >  
 < / x s d : c o m p l e x T y p e >  
 < / x s d : e l e m e n t >  
 < / x s d : s c h e m a >  
 < x s d : s c h e m a   t a r g e t N a m e s p a c e = " f f b d 5 a f b - 7 d 9 5 - 4 9 f 8 - a b 7 0 - 8 4 2 9 4 1 e c 4 5 7 4 " 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b j e c t D e t e c t o r V e r s i o n s "   m a : i n d e x = " 1 0 "   n i l l a b l e = " t r u e "   m a : d i s p l a y N a m e = " M e d i a S e r v i c e O b j e c t D e t e c t o r V e r s i o n s "   m a : h i d d e n = " t r u e "   m a : i n d e x e d = " t r u e "   m a : i n t e r n a l N a m e = " M e d i a S e r v i c e O b j e c t D e t e c t o r V e r s i o n s " 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F69BF7B8-A9ED-4729-AB71-5E59D85C57CC}">
  <ds:schemaRefs/>
</ds:datastoreItem>
</file>

<file path=customXml/itemProps2.xml><?xml version="1.0" encoding="utf-8"?>
<ds:datastoreItem xmlns:ds="http://schemas.openxmlformats.org/officeDocument/2006/customXml" ds:itemID="{0F9A8947-C25B-4BBA-83C8-DE85CC5A0454}">
  <ds:schemaRefs/>
</ds:datastoreItem>
</file>

<file path=customXml/itemProps3.xml><?xml version="1.0" encoding="utf-8"?>
<ds:datastoreItem xmlns:ds="http://schemas.openxmlformats.org/officeDocument/2006/customXml" ds:itemID="{2CCBA1A8-8464-48BD-BC16-20149BE75F5C}">
  <ds:schemaRefs/>
</ds:datastoreItem>
</file>

<file path=docProps/app.xml><?xml version="1.0" encoding="utf-8"?>
<Properties xmlns="http://schemas.openxmlformats.org/officeDocument/2006/extended-properties" xmlns:vt="http://schemas.openxmlformats.org/officeDocument/2006/docPropsVTypes">
  <Template>smaple</Template>
  <TotalTime>0</TotalTime>
  <Words>5019</Words>
  <Application>WPS Presentation</Application>
  <PresentationFormat>Widescreen</PresentationFormat>
  <Paragraphs>121</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12</vt:i4>
      </vt:variant>
    </vt:vector>
  </HeadingPairs>
  <TitlesOfParts>
    <vt:vector size="32" baseType="lpstr">
      <vt:lpstr>Arial</vt:lpstr>
      <vt:lpstr>SimSun</vt:lpstr>
      <vt:lpstr>Wingdings</vt:lpstr>
      <vt:lpstr>Calibri</vt:lpstr>
      <vt:lpstr>King</vt:lpstr>
      <vt:lpstr>AMGDT</vt:lpstr>
      <vt:lpstr>Casper</vt:lpstr>
      <vt:lpstr>Times New Roman</vt:lpstr>
      <vt:lpstr>Karla</vt:lpstr>
      <vt:lpstr>Arial Black</vt:lpstr>
      <vt:lpstr>Raleway ExtraBold</vt:lpstr>
      <vt:lpstr>Roboto</vt:lpstr>
      <vt:lpstr>Times New Roman</vt:lpstr>
      <vt:lpstr>Microsoft YaHei</vt:lpstr>
      <vt:lpstr>Arial Unicode MS</vt:lpstr>
      <vt:lpstr>Calibri Light</vt:lpstr>
      <vt:lpstr>Calibri</vt:lpstr>
      <vt:lpstr>1_Office Theme</vt:lpstr>
      <vt:lpstr>2_Office Theme</vt:lpstr>
      <vt:lpstr>Contents Slide Master</vt:lpstr>
      <vt:lpstr>PowerPoint 演示文稿</vt:lpstr>
      <vt:lpstr>Outline</vt:lpstr>
      <vt:lpstr>Introduction to Project</vt:lpstr>
      <vt:lpstr>Problem Formulation</vt:lpstr>
      <vt:lpstr>Objectives of the Work</vt:lpstr>
      <vt:lpstr>Methodology used</vt:lpstr>
      <vt:lpstr>PowerPoint 演示文稿</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ishaa</cp:lastModifiedBy>
  <cp:revision>496</cp:revision>
  <dcterms:created xsi:type="dcterms:W3CDTF">2019-01-09T10:33:00Z</dcterms:created>
  <dcterms:modified xsi:type="dcterms:W3CDTF">2024-02-28T16:31:58Z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0x0101006D392D8C35547849B53B128B0BEB3BF6</vt:lpwstr>
  </property>
  <property fmtid="{D5CDD505-2E9C-101B-9397-08002B2CF9AE}" pid="3" name="ICV">
    <vt:lpwstr>007513920AAA45278EA231DCDF6CAAC1_12</vt:lpwstr>
  </property>
  <property fmtid="{D5CDD505-2E9C-101B-9397-08002B2CF9AE}" pid="4" name="KSOProductBuildVer">
    <vt:lpwstr>1033-12.2.0.13431</vt:lpwstr>
  </property>
</Properties>
</file>