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E9BDB2-5616-414E-88C2-99A30AA25112}" v="113" dt="2023-05-18T05:35:29.296"/>
    <p1510:client id="{DE89322A-889E-44CF-A3C8-EE32C94D43FC}" v="1064" dt="2023-05-18T16:24:55.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7" d="100"/>
          <a:sy n="77" d="100"/>
        </p:scale>
        <p:origin x="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999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9019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313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48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739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290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0815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9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2282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86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227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600" spc="40">
                <a:solidFill>
                  <a:schemeClr val="tx1">
                    <a:tint val="75000"/>
                  </a:schemeClr>
                </a:solidFill>
              </a:defRPr>
            </a:lvl1pPr>
          </a:lstStyle>
          <a:p>
            <a:fld id="{72345051-2045-45DA-935E-2E3CA1A69ADC}" type="datetimeFigureOut">
              <a:rPr lang="en-US" smtClean="0"/>
              <a:t>5/29/2023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6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6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9456530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txStyles>
    <p:titleStyle>
      <a:lvl1pPr algn="l" defTabSz="914400" rtl="0" eaLnBrk="1" latinLnBrk="0" hangingPunct="1">
        <a:lnSpc>
          <a:spcPct val="100000"/>
        </a:lnSpc>
        <a:spcBef>
          <a:spcPct val="0"/>
        </a:spcBef>
        <a:buNone/>
        <a:defRPr sz="4800" kern="1200" spc="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spc="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spc="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spc="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FB64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E4074D-2239-D081-3C9E-4E0DB6337C68}"/>
              </a:ext>
            </a:extLst>
          </p:cNvPr>
          <p:cNvSpPr>
            <a:spLocks noGrp="1"/>
          </p:cNvSpPr>
          <p:nvPr>
            <p:ph type="ctrTitle"/>
          </p:nvPr>
        </p:nvSpPr>
        <p:spPr>
          <a:xfrm>
            <a:off x="638881" y="390525"/>
            <a:ext cx="10909640" cy="1510301"/>
          </a:xfrm>
        </p:spPr>
        <p:txBody>
          <a:bodyPr anchor="ctr">
            <a:normAutofit/>
          </a:bodyPr>
          <a:lstStyle/>
          <a:p>
            <a:pPr algn="ctr"/>
            <a:r>
              <a:rPr lang="en-US" sz="6600" dirty="0">
                <a:solidFill>
                  <a:srgbClr val="FFFFFF"/>
                </a:solidFill>
              </a:rPr>
              <a:t>Presenting</a:t>
            </a:r>
          </a:p>
        </p:txBody>
      </p:sp>
      <p:sp>
        <p:nvSpPr>
          <p:cNvPr id="3" name="Subtitle 2">
            <a:extLst>
              <a:ext uri="{FF2B5EF4-FFF2-40B4-BE49-F238E27FC236}">
                <a16:creationId xmlns:a16="http://schemas.microsoft.com/office/drawing/2014/main" id="{571924D4-8ACC-8E52-3EFF-71D2092383B3}"/>
              </a:ext>
            </a:extLst>
          </p:cNvPr>
          <p:cNvSpPr>
            <a:spLocks noGrp="1"/>
          </p:cNvSpPr>
          <p:nvPr>
            <p:ph type="subTitle" idx="1"/>
          </p:nvPr>
        </p:nvSpPr>
        <p:spPr>
          <a:xfrm>
            <a:off x="2962443" y="5617247"/>
            <a:ext cx="6396204" cy="662542"/>
          </a:xfrm>
        </p:spPr>
        <p:txBody>
          <a:bodyPr anchor="ctr">
            <a:normAutofit/>
          </a:bodyPr>
          <a:lstStyle/>
          <a:p>
            <a:pPr algn="ctr"/>
            <a:r>
              <a:rPr lang="en-US" sz="2400" dirty="0">
                <a:latin typeface="Calibri"/>
                <a:cs typeface="Calibri"/>
              </a:rPr>
              <a:t>-TANISHA RANA SE20UCSE202</a:t>
            </a:r>
          </a:p>
        </p:txBody>
      </p:sp>
      <p:sp>
        <p:nvSpPr>
          <p:cNvPr id="13"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47FDCC9-27FB-44CF-3939-6EB48075549A}"/>
              </a:ext>
            </a:extLst>
          </p:cNvPr>
          <p:cNvPicPr>
            <a:picLocks noChangeAspect="1"/>
          </p:cNvPicPr>
          <p:nvPr/>
        </p:nvPicPr>
        <p:blipFill>
          <a:blip r:embed="rId2"/>
          <a:stretch>
            <a:fillRect/>
          </a:stretch>
        </p:blipFill>
        <p:spPr>
          <a:xfrm>
            <a:off x="1262440" y="3016853"/>
            <a:ext cx="10385966" cy="2023718"/>
          </a:xfrm>
          <a:prstGeom prst="rect">
            <a:avLst/>
          </a:prstGeom>
        </p:spPr>
      </p:pic>
    </p:spTree>
    <p:extLst>
      <p:ext uri="{BB962C8B-B14F-4D97-AF65-F5344CB8AC3E}">
        <p14:creationId xmlns:p14="http://schemas.microsoft.com/office/powerpoint/2010/main" val="159429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C9CCEF-B5CA-EC58-9193-AD1A2E384E46}"/>
              </a:ext>
            </a:extLst>
          </p:cNvPr>
          <p:cNvPicPr>
            <a:picLocks noChangeAspect="1"/>
          </p:cNvPicPr>
          <p:nvPr/>
        </p:nvPicPr>
        <p:blipFill>
          <a:blip r:embed="rId2"/>
          <a:stretch>
            <a:fillRect/>
          </a:stretch>
        </p:blipFill>
        <p:spPr>
          <a:xfrm>
            <a:off x="1850233" y="3370811"/>
            <a:ext cx="8325278" cy="2997354"/>
          </a:xfrm>
          <a:prstGeom prst="rect">
            <a:avLst/>
          </a:prstGeom>
        </p:spPr>
      </p:pic>
      <p:pic>
        <p:nvPicPr>
          <p:cNvPr id="6" name="Picture 5">
            <a:extLst>
              <a:ext uri="{FF2B5EF4-FFF2-40B4-BE49-F238E27FC236}">
                <a16:creationId xmlns:a16="http://schemas.microsoft.com/office/drawing/2014/main" id="{6A79E365-312A-A8E5-4032-7C1BC5E4A785}"/>
              </a:ext>
            </a:extLst>
          </p:cNvPr>
          <p:cNvPicPr>
            <a:picLocks noChangeAspect="1"/>
          </p:cNvPicPr>
          <p:nvPr/>
        </p:nvPicPr>
        <p:blipFill>
          <a:blip r:embed="rId3"/>
          <a:stretch>
            <a:fillRect/>
          </a:stretch>
        </p:blipFill>
        <p:spPr>
          <a:xfrm>
            <a:off x="425158" y="136626"/>
            <a:ext cx="11341683" cy="2794144"/>
          </a:xfrm>
          <a:prstGeom prst="rect">
            <a:avLst/>
          </a:prstGeom>
        </p:spPr>
      </p:pic>
    </p:spTree>
    <p:extLst>
      <p:ext uri="{BB962C8B-B14F-4D97-AF65-F5344CB8AC3E}">
        <p14:creationId xmlns:p14="http://schemas.microsoft.com/office/powerpoint/2010/main" val="4213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8">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BA7233-7712-B41D-9042-E721112EC8E4}"/>
              </a:ext>
            </a:extLst>
          </p:cNvPr>
          <p:cNvSpPr>
            <a:spLocks noGrp="1"/>
          </p:cNvSpPr>
          <p:nvPr>
            <p:ph type="title"/>
          </p:nvPr>
        </p:nvSpPr>
        <p:spPr>
          <a:xfrm>
            <a:off x="1524000" y="929452"/>
            <a:ext cx="9144000" cy="2526738"/>
          </a:xfrm>
        </p:spPr>
        <p:txBody>
          <a:bodyPr vert="horz" lIns="91440" tIns="45720" rIns="91440" bIns="45720" rtlCol="0" anchor="b">
            <a:normAutofit/>
          </a:bodyPr>
          <a:lstStyle/>
          <a:p>
            <a:r>
              <a:rPr lang="en-US" sz="8800">
                <a:solidFill>
                  <a:srgbClr val="FFFFFF"/>
                </a:solidFill>
              </a:rPr>
              <a:t>THANK YOU</a:t>
            </a:r>
          </a:p>
        </p:txBody>
      </p:sp>
      <p:sp>
        <p:nvSpPr>
          <p:cNvPr id="18" name="Rectangle 6">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276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C13B725-EF17-CF6B-C03A-B516376A601A}"/>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Introduction</a:t>
            </a:r>
          </a:p>
        </p:txBody>
      </p:sp>
      <p:sp>
        <p:nvSpPr>
          <p:cNvPr id="3" name="Content Placeholder 2">
            <a:extLst>
              <a:ext uri="{FF2B5EF4-FFF2-40B4-BE49-F238E27FC236}">
                <a16:creationId xmlns:a16="http://schemas.microsoft.com/office/drawing/2014/main" id="{197D4DFD-6829-7077-E931-542CEB296B94}"/>
              </a:ext>
            </a:extLst>
          </p:cNvPr>
          <p:cNvSpPr>
            <a:spLocks noGrp="1"/>
          </p:cNvSpPr>
          <p:nvPr>
            <p:ph idx="1"/>
          </p:nvPr>
        </p:nvSpPr>
        <p:spPr>
          <a:xfrm>
            <a:off x="56345" y="2346354"/>
            <a:ext cx="12084421" cy="4308530"/>
          </a:xfrm>
        </p:spPr>
        <p:txBody>
          <a:bodyPr lIns="109728" tIns="109728" rIns="109728" bIns="91440" anchor="t">
            <a:noAutofit/>
          </a:bodyPr>
          <a:lstStyle/>
          <a:p>
            <a:pPr marL="0" indent="0">
              <a:buNone/>
            </a:pPr>
            <a:r>
              <a:rPr lang="en-US" sz="2000" b="1" dirty="0">
                <a:latin typeface="Cambria"/>
                <a:ea typeface="Cambria"/>
                <a:cs typeface="Calibri"/>
              </a:rPr>
              <a:t>The paper addresses problem of multi-granularity locking in hierarchical systems. The key points discussed in the paper are:</a:t>
            </a:r>
          </a:p>
          <a:p>
            <a:pPr marL="342900" indent="-342900">
              <a:buAutoNum type="arabicParenR"/>
            </a:pPr>
            <a:r>
              <a:rPr lang="en-US" sz="2000" b="1" dirty="0">
                <a:solidFill>
                  <a:srgbClr val="000000"/>
                </a:solidFill>
                <a:latin typeface="Cambria"/>
                <a:ea typeface="Cambria"/>
                <a:cs typeface="Calibri"/>
              </a:rPr>
              <a:t>Hierarchical systems and their locking challenges:</a:t>
            </a:r>
          </a:p>
          <a:p>
            <a:pPr marL="342900" indent="-342900">
              <a:buAutoNum type="arabicParenR"/>
            </a:pPr>
            <a:r>
              <a:rPr lang="en-US" sz="2000" b="1" dirty="0">
                <a:solidFill>
                  <a:srgbClr val="000000"/>
                </a:solidFill>
                <a:latin typeface="Cambria"/>
                <a:ea typeface="Cambria"/>
                <a:cs typeface="Calibri"/>
              </a:rPr>
              <a:t>Introduction of multi-granularity locking:</a:t>
            </a:r>
          </a:p>
          <a:p>
            <a:pPr marL="342900" indent="-342900">
              <a:buAutoNum type="arabicParenR"/>
            </a:pPr>
            <a:r>
              <a:rPr lang="en-US" sz="2000" b="1" dirty="0">
                <a:solidFill>
                  <a:srgbClr val="000000"/>
                </a:solidFill>
                <a:latin typeface="Cambria"/>
                <a:ea typeface="Cambria"/>
                <a:cs typeface="Calibri"/>
              </a:rPr>
              <a:t>Need for an optimal locking scheme:</a:t>
            </a:r>
          </a:p>
          <a:p>
            <a:pPr marL="342900" indent="-342900">
              <a:buAutoNum type="arabicParenR"/>
            </a:pPr>
            <a:r>
              <a:rPr lang="en-US" sz="2000" b="1" dirty="0">
                <a:solidFill>
                  <a:srgbClr val="000000"/>
                </a:solidFill>
                <a:latin typeface="Cambria"/>
                <a:ea typeface="Cambria"/>
                <a:cs typeface="Calibri"/>
              </a:rPr>
              <a:t>Proposed solution: </a:t>
            </a:r>
            <a:r>
              <a:rPr lang="en-US" sz="2000" b="1" err="1">
                <a:solidFill>
                  <a:srgbClr val="000000"/>
                </a:solidFill>
                <a:latin typeface="Cambria"/>
                <a:ea typeface="Cambria"/>
                <a:cs typeface="Calibri"/>
              </a:rPr>
              <a:t>NumLock</a:t>
            </a:r>
            <a:r>
              <a:rPr lang="en-US" sz="2000" b="1" dirty="0">
                <a:solidFill>
                  <a:srgbClr val="000000"/>
                </a:solidFill>
                <a:latin typeface="Cambria"/>
                <a:ea typeface="Cambria"/>
                <a:cs typeface="Calibri"/>
              </a:rPr>
              <a:t>:</a:t>
            </a:r>
          </a:p>
          <a:p>
            <a:pPr marL="342900" indent="-342900">
              <a:buAutoNum type="arabicParenR"/>
            </a:pPr>
            <a:r>
              <a:rPr lang="en-US" sz="2000" b="1" dirty="0">
                <a:solidFill>
                  <a:srgbClr val="000000"/>
                </a:solidFill>
                <a:latin typeface="Cambria"/>
                <a:ea typeface="Cambria"/>
                <a:cs typeface="Calibri"/>
              </a:rPr>
              <a:t>Two-step process for optimal locking selection:</a:t>
            </a:r>
          </a:p>
          <a:p>
            <a:pPr marL="342900" indent="-342900">
              <a:buAutoNum type="arabicParenR"/>
            </a:pPr>
            <a:endParaRPr lang="en-US" sz="1400" b="1" dirty="0">
              <a:latin typeface="Cambria"/>
              <a:ea typeface="Cambria"/>
              <a:cs typeface="Calibri"/>
            </a:endParaRPr>
          </a:p>
        </p:txBody>
      </p:sp>
    </p:spTree>
    <p:extLst>
      <p:ext uri="{BB962C8B-B14F-4D97-AF65-F5344CB8AC3E}">
        <p14:creationId xmlns:p14="http://schemas.microsoft.com/office/powerpoint/2010/main" val="342579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441DE0-0DDE-AD31-BCB6-7282CFC002F8}"/>
              </a:ext>
            </a:extLst>
          </p:cNvPr>
          <p:cNvSpPr>
            <a:spLocks noGrp="1"/>
          </p:cNvSpPr>
          <p:nvPr>
            <p:ph type="title"/>
          </p:nvPr>
        </p:nvSpPr>
        <p:spPr>
          <a:xfrm>
            <a:off x="838200" y="401221"/>
            <a:ext cx="10515600" cy="1348065"/>
          </a:xfrm>
        </p:spPr>
        <p:txBody>
          <a:bodyPr>
            <a:normAutofit/>
          </a:bodyPr>
          <a:lstStyle/>
          <a:p>
            <a:r>
              <a:rPr lang="en-US" sz="6800" dirty="0">
                <a:solidFill>
                  <a:schemeClr val="bg1"/>
                </a:solidFill>
              </a:rPr>
              <a:t>Why </a:t>
            </a:r>
            <a:r>
              <a:rPr lang="en-US" sz="6800" dirty="0" err="1">
                <a:solidFill>
                  <a:schemeClr val="bg1"/>
                </a:solidFill>
              </a:rPr>
              <a:t>NumLock</a:t>
            </a:r>
            <a:r>
              <a:rPr lang="en-US" sz="6800" dirty="0">
                <a:solidFill>
                  <a:schemeClr val="bg1"/>
                </a:solidFill>
              </a:rPr>
              <a:t>?</a:t>
            </a:r>
          </a:p>
        </p:txBody>
      </p:sp>
      <p:sp>
        <p:nvSpPr>
          <p:cNvPr id="3" name="Content Placeholder 2">
            <a:extLst>
              <a:ext uri="{FF2B5EF4-FFF2-40B4-BE49-F238E27FC236}">
                <a16:creationId xmlns:a16="http://schemas.microsoft.com/office/drawing/2014/main" id="{B0E2C683-1DE4-2491-5F67-D6FA99E1A9ED}"/>
              </a:ext>
            </a:extLst>
          </p:cNvPr>
          <p:cNvSpPr>
            <a:spLocks noGrp="1"/>
          </p:cNvSpPr>
          <p:nvPr>
            <p:ph idx="1"/>
          </p:nvPr>
        </p:nvSpPr>
        <p:spPr>
          <a:xfrm>
            <a:off x="132230" y="2329055"/>
            <a:ext cx="12017187" cy="4251319"/>
          </a:xfrm>
        </p:spPr>
        <p:txBody>
          <a:bodyPr lIns="109728" tIns="109728" rIns="109728" bIns="91440" anchor="t">
            <a:noAutofit/>
          </a:bodyPr>
          <a:lstStyle/>
          <a:p>
            <a:pPr marL="0" indent="0">
              <a:buNone/>
            </a:pPr>
            <a:r>
              <a:rPr lang="en-US" sz="2000" b="1" dirty="0">
                <a:latin typeface="Cambria"/>
                <a:ea typeface="+mn-lt"/>
                <a:cs typeface="+mn-lt"/>
              </a:rPr>
              <a:t>Inefficiencies in existing multi-granularity locking schemes</a:t>
            </a:r>
            <a:endParaRPr lang="en-US" sz="2000" b="1">
              <a:latin typeface="Cambria"/>
              <a:ea typeface="Cambria"/>
            </a:endParaRPr>
          </a:p>
          <a:p>
            <a:r>
              <a:rPr lang="en-US" sz="2000" b="1" dirty="0">
                <a:solidFill>
                  <a:srgbClr val="000000"/>
                </a:solidFill>
                <a:latin typeface="Cambria"/>
                <a:ea typeface="+mn-lt"/>
                <a:cs typeface="+mn-lt"/>
              </a:rPr>
              <a:t>Traditional multi-granularity locking techniques used in hierarchical systems suffer from limitations such as lock contention and reduced concurrency.</a:t>
            </a:r>
            <a:endParaRPr lang="en-US" sz="2000" b="1">
              <a:latin typeface="Cambria"/>
              <a:ea typeface="Cambria"/>
            </a:endParaRPr>
          </a:p>
          <a:p>
            <a:pPr marL="0" indent="0">
              <a:buNone/>
            </a:pPr>
            <a:r>
              <a:rPr lang="en-US" sz="2000" b="1" dirty="0">
                <a:solidFill>
                  <a:srgbClr val="000000"/>
                </a:solidFill>
                <a:latin typeface="Cambria"/>
                <a:ea typeface="+mn-lt"/>
                <a:cs typeface="+mn-lt"/>
              </a:rPr>
              <a:t>Lack of systematic approach for selecting locking options</a:t>
            </a:r>
            <a:endParaRPr lang="en-US" sz="2000" b="1">
              <a:latin typeface="The Hand"/>
              <a:ea typeface="Cambria"/>
            </a:endParaRPr>
          </a:p>
          <a:p>
            <a:pPr>
              <a:buFont typeface="Arial"/>
              <a:buChar char="•"/>
            </a:pPr>
            <a:r>
              <a:rPr lang="en-US" sz="2000" b="1" dirty="0">
                <a:latin typeface="Cambria"/>
                <a:ea typeface="+mn-lt"/>
                <a:cs typeface="+mn-lt"/>
              </a:rPr>
              <a:t>Choosing the appropriate multi-granularity locking option in a hierarchy is a challenging task.</a:t>
            </a:r>
            <a:endParaRPr lang="en-US" sz="2000" b="1">
              <a:latin typeface="Cambria"/>
              <a:ea typeface="Cambria"/>
            </a:endParaRPr>
          </a:p>
          <a:p>
            <a:pPr marL="0" indent="0">
              <a:buNone/>
            </a:pPr>
            <a:r>
              <a:rPr lang="en-US" sz="2000" b="1" dirty="0">
                <a:solidFill>
                  <a:srgbClr val="000000"/>
                </a:solidFill>
                <a:latin typeface="Cambria"/>
                <a:ea typeface="+mn-lt"/>
                <a:cs typeface="+mn-lt"/>
              </a:rPr>
              <a:t>Performance improvement potential</a:t>
            </a:r>
            <a:endParaRPr lang="en-US" sz="2000">
              <a:latin typeface="Cambria"/>
              <a:ea typeface="Cambria"/>
            </a:endParaRPr>
          </a:p>
          <a:p>
            <a:pPr marL="171450" indent="-171450"/>
            <a:r>
              <a:rPr lang="en-US" sz="2000" b="1" dirty="0">
                <a:solidFill>
                  <a:srgbClr val="000000"/>
                </a:solidFill>
                <a:latin typeface="Cambria"/>
                <a:ea typeface="Cambria"/>
                <a:cs typeface="+mn-lt"/>
              </a:rPr>
              <a:t>By addressing the limitations of existing multi-granularity locking schemes, there is potential to significantly enhance the performance of hierarchical systems.</a:t>
            </a:r>
            <a:endParaRPr lang="en-US" sz="2000" dirty="0"/>
          </a:p>
        </p:txBody>
      </p:sp>
    </p:spTree>
    <p:extLst>
      <p:ext uri="{BB962C8B-B14F-4D97-AF65-F5344CB8AC3E}">
        <p14:creationId xmlns:p14="http://schemas.microsoft.com/office/powerpoint/2010/main" val="376456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22032D7-3B2E-F899-CFDA-3108994CC464}"/>
              </a:ext>
            </a:extLst>
          </p:cNvPr>
          <p:cNvSpPr>
            <a:spLocks noGrp="1"/>
          </p:cNvSpPr>
          <p:nvPr>
            <p:ph type="title"/>
          </p:nvPr>
        </p:nvSpPr>
        <p:spPr>
          <a:xfrm>
            <a:off x="838200" y="401221"/>
            <a:ext cx="10515600" cy="1348065"/>
          </a:xfrm>
        </p:spPr>
        <p:txBody>
          <a:bodyPr>
            <a:normAutofit/>
          </a:bodyPr>
          <a:lstStyle/>
          <a:p>
            <a:r>
              <a:rPr lang="en-US" dirty="0">
                <a:solidFill>
                  <a:schemeClr val="bg1"/>
                </a:solidFill>
                <a:ea typeface="+mj-lt"/>
                <a:cs typeface="+mj-lt"/>
              </a:rPr>
              <a:t>Structure of Thread Processing</a:t>
            </a:r>
            <a:endParaRPr lang="en-US" dirty="0">
              <a:solidFill>
                <a:schemeClr val="bg1"/>
              </a:solidFill>
            </a:endParaRPr>
          </a:p>
        </p:txBody>
      </p:sp>
      <p:sp>
        <p:nvSpPr>
          <p:cNvPr id="3" name="Content Placeholder 2">
            <a:extLst>
              <a:ext uri="{FF2B5EF4-FFF2-40B4-BE49-F238E27FC236}">
                <a16:creationId xmlns:a16="http://schemas.microsoft.com/office/drawing/2014/main" id="{470B31A1-0C97-2E12-1639-096E29542ACB}"/>
              </a:ext>
            </a:extLst>
          </p:cNvPr>
          <p:cNvSpPr>
            <a:spLocks noGrp="1"/>
          </p:cNvSpPr>
          <p:nvPr>
            <p:ph idx="1"/>
          </p:nvPr>
        </p:nvSpPr>
        <p:spPr>
          <a:xfrm>
            <a:off x="62832" y="2199105"/>
            <a:ext cx="11879178" cy="2641016"/>
          </a:xfrm>
        </p:spPr>
        <p:txBody>
          <a:bodyPr lIns="109728" tIns="109728" rIns="109728" bIns="91440" anchor="t">
            <a:noAutofit/>
          </a:bodyPr>
          <a:lstStyle/>
          <a:p>
            <a:r>
              <a:rPr lang="en-US" sz="1800" b="1" dirty="0">
                <a:latin typeface="Cambria"/>
                <a:ea typeface="Cambria"/>
              </a:rPr>
              <a:t>It provides a framework for handling lock requests and managing concurrency in hierarchical systems. It involves several components that work together to facilitate effective locking and maximize system performance.</a:t>
            </a:r>
            <a:br>
              <a:rPr lang="en-US" sz="1800" b="1" dirty="0">
                <a:latin typeface="Cambria"/>
                <a:ea typeface="Cambria"/>
              </a:rPr>
            </a:br>
            <a:r>
              <a:rPr lang="en-US" sz="1800" b="1" dirty="0">
                <a:latin typeface="Cambria"/>
                <a:ea typeface="Cambria"/>
              </a:rPr>
              <a:t>The components of Thread Processing are:</a:t>
            </a:r>
            <a:endParaRPr lang="en-US" sz="1800">
              <a:latin typeface="Cambria"/>
              <a:ea typeface="Cambria"/>
            </a:endParaRPr>
          </a:p>
          <a:p>
            <a:pPr marL="342900" indent="-342900">
              <a:buAutoNum type="arabicParenR"/>
            </a:pPr>
            <a:r>
              <a:rPr lang="en-US" sz="1800" b="1" dirty="0">
                <a:latin typeface="Cambria"/>
                <a:ea typeface="Cambria"/>
              </a:rPr>
              <a:t>Lock Requests:</a:t>
            </a:r>
            <a:endParaRPr lang="en-US" sz="1800">
              <a:latin typeface="Cambria"/>
              <a:ea typeface="Cambria"/>
            </a:endParaRPr>
          </a:p>
          <a:p>
            <a:pPr marL="342900" indent="-342900">
              <a:buAutoNum type="arabicParenR"/>
            </a:pPr>
            <a:r>
              <a:rPr lang="en-US" sz="1800" b="1" dirty="0">
                <a:latin typeface="Cambria"/>
                <a:ea typeface="Cambria"/>
              </a:rPr>
              <a:t>Lock Pool</a:t>
            </a:r>
            <a:endParaRPr lang="en-US" sz="1800">
              <a:latin typeface="Cambria"/>
              <a:ea typeface="Cambria"/>
            </a:endParaRPr>
          </a:p>
          <a:p>
            <a:pPr marL="342900" indent="-342900">
              <a:buAutoNum type="arabicParenR"/>
            </a:pPr>
            <a:r>
              <a:rPr lang="en-US" sz="1800" b="1" dirty="0">
                <a:latin typeface="Cambria"/>
                <a:ea typeface="Cambria"/>
              </a:rPr>
              <a:t>Option Generation</a:t>
            </a:r>
            <a:endParaRPr lang="en-US" sz="1800">
              <a:latin typeface="Cambria"/>
              <a:ea typeface="Cambria"/>
            </a:endParaRPr>
          </a:p>
          <a:p>
            <a:pPr marL="342900" indent="-342900">
              <a:buAutoNum type="arabicParenR"/>
            </a:pPr>
            <a:r>
              <a:rPr lang="en-US" sz="1800" b="1" dirty="0">
                <a:latin typeface="Cambria"/>
                <a:ea typeface="Cambria"/>
              </a:rPr>
              <a:t>Cost Model</a:t>
            </a:r>
            <a:endParaRPr lang="en-US" sz="1800" dirty="0"/>
          </a:p>
        </p:txBody>
      </p:sp>
      <p:pic>
        <p:nvPicPr>
          <p:cNvPr id="4" name="Picture 4" descr="Text&#10;&#10;Description automatically generated">
            <a:extLst>
              <a:ext uri="{FF2B5EF4-FFF2-40B4-BE49-F238E27FC236}">
                <a16:creationId xmlns:a16="http://schemas.microsoft.com/office/drawing/2014/main" id="{13E41EED-D6B8-9A6E-2A53-24A878D1F579}"/>
              </a:ext>
            </a:extLst>
          </p:cNvPr>
          <p:cNvPicPr>
            <a:picLocks noChangeAspect="1"/>
          </p:cNvPicPr>
          <p:nvPr/>
        </p:nvPicPr>
        <p:blipFill>
          <a:blip r:embed="rId2"/>
          <a:stretch>
            <a:fillRect/>
          </a:stretch>
        </p:blipFill>
        <p:spPr>
          <a:xfrm>
            <a:off x="-5025" y="5205478"/>
            <a:ext cx="12213572" cy="2110646"/>
          </a:xfrm>
          <a:prstGeom prst="rect">
            <a:avLst/>
          </a:prstGeom>
        </p:spPr>
      </p:pic>
    </p:spTree>
    <p:extLst>
      <p:ext uri="{BB962C8B-B14F-4D97-AF65-F5344CB8AC3E}">
        <p14:creationId xmlns:p14="http://schemas.microsoft.com/office/powerpoint/2010/main" val="386530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C53D31D-A1B1-6715-0E8A-CEC038BA459F}"/>
              </a:ext>
            </a:extLst>
          </p:cNvPr>
          <p:cNvSpPr>
            <a:spLocks noGrp="1"/>
          </p:cNvSpPr>
          <p:nvPr>
            <p:ph type="title"/>
          </p:nvPr>
        </p:nvSpPr>
        <p:spPr>
          <a:xfrm>
            <a:off x="457201" y="506325"/>
            <a:ext cx="12420599" cy="1348065"/>
          </a:xfrm>
        </p:spPr>
        <p:txBody>
          <a:bodyPr>
            <a:noAutofit/>
          </a:bodyPr>
          <a:lstStyle/>
          <a:p>
            <a:r>
              <a:rPr lang="en-US" sz="5000" dirty="0">
                <a:solidFill>
                  <a:schemeClr val="bg1"/>
                </a:solidFill>
              </a:rPr>
              <a:t>Interval Locking Algorithm and </a:t>
            </a:r>
            <a:r>
              <a:rPr lang="en-US" sz="5000" dirty="0">
                <a:solidFill>
                  <a:schemeClr val="bg1"/>
                </a:solidFill>
                <a:ea typeface="+mj-lt"/>
                <a:cs typeface="+mj-lt"/>
              </a:rPr>
              <a:t>Sub-hierarchies with Multiple Intervals</a:t>
            </a:r>
            <a:endParaRPr lang="en-US" sz="5000" dirty="0">
              <a:solidFill>
                <a:schemeClr val="bg1"/>
              </a:solidFill>
            </a:endParaRPr>
          </a:p>
        </p:txBody>
      </p:sp>
      <p:sp>
        <p:nvSpPr>
          <p:cNvPr id="3" name="Content Placeholder 2">
            <a:extLst>
              <a:ext uri="{FF2B5EF4-FFF2-40B4-BE49-F238E27FC236}">
                <a16:creationId xmlns:a16="http://schemas.microsoft.com/office/drawing/2014/main" id="{BF7E5996-E3E3-7B85-9105-2DCB288A5D1A}"/>
              </a:ext>
            </a:extLst>
          </p:cNvPr>
          <p:cNvSpPr>
            <a:spLocks noGrp="1"/>
          </p:cNvSpPr>
          <p:nvPr>
            <p:ph idx="1"/>
          </p:nvPr>
        </p:nvSpPr>
        <p:spPr>
          <a:xfrm>
            <a:off x="-2627" y="2455409"/>
            <a:ext cx="5247288" cy="4286484"/>
          </a:xfrm>
        </p:spPr>
        <p:txBody>
          <a:bodyPr lIns="109728" tIns="109728" rIns="109728" bIns="91440" anchor="t">
            <a:noAutofit/>
          </a:bodyPr>
          <a:lstStyle/>
          <a:p>
            <a:pPr marL="0" indent="0">
              <a:buNone/>
            </a:pPr>
            <a:r>
              <a:rPr lang="en-US" sz="1800" b="1" dirty="0">
                <a:solidFill>
                  <a:srgbClr val="000000"/>
                </a:solidFill>
                <a:latin typeface="Cambria"/>
                <a:ea typeface="+mn-lt"/>
                <a:cs typeface="+mn-lt"/>
              </a:rPr>
              <a:t>Interval locking divides the hierarchy into intervals, where each interval represents a range of nodes in the hierarchy. Locks are acquired and released at the interval level, providing a coarse-grained locking mechanism that reduces lock acquisition overhead.</a:t>
            </a:r>
            <a:endParaRPr lang="en-US" sz="1800" b="1" dirty="0">
              <a:latin typeface="Cambria"/>
              <a:ea typeface="Cambria"/>
            </a:endParaRPr>
          </a:p>
          <a:p>
            <a:pPr marL="0" indent="0">
              <a:buNone/>
            </a:pPr>
            <a:r>
              <a:rPr lang="en-US" sz="1800" b="1" dirty="0">
                <a:solidFill>
                  <a:srgbClr val="000000"/>
                </a:solidFill>
                <a:latin typeface="Cambria"/>
                <a:ea typeface="+mn-lt"/>
                <a:cs typeface="+mn-lt"/>
              </a:rPr>
              <a:t>Interval Locking Algorithm:</a:t>
            </a:r>
            <a:endParaRPr lang="en-US" sz="1800" b="1" dirty="0">
              <a:latin typeface="Cambria"/>
              <a:ea typeface="Cambria"/>
            </a:endParaRPr>
          </a:p>
          <a:p>
            <a:pPr marL="171450" indent="-171450"/>
            <a:r>
              <a:rPr lang="en-US" sz="1800" b="1" dirty="0">
                <a:latin typeface="Cambria"/>
                <a:ea typeface="Cambria"/>
              </a:rPr>
              <a:t>Determining Relevant Intervals</a:t>
            </a:r>
          </a:p>
          <a:p>
            <a:pPr marL="171450" indent="-171450"/>
            <a:r>
              <a:rPr lang="en-US" sz="1800" b="1" dirty="0">
                <a:latin typeface="Cambria"/>
                <a:ea typeface="Cambria"/>
              </a:rPr>
              <a:t>Acquiring Locks at Intervals</a:t>
            </a:r>
          </a:p>
          <a:p>
            <a:pPr marL="171450" indent="-171450"/>
            <a:r>
              <a:rPr lang="en-US" sz="1800" b="1" dirty="0">
                <a:latin typeface="Cambria"/>
                <a:ea typeface="Cambria"/>
              </a:rPr>
              <a:t>Minimizing Contentions</a:t>
            </a:r>
          </a:p>
          <a:p>
            <a:pPr marL="171450" indent="-171450"/>
            <a:r>
              <a:rPr lang="en-US" sz="1800" b="1" dirty="0">
                <a:latin typeface="Cambria"/>
                <a:ea typeface="Cambria"/>
              </a:rPr>
              <a:t>Releasing Interval Locks</a:t>
            </a:r>
          </a:p>
          <a:p>
            <a:pPr marL="0" indent="0">
              <a:buNone/>
            </a:pPr>
            <a:endParaRPr lang="en-US" sz="1800" b="1" dirty="0">
              <a:solidFill>
                <a:schemeClr val="tx1">
                  <a:lumMod val="85000"/>
                  <a:lumOff val="15000"/>
                </a:schemeClr>
              </a:solidFill>
              <a:latin typeface="Cambria"/>
              <a:ea typeface="Cambria"/>
            </a:endParaRPr>
          </a:p>
          <a:p>
            <a:pPr>
              <a:buAutoNum type="arabicParenR"/>
            </a:pPr>
            <a:endParaRPr lang="en-US" sz="1800" b="1" dirty="0">
              <a:latin typeface="Cambria"/>
              <a:ea typeface="Cambria"/>
            </a:endParaRPr>
          </a:p>
          <a:p>
            <a:pPr marL="0" indent="0">
              <a:buNone/>
            </a:pPr>
            <a:endParaRPr lang="en-US" sz="1800" b="1" dirty="0">
              <a:latin typeface="Cambria"/>
              <a:ea typeface="Cambria"/>
            </a:endParaRPr>
          </a:p>
          <a:p>
            <a:endParaRPr lang="en-US" sz="1800" b="1" dirty="0">
              <a:latin typeface="Cambria"/>
              <a:ea typeface="Cambria"/>
            </a:endParaRPr>
          </a:p>
        </p:txBody>
      </p:sp>
      <p:sp>
        <p:nvSpPr>
          <p:cNvPr id="5" name="TextBox 4">
            <a:extLst>
              <a:ext uri="{FF2B5EF4-FFF2-40B4-BE49-F238E27FC236}">
                <a16:creationId xmlns:a16="http://schemas.microsoft.com/office/drawing/2014/main" id="{2F974FF9-BFA7-3729-6E29-851D004DF748}"/>
              </a:ext>
            </a:extLst>
          </p:cNvPr>
          <p:cNvSpPr txBox="1"/>
          <p:nvPr/>
        </p:nvSpPr>
        <p:spPr>
          <a:xfrm>
            <a:off x="5833241" y="2279430"/>
            <a:ext cx="6207672" cy="4622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Bef>
                <a:spcPts val="1000"/>
              </a:spcBef>
            </a:pPr>
            <a:r>
              <a:rPr lang="en-US" b="1" dirty="0">
                <a:solidFill>
                  <a:schemeClr val="tx1">
                    <a:lumMod val="85000"/>
                    <a:lumOff val="15000"/>
                  </a:schemeClr>
                </a:solidFill>
                <a:latin typeface="Cambria"/>
                <a:ea typeface="Cambria"/>
              </a:rPr>
              <a:t>Sub-Hierarchies with Multiple Intervals:</a:t>
            </a:r>
          </a:p>
          <a:p>
            <a:pPr marL="285750" indent="-285750">
              <a:lnSpc>
                <a:spcPct val="110000"/>
              </a:lnSpc>
              <a:spcBef>
                <a:spcPts val="1000"/>
              </a:spcBef>
              <a:buFont typeface="Arial"/>
              <a:buChar char="•"/>
            </a:pPr>
            <a:r>
              <a:rPr lang="en-US" b="1" dirty="0">
                <a:solidFill>
                  <a:schemeClr val="tx1">
                    <a:lumMod val="85000"/>
                    <a:lumOff val="15000"/>
                  </a:schemeClr>
                </a:solidFill>
                <a:latin typeface="Cambria"/>
                <a:ea typeface="Cambria"/>
              </a:rPr>
              <a:t>Sub-hierarchies divide the hierarchy into smaller, manageable sections that can be independently locked.</a:t>
            </a:r>
          </a:p>
          <a:p>
            <a:pPr marL="285750" indent="-285750">
              <a:lnSpc>
                <a:spcPct val="110000"/>
              </a:lnSpc>
              <a:spcBef>
                <a:spcPts val="1000"/>
              </a:spcBef>
              <a:buFont typeface="Arial"/>
              <a:buChar char="•"/>
            </a:pPr>
            <a:r>
              <a:rPr lang="en-US" b="1" dirty="0">
                <a:solidFill>
                  <a:schemeClr val="tx1">
                    <a:lumMod val="85000"/>
                    <a:lumOff val="15000"/>
                  </a:schemeClr>
                </a:solidFill>
                <a:latin typeface="Cambria"/>
                <a:ea typeface="Cambria"/>
              </a:rPr>
              <a:t>Each sub-hierarchy can have multiple intervals, providing a way to further optimize concurrency and lock granularity.</a:t>
            </a:r>
          </a:p>
          <a:p>
            <a:pPr>
              <a:lnSpc>
                <a:spcPct val="110000"/>
              </a:lnSpc>
              <a:spcBef>
                <a:spcPts val="1000"/>
              </a:spcBef>
            </a:pPr>
            <a:r>
              <a:rPr lang="en-US" b="1" dirty="0">
                <a:latin typeface="Cambria"/>
                <a:ea typeface="Cambria"/>
              </a:rPr>
              <a:t>For locking sub-hierarchies we need to do the following:</a:t>
            </a:r>
          </a:p>
          <a:p>
            <a:pPr marL="342900" indent="-342900">
              <a:lnSpc>
                <a:spcPct val="110000"/>
              </a:lnSpc>
              <a:spcBef>
                <a:spcPts val="1000"/>
              </a:spcBef>
              <a:buAutoNum type="arabicParenR"/>
            </a:pPr>
            <a:r>
              <a:rPr lang="en-US" b="1" dirty="0">
                <a:latin typeface="Cambria"/>
                <a:ea typeface="Cambria"/>
              </a:rPr>
              <a:t>Handling request in sub hierarchies</a:t>
            </a:r>
          </a:p>
          <a:p>
            <a:pPr marL="342900" indent="-342900">
              <a:lnSpc>
                <a:spcPct val="110000"/>
              </a:lnSpc>
              <a:spcBef>
                <a:spcPts val="1000"/>
              </a:spcBef>
              <a:buAutoNum type="arabicParenR"/>
            </a:pPr>
            <a:r>
              <a:rPr lang="en-US" b="1" dirty="0">
                <a:latin typeface="Cambria"/>
                <a:ea typeface="Cambria"/>
              </a:rPr>
              <a:t>Acquiring locks at appropriate intervals</a:t>
            </a:r>
          </a:p>
          <a:p>
            <a:pPr marL="342900" indent="-342900">
              <a:lnSpc>
                <a:spcPct val="110000"/>
              </a:lnSpc>
              <a:spcBef>
                <a:spcPts val="1000"/>
              </a:spcBef>
              <a:buAutoNum type="arabicParenR"/>
            </a:pPr>
            <a:r>
              <a:rPr lang="en-US" b="1" dirty="0">
                <a:latin typeface="Cambria"/>
                <a:ea typeface="Cambria"/>
              </a:rPr>
              <a:t>Efficient Lock Acquisition and Release</a:t>
            </a:r>
          </a:p>
          <a:p>
            <a:pPr marL="342900" indent="-342900">
              <a:lnSpc>
                <a:spcPct val="110000"/>
              </a:lnSpc>
              <a:spcBef>
                <a:spcPts val="1000"/>
              </a:spcBef>
              <a:buAutoNum type="arabicParenR"/>
            </a:pPr>
            <a:r>
              <a:rPr lang="en-US" b="1" dirty="0">
                <a:latin typeface="Cambria"/>
                <a:ea typeface="Cambria"/>
              </a:rPr>
              <a:t>Enhancing Concurrency within Sub-hierarchies</a:t>
            </a:r>
          </a:p>
        </p:txBody>
      </p:sp>
    </p:spTree>
    <p:extLst>
      <p:ext uri="{BB962C8B-B14F-4D97-AF65-F5344CB8AC3E}">
        <p14:creationId xmlns:p14="http://schemas.microsoft.com/office/powerpoint/2010/main" val="6476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B3441BB-7328-A5AD-9EE7-9F45C65F610A}"/>
              </a:ext>
            </a:extLst>
          </p:cNvPr>
          <p:cNvSpPr>
            <a:spLocks noGrp="1"/>
          </p:cNvSpPr>
          <p:nvPr>
            <p:ph type="title"/>
          </p:nvPr>
        </p:nvSpPr>
        <p:spPr>
          <a:xfrm>
            <a:off x="838200" y="401221"/>
            <a:ext cx="10515600" cy="1348065"/>
          </a:xfrm>
        </p:spPr>
        <p:txBody>
          <a:bodyPr>
            <a:normAutofit/>
          </a:bodyPr>
          <a:lstStyle/>
          <a:p>
            <a:r>
              <a:rPr lang="en-US" sz="6800" dirty="0" err="1">
                <a:solidFill>
                  <a:schemeClr val="bg1"/>
                </a:solidFill>
              </a:rPr>
              <a:t>NumLock</a:t>
            </a:r>
            <a:r>
              <a:rPr lang="en-US" sz="6800" dirty="0">
                <a:solidFill>
                  <a:schemeClr val="bg1"/>
                </a:solidFill>
              </a:rPr>
              <a:t> Algorithm-1</a:t>
            </a:r>
          </a:p>
        </p:txBody>
      </p:sp>
      <p:pic>
        <p:nvPicPr>
          <p:cNvPr id="4" name="Picture 4" descr="Text&#10;&#10;Description automatically generated">
            <a:extLst>
              <a:ext uri="{FF2B5EF4-FFF2-40B4-BE49-F238E27FC236}">
                <a16:creationId xmlns:a16="http://schemas.microsoft.com/office/drawing/2014/main" id="{C0EACE67-8816-D3EA-8873-81D888900CDE}"/>
              </a:ext>
            </a:extLst>
          </p:cNvPr>
          <p:cNvPicPr>
            <a:picLocks noGrp="1" noChangeAspect="1"/>
          </p:cNvPicPr>
          <p:nvPr>
            <p:ph idx="1"/>
          </p:nvPr>
        </p:nvPicPr>
        <p:blipFill>
          <a:blip r:embed="rId2"/>
          <a:stretch>
            <a:fillRect/>
          </a:stretch>
        </p:blipFill>
        <p:spPr>
          <a:xfrm>
            <a:off x="7116981" y="2749161"/>
            <a:ext cx="4802899" cy="3712121"/>
          </a:xfrm>
        </p:spPr>
      </p:pic>
      <p:sp>
        <p:nvSpPr>
          <p:cNvPr id="5" name="TextBox 4">
            <a:extLst>
              <a:ext uri="{FF2B5EF4-FFF2-40B4-BE49-F238E27FC236}">
                <a16:creationId xmlns:a16="http://schemas.microsoft.com/office/drawing/2014/main" id="{E622951E-56E1-18C5-4229-306C64FCF032}"/>
              </a:ext>
            </a:extLst>
          </p:cNvPr>
          <p:cNvSpPr txBox="1"/>
          <p:nvPr/>
        </p:nvSpPr>
        <p:spPr>
          <a:xfrm>
            <a:off x="1" y="2575035"/>
            <a:ext cx="681858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mbria"/>
                <a:ea typeface="Cambria"/>
              </a:rPr>
              <a:t>GENERATE OPTIONS</a:t>
            </a:r>
          </a:p>
          <a:p>
            <a:br>
              <a:rPr lang="en-US" dirty="0"/>
            </a:br>
            <a:r>
              <a:rPr lang="en-US" b="1" dirty="0">
                <a:latin typeface="Cambria"/>
                <a:ea typeface="Cambria"/>
              </a:rPr>
              <a:t>The algorithm takes a set of intervals as input and performs the following steps:</a:t>
            </a:r>
            <a:endParaRPr lang="en-US" dirty="0"/>
          </a:p>
          <a:p>
            <a:pPr marL="285750" indent="-285750">
              <a:buFont typeface="Arial"/>
              <a:buChar char="•"/>
            </a:pPr>
            <a:r>
              <a:rPr lang="en-US" b="1">
                <a:latin typeface="Cambria"/>
                <a:ea typeface="Cambria"/>
              </a:rPr>
              <a:t>It sorts the intervals based on their low values.</a:t>
            </a:r>
            <a:endParaRPr lang="en-US"/>
          </a:p>
          <a:p>
            <a:pPr marL="285750" indent="-285750">
              <a:buFont typeface="Arial"/>
              <a:buChar char="•"/>
            </a:pPr>
            <a:r>
              <a:rPr lang="en-US" b="1">
                <a:latin typeface="Cambria"/>
                <a:ea typeface="Cambria"/>
              </a:rPr>
              <a:t>It identifies overlapping and consecutive intervals, merging them together.</a:t>
            </a:r>
            <a:endParaRPr lang="en-US"/>
          </a:p>
          <a:p>
            <a:pPr marL="285750" indent="-285750">
              <a:buFont typeface="Arial"/>
              <a:buChar char="•"/>
            </a:pPr>
            <a:r>
              <a:rPr lang="en-US" b="1">
                <a:latin typeface="Cambria"/>
                <a:ea typeface="Cambria"/>
              </a:rPr>
              <a:t>It generates a final array of merged intervals by using the sorted set of differences between consecutive intervals.</a:t>
            </a:r>
            <a:endParaRPr lang="en-US"/>
          </a:p>
          <a:p>
            <a:br>
              <a:rPr lang="en-US" b="1" dirty="0">
                <a:latin typeface="Cambria"/>
                <a:ea typeface="Cambria"/>
              </a:rPr>
            </a:br>
            <a:endParaRPr lang="en-US" b="1">
              <a:latin typeface="Cambria"/>
              <a:ea typeface="Cambria"/>
            </a:endParaRPr>
          </a:p>
          <a:p>
            <a:endParaRPr lang="en-US" b="1" dirty="0">
              <a:latin typeface="Cambria"/>
              <a:ea typeface="Cambria"/>
            </a:endParaRPr>
          </a:p>
        </p:txBody>
      </p:sp>
    </p:spTree>
    <p:extLst>
      <p:ext uri="{BB962C8B-B14F-4D97-AF65-F5344CB8AC3E}">
        <p14:creationId xmlns:p14="http://schemas.microsoft.com/office/powerpoint/2010/main" val="314843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9CDA3E6-1D84-4E44-DDC3-1425CC5A65DB}"/>
              </a:ext>
            </a:extLst>
          </p:cNvPr>
          <p:cNvSpPr>
            <a:spLocks noGrp="1"/>
          </p:cNvSpPr>
          <p:nvPr>
            <p:ph type="title"/>
          </p:nvPr>
        </p:nvSpPr>
        <p:spPr>
          <a:xfrm>
            <a:off x="838200" y="401221"/>
            <a:ext cx="10515600" cy="1348065"/>
          </a:xfrm>
        </p:spPr>
        <p:txBody>
          <a:bodyPr>
            <a:normAutofit/>
          </a:bodyPr>
          <a:lstStyle/>
          <a:p>
            <a:r>
              <a:rPr lang="en-US" sz="6800" dirty="0" err="1">
                <a:solidFill>
                  <a:schemeClr val="bg1"/>
                </a:solidFill>
              </a:rPr>
              <a:t>NumLock</a:t>
            </a:r>
            <a:r>
              <a:rPr lang="en-US" sz="6800" dirty="0">
                <a:solidFill>
                  <a:schemeClr val="bg1"/>
                </a:solidFill>
              </a:rPr>
              <a:t> Algorithm-2</a:t>
            </a:r>
          </a:p>
        </p:txBody>
      </p:sp>
      <p:pic>
        <p:nvPicPr>
          <p:cNvPr id="13" name="Picture 13" descr="Text, letter&#10;&#10;Description automatically generated">
            <a:extLst>
              <a:ext uri="{FF2B5EF4-FFF2-40B4-BE49-F238E27FC236}">
                <a16:creationId xmlns:a16="http://schemas.microsoft.com/office/drawing/2014/main" id="{80D275C7-C827-00AF-5CE7-41BF50D1C280}"/>
              </a:ext>
            </a:extLst>
          </p:cNvPr>
          <p:cNvPicPr>
            <a:picLocks noGrp="1" noChangeAspect="1"/>
          </p:cNvPicPr>
          <p:nvPr>
            <p:ph idx="1"/>
          </p:nvPr>
        </p:nvPicPr>
        <p:blipFill>
          <a:blip r:embed="rId2"/>
          <a:stretch>
            <a:fillRect/>
          </a:stretch>
        </p:blipFill>
        <p:spPr>
          <a:xfrm>
            <a:off x="6915150" y="2686919"/>
            <a:ext cx="5206562" cy="3442466"/>
          </a:xfrm>
        </p:spPr>
      </p:pic>
      <p:sp>
        <p:nvSpPr>
          <p:cNvPr id="14" name="TextBox 13">
            <a:extLst>
              <a:ext uri="{FF2B5EF4-FFF2-40B4-BE49-F238E27FC236}">
                <a16:creationId xmlns:a16="http://schemas.microsoft.com/office/drawing/2014/main" id="{B7682E70-37BE-95D6-6442-D2EBFBD636A2}"/>
              </a:ext>
            </a:extLst>
          </p:cNvPr>
          <p:cNvSpPr txBox="1"/>
          <p:nvPr/>
        </p:nvSpPr>
        <p:spPr>
          <a:xfrm>
            <a:off x="322792" y="2476500"/>
            <a:ext cx="64135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tx1">
                    <a:lumMod val="85000"/>
                    <a:lumOff val="15000"/>
                  </a:schemeClr>
                </a:solidFill>
                <a:latin typeface="Cambria"/>
                <a:ea typeface="Cambria"/>
              </a:rPr>
              <a:t>PIN POINT</a:t>
            </a:r>
          </a:p>
          <a:p>
            <a:r>
              <a:rPr lang="en-US" b="1" err="1">
                <a:solidFill>
                  <a:srgbClr val="262626"/>
                </a:solidFill>
                <a:latin typeface="Cambria"/>
                <a:ea typeface="Cambria"/>
                <a:cs typeface="+mn-lt"/>
              </a:rPr>
              <a:t>PinPoint</a:t>
            </a:r>
            <a:r>
              <a:rPr lang="en-US" b="1" dirty="0">
                <a:solidFill>
                  <a:srgbClr val="262626"/>
                </a:solidFill>
                <a:latin typeface="Cambria"/>
                <a:ea typeface="Cambria"/>
                <a:cs typeface="+mn-lt"/>
              </a:rPr>
              <a:t> algorithm evaluates each locking option based on the cost model, compares the costs, and selects the option with the minimum cost as the optimal locking option. This algorithm plays a crucial role in determining the locking option that maximizes concurrency and minimizes locking costs in the multi-granularity locking scheme proposed in the paper.</a:t>
            </a:r>
            <a:endParaRPr lang="en-US" dirty="0"/>
          </a:p>
          <a:p>
            <a:br>
              <a:rPr lang="en-US" dirty="0"/>
            </a:br>
            <a:endParaRPr lang="en-US" dirty="0"/>
          </a:p>
          <a:p>
            <a:pPr algn="ctr"/>
            <a:endParaRPr lang="en-US" b="1" dirty="0">
              <a:solidFill>
                <a:schemeClr val="tx1">
                  <a:lumMod val="85000"/>
                  <a:lumOff val="15000"/>
                </a:schemeClr>
              </a:solidFill>
              <a:latin typeface="Cambria"/>
              <a:ea typeface="Cambria"/>
            </a:endParaRPr>
          </a:p>
        </p:txBody>
      </p:sp>
    </p:spTree>
    <p:extLst>
      <p:ext uri="{BB962C8B-B14F-4D97-AF65-F5344CB8AC3E}">
        <p14:creationId xmlns:p14="http://schemas.microsoft.com/office/powerpoint/2010/main" val="260674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6FB8620-DEBB-E878-5148-8461F87FAE9C}"/>
              </a:ext>
            </a:extLst>
          </p:cNvPr>
          <p:cNvSpPr>
            <a:spLocks noGrp="1"/>
          </p:cNvSpPr>
          <p:nvPr>
            <p:ph type="title"/>
          </p:nvPr>
        </p:nvSpPr>
        <p:spPr>
          <a:xfrm>
            <a:off x="838200" y="401221"/>
            <a:ext cx="10515600" cy="1348065"/>
          </a:xfrm>
        </p:spPr>
        <p:txBody>
          <a:bodyPr>
            <a:normAutofit/>
          </a:bodyPr>
          <a:lstStyle/>
          <a:p>
            <a:r>
              <a:rPr lang="en-US" sz="6800" dirty="0" err="1">
                <a:solidFill>
                  <a:schemeClr val="bg1"/>
                </a:solidFill>
              </a:rPr>
              <a:t>NumLock</a:t>
            </a:r>
            <a:r>
              <a:rPr lang="en-US" sz="6800" dirty="0">
                <a:solidFill>
                  <a:schemeClr val="bg1"/>
                </a:solidFill>
              </a:rPr>
              <a:t> Algorithm-3</a:t>
            </a:r>
          </a:p>
        </p:txBody>
      </p:sp>
      <p:pic>
        <p:nvPicPr>
          <p:cNvPr id="4" name="Picture 4" descr="Text, letter&#10;&#10;Description automatically generated">
            <a:extLst>
              <a:ext uri="{FF2B5EF4-FFF2-40B4-BE49-F238E27FC236}">
                <a16:creationId xmlns:a16="http://schemas.microsoft.com/office/drawing/2014/main" id="{574F8E90-6C4F-3D51-067C-8F248A156F50}"/>
              </a:ext>
            </a:extLst>
          </p:cNvPr>
          <p:cNvPicPr>
            <a:picLocks noGrp="1" noChangeAspect="1"/>
          </p:cNvPicPr>
          <p:nvPr>
            <p:ph idx="1"/>
          </p:nvPr>
        </p:nvPicPr>
        <p:blipFill>
          <a:blip r:embed="rId2"/>
          <a:stretch>
            <a:fillRect/>
          </a:stretch>
        </p:blipFill>
        <p:spPr>
          <a:xfrm>
            <a:off x="7446251" y="2746532"/>
            <a:ext cx="4577912" cy="3283825"/>
          </a:xfrm>
        </p:spPr>
      </p:pic>
      <p:sp>
        <p:nvSpPr>
          <p:cNvPr id="3" name="TextBox 2">
            <a:extLst>
              <a:ext uri="{FF2B5EF4-FFF2-40B4-BE49-F238E27FC236}">
                <a16:creationId xmlns:a16="http://schemas.microsoft.com/office/drawing/2014/main" id="{95809B37-D945-5B41-A77B-A7DCE498F2B5}"/>
              </a:ext>
            </a:extLst>
          </p:cNvPr>
          <p:cNvSpPr txBox="1"/>
          <p:nvPr/>
        </p:nvSpPr>
        <p:spPr>
          <a:xfrm>
            <a:off x="635000" y="2508249"/>
            <a:ext cx="587375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Cambria"/>
                <a:ea typeface="Cambria"/>
              </a:rPr>
              <a:t>LOCK MANAGER</a:t>
            </a:r>
          </a:p>
          <a:p>
            <a:r>
              <a:rPr lang="en-US" b="1" dirty="0">
                <a:solidFill>
                  <a:srgbClr val="000000"/>
                </a:solidFill>
                <a:latin typeface="Cambria"/>
                <a:ea typeface="Cambria"/>
                <a:cs typeface="+mn-lt"/>
              </a:rPr>
              <a:t>the lock manager algorithm ensures that lock acquisition requests are handled correctly and with appropriate synchronization. It checks for conflicts between the current lock request (</a:t>
            </a:r>
            <a:r>
              <a:rPr lang="en-US" b="1" dirty="0" err="1">
                <a:solidFill>
                  <a:srgbClr val="000000"/>
                </a:solidFill>
                <a:latin typeface="Cambria"/>
                <a:ea typeface="Cambria"/>
                <a:cs typeface="+mn-lt"/>
              </a:rPr>
              <a:t>Lopt</a:t>
            </a:r>
            <a:r>
              <a:rPr lang="en-US" b="1" dirty="0">
                <a:solidFill>
                  <a:srgbClr val="000000"/>
                </a:solidFill>
                <a:latin typeface="Cambria"/>
                <a:ea typeface="Cambria"/>
                <a:cs typeface="+mn-lt"/>
              </a:rPr>
              <a:t>) and existing locks in the lock pool, and delays the request if necessary to avoid contention. This helps in maintaining the integrity of the locking scheme and improving concurrency in the system.</a:t>
            </a:r>
            <a:endParaRPr lang="en-US" dirty="0"/>
          </a:p>
        </p:txBody>
      </p:sp>
    </p:spTree>
    <p:extLst>
      <p:ext uri="{BB962C8B-B14F-4D97-AF65-F5344CB8AC3E}">
        <p14:creationId xmlns:p14="http://schemas.microsoft.com/office/powerpoint/2010/main" val="394567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71288AB-27B4-47AE-432A-8BC5BA273FA2}"/>
              </a:ext>
            </a:extLst>
          </p:cNvPr>
          <p:cNvSpPr>
            <a:spLocks noGrp="1"/>
          </p:cNvSpPr>
          <p:nvPr>
            <p:ph type="title"/>
          </p:nvPr>
        </p:nvSpPr>
        <p:spPr>
          <a:xfrm>
            <a:off x="838200" y="401221"/>
            <a:ext cx="10515600" cy="1348065"/>
          </a:xfrm>
        </p:spPr>
        <p:txBody>
          <a:bodyPr>
            <a:normAutofit fontScale="90000"/>
          </a:bodyPr>
          <a:lstStyle/>
          <a:p>
            <a:r>
              <a:rPr lang="en-US" sz="6800" dirty="0">
                <a:solidFill>
                  <a:schemeClr val="bg1"/>
                </a:solidFill>
              </a:rPr>
              <a:t>Experimental Evaluation</a:t>
            </a:r>
          </a:p>
        </p:txBody>
      </p:sp>
      <p:sp>
        <p:nvSpPr>
          <p:cNvPr id="3" name="Content Placeholder 2">
            <a:extLst>
              <a:ext uri="{FF2B5EF4-FFF2-40B4-BE49-F238E27FC236}">
                <a16:creationId xmlns:a16="http://schemas.microsoft.com/office/drawing/2014/main" id="{5328AA95-D35A-B488-4758-DCFAF9E207D8}"/>
              </a:ext>
            </a:extLst>
          </p:cNvPr>
          <p:cNvSpPr>
            <a:spLocks noGrp="1"/>
          </p:cNvSpPr>
          <p:nvPr>
            <p:ph idx="1"/>
          </p:nvPr>
        </p:nvSpPr>
        <p:spPr>
          <a:xfrm>
            <a:off x="-5860" y="2199928"/>
            <a:ext cx="12203720" cy="4516297"/>
          </a:xfrm>
        </p:spPr>
        <p:txBody>
          <a:bodyPr lIns="109728" tIns="109728" rIns="109728" bIns="91440" anchor="t">
            <a:noAutofit/>
          </a:bodyPr>
          <a:lstStyle/>
          <a:p>
            <a:r>
              <a:rPr lang="en-US" sz="1800" b="1" dirty="0">
                <a:solidFill>
                  <a:srgbClr val="000000"/>
                </a:solidFill>
                <a:latin typeface="Cambria"/>
                <a:ea typeface="+mn-lt"/>
                <a:cs typeface="+mn-lt"/>
              </a:rPr>
              <a:t>The experimental evaluation aims to compare the performance of </a:t>
            </a:r>
            <a:r>
              <a:rPr lang="en-US" sz="1800" b="1" err="1">
                <a:solidFill>
                  <a:srgbClr val="000000"/>
                </a:solidFill>
                <a:latin typeface="Cambria"/>
                <a:ea typeface="+mn-lt"/>
                <a:cs typeface="+mn-lt"/>
              </a:rPr>
              <a:t>NumLock</a:t>
            </a:r>
            <a:r>
              <a:rPr lang="en-US" sz="1800" b="1" dirty="0">
                <a:solidFill>
                  <a:srgbClr val="000000"/>
                </a:solidFill>
                <a:latin typeface="Cambria"/>
                <a:ea typeface="+mn-lt"/>
                <a:cs typeface="+mn-lt"/>
              </a:rPr>
              <a:t> with the state-of-the-art hierarchical locking method, </a:t>
            </a:r>
            <a:r>
              <a:rPr lang="en-US" sz="1800" b="1" err="1">
                <a:solidFill>
                  <a:srgbClr val="000000"/>
                </a:solidFill>
                <a:latin typeface="Cambria"/>
                <a:ea typeface="+mn-lt"/>
                <a:cs typeface="+mn-lt"/>
              </a:rPr>
              <a:t>DomLock</a:t>
            </a:r>
            <a:r>
              <a:rPr lang="en-US" sz="1800" b="1" dirty="0">
                <a:solidFill>
                  <a:srgbClr val="000000"/>
                </a:solidFill>
                <a:latin typeface="Cambria"/>
                <a:ea typeface="+mn-lt"/>
                <a:cs typeface="+mn-lt"/>
              </a:rPr>
              <a:t>. The evaluation uses two datasets: Treebank XML hierarchy and </a:t>
            </a:r>
            <a:r>
              <a:rPr lang="en-US" sz="1800" b="1" err="1">
                <a:solidFill>
                  <a:srgbClr val="000000"/>
                </a:solidFill>
                <a:latin typeface="Cambria"/>
                <a:ea typeface="+mn-lt"/>
                <a:cs typeface="+mn-lt"/>
              </a:rPr>
              <a:t>STMBench</a:t>
            </a:r>
            <a:r>
              <a:rPr lang="en-US" sz="1800" b="1" dirty="0">
                <a:solidFill>
                  <a:srgbClr val="000000"/>
                </a:solidFill>
                <a:latin typeface="Cambria"/>
                <a:ea typeface="+mn-lt"/>
                <a:cs typeface="+mn-lt"/>
              </a:rPr>
              <a:t> benchmark suite.</a:t>
            </a:r>
            <a:endParaRPr lang="en-US" sz="1800" b="1">
              <a:latin typeface="Cambria"/>
              <a:ea typeface="Cambria"/>
            </a:endParaRPr>
          </a:p>
          <a:p>
            <a:r>
              <a:rPr lang="en-US" sz="1800" b="1" dirty="0">
                <a:solidFill>
                  <a:srgbClr val="000000"/>
                </a:solidFill>
                <a:latin typeface="Cambria"/>
                <a:ea typeface="+mn-lt"/>
                <a:cs typeface="+mn-lt"/>
              </a:rPr>
              <a:t>The evaluation measures two key metrics: throughput and scalability.</a:t>
            </a:r>
          </a:p>
          <a:p>
            <a:r>
              <a:rPr lang="en-US" sz="1800" b="1" dirty="0">
                <a:solidFill>
                  <a:srgbClr val="000000"/>
                </a:solidFill>
                <a:latin typeface="Cambria"/>
                <a:ea typeface="+mn-lt"/>
                <a:cs typeface="+mn-lt"/>
              </a:rPr>
              <a:t>The evaluation compares the performance of </a:t>
            </a:r>
            <a:r>
              <a:rPr lang="en-US" sz="1800" b="1" err="1">
                <a:solidFill>
                  <a:srgbClr val="000000"/>
                </a:solidFill>
                <a:latin typeface="Cambria"/>
                <a:ea typeface="+mn-lt"/>
                <a:cs typeface="+mn-lt"/>
              </a:rPr>
              <a:t>NumLock</a:t>
            </a:r>
            <a:r>
              <a:rPr lang="en-US" sz="1800" b="1" dirty="0">
                <a:solidFill>
                  <a:srgbClr val="000000"/>
                </a:solidFill>
                <a:latin typeface="Cambria"/>
                <a:ea typeface="+mn-lt"/>
                <a:cs typeface="+mn-lt"/>
              </a:rPr>
              <a:t> and </a:t>
            </a:r>
            <a:r>
              <a:rPr lang="en-US" sz="1800" b="1" err="1">
                <a:solidFill>
                  <a:srgbClr val="000000"/>
                </a:solidFill>
                <a:latin typeface="Cambria"/>
                <a:ea typeface="+mn-lt"/>
                <a:cs typeface="+mn-lt"/>
              </a:rPr>
              <a:t>DomLock</a:t>
            </a:r>
            <a:r>
              <a:rPr lang="en-US" sz="1800" b="1" dirty="0">
                <a:solidFill>
                  <a:srgbClr val="000000"/>
                </a:solidFill>
                <a:latin typeface="Cambria"/>
                <a:ea typeface="+mn-lt"/>
                <a:cs typeface="+mn-lt"/>
              </a:rPr>
              <a:t> on the Treebank XML hierarchy dataset.</a:t>
            </a:r>
            <a:endParaRPr lang="en-US" sz="1800" b="1" dirty="0">
              <a:solidFill>
                <a:srgbClr val="000000"/>
              </a:solidFill>
              <a:latin typeface="Cambria"/>
              <a:ea typeface="Cambria"/>
            </a:endParaRPr>
          </a:p>
          <a:p>
            <a:r>
              <a:rPr lang="en-US" sz="1800" b="1" dirty="0" err="1">
                <a:solidFill>
                  <a:srgbClr val="000000"/>
                </a:solidFill>
                <a:latin typeface="Cambria"/>
                <a:ea typeface="+mn-lt"/>
                <a:cs typeface="+mn-lt"/>
              </a:rPr>
              <a:t>NumLock</a:t>
            </a:r>
            <a:r>
              <a:rPr lang="en-US" sz="1800" b="1" dirty="0">
                <a:solidFill>
                  <a:srgbClr val="000000"/>
                </a:solidFill>
                <a:latin typeface="Cambria"/>
                <a:ea typeface="+mn-lt"/>
                <a:cs typeface="+mn-lt"/>
              </a:rPr>
              <a:t> achieves a 65% performance improvement over </a:t>
            </a:r>
            <a:r>
              <a:rPr lang="en-US" sz="1800" b="1" dirty="0" err="1">
                <a:solidFill>
                  <a:srgbClr val="000000"/>
                </a:solidFill>
                <a:latin typeface="Cambria"/>
                <a:ea typeface="+mn-lt"/>
                <a:cs typeface="+mn-lt"/>
              </a:rPr>
              <a:t>DomLock</a:t>
            </a:r>
            <a:r>
              <a:rPr lang="en-US" sz="1800" b="1" dirty="0">
                <a:solidFill>
                  <a:srgbClr val="000000"/>
                </a:solidFill>
                <a:latin typeface="Cambria"/>
                <a:ea typeface="+mn-lt"/>
                <a:cs typeface="+mn-lt"/>
              </a:rPr>
              <a:t> in terms of throughput.</a:t>
            </a:r>
            <a:endParaRPr lang="en-US" sz="1800" b="1">
              <a:latin typeface="Cambria"/>
              <a:ea typeface="Cambria"/>
            </a:endParaRPr>
          </a:p>
          <a:p>
            <a:r>
              <a:rPr lang="en-US" sz="1800" b="1" dirty="0">
                <a:solidFill>
                  <a:srgbClr val="000000"/>
                </a:solidFill>
                <a:latin typeface="Cambria"/>
                <a:ea typeface="+mn-lt"/>
                <a:cs typeface="+mn-lt"/>
              </a:rPr>
              <a:t>The evaluation further compares the performance of </a:t>
            </a:r>
            <a:r>
              <a:rPr lang="en-US" sz="1800" b="1" err="1">
                <a:solidFill>
                  <a:srgbClr val="000000"/>
                </a:solidFill>
                <a:latin typeface="Cambria"/>
                <a:ea typeface="+mn-lt"/>
                <a:cs typeface="+mn-lt"/>
              </a:rPr>
              <a:t>NumLock</a:t>
            </a:r>
            <a:r>
              <a:rPr lang="en-US" sz="1800" b="1" dirty="0">
                <a:solidFill>
                  <a:srgbClr val="000000"/>
                </a:solidFill>
                <a:latin typeface="Cambria"/>
                <a:ea typeface="+mn-lt"/>
                <a:cs typeface="+mn-lt"/>
              </a:rPr>
              <a:t> and </a:t>
            </a:r>
            <a:r>
              <a:rPr lang="en-US" sz="1800" b="1" err="1">
                <a:solidFill>
                  <a:srgbClr val="000000"/>
                </a:solidFill>
                <a:latin typeface="Cambria"/>
                <a:ea typeface="+mn-lt"/>
                <a:cs typeface="+mn-lt"/>
              </a:rPr>
              <a:t>DomLock</a:t>
            </a:r>
            <a:r>
              <a:rPr lang="en-US" sz="1800" b="1" dirty="0">
                <a:solidFill>
                  <a:srgbClr val="000000"/>
                </a:solidFill>
                <a:latin typeface="Cambria"/>
                <a:ea typeface="+mn-lt"/>
                <a:cs typeface="+mn-lt"/>
              </a:rPr>
              <a:t> on the </a:t>
            </a:r>
            <a:r>
              <a:rPr lang="en-US" sz="1800" b="1" err="1">
                <a:solidFill>
                  <a:srgbClr val="000000"/>
                </a:solidFill>
                <a:latin typeface="Cambria"/>
                <a:ea typeface="+mn-lt"/>
                <a:cs typeface="+mn-lt"/>
              </a:rPr>
              <a:t>STMBench</a:t>
            </a:r>
            <a:r>
              <a:rPr lang="en-US" sz="1800" b="1" dirty="0">
                <a:solidFill>
                  <a:srgbClr val="000000"/>
                </a:solidFill>
                <a:latin typeface="Cambria"/>
                <a:ea typeface="+mn-lt"/>
                <a:cs typeface="+mn-lt"/>
              </a:rPr>
              <a:t> benchmark suite.</a:t>
            </a:r>
          </a:p>
          <a:p>
            <a:pPr>
              <a:lnSpc>
                <a:spcPct val="100000"/>
              </a:lnSpc>
            </a:pPr>
            <a:r>
              <a:rPr lang="en-US" sz="1800" b="1" dirty="0">
                <a:solidFill>
                  <a:srgbClr val="000000"/>
                </a:solidFill>
                <a:latin typeface="Cambria"/>
                <a:ea typeface="+mn-lt"/>
                <a:cs typeface="+mn-lt"/>
              </a:rPr>
              <a:t>The evaluation conducts a sensitivity analysis to understand the impact of critical section size, the number of threads, and lock request overlapping probability on the performance of </a:t>
            </a:r>
            <a:r>
              <a:rPr lang="en-US" sz="1800" b="1" err="1">
                <a:solidFill>
                  <a:srgbClr val="000000"/>
                </a:solidFill>
                <a:latin typeface="Cambria"/>
                <a:ea typeface="+mn-lt"/>
                <a:cs typeface="+mn-lt"/>
              </a:rPr>
              <a:t>NumLock</a:t>
            </a:r>
            <a:r>
              <a:rPr lang="en-US" sz="1800" b="1" dirty="0">
                <a:solidFill>
                  <a:srgbClr val="000000"/>
                </a:solidFill>
                <a:latin typeface="Cambria"/>
                <a:ea typeface="+mn-lt"/>
                <a:cs typeface="+mn-lt"/>
              </a:rPr>
              <a:t>.</a:t>
            </a:r>
            <a:endParaRPr lang="en-US" sz="1800" b="1">
              <a:solidFill>
                <a:srgbClr val="000000"/>
              </a:solidFill>
              <a:latin typeface="Cambria"/>
              <a:ea typeface="Cambria"/>
            </a:endParaRPr>
          </a:p>
          <a:p>
            <a:pPr>
              <a:lnSpc>
                <a:spcPct val="100000"/>
              </a:lnSpc>
            </a:pPr>
            <a:r>
              <a:rPr lang="en-US" sz="1800" b="1" dirty="0">
                <a:solidFill>
                  <a:srgbClr val="000000"/>
                </a:solidFill>
                <a:latin typeface="Cambria"/>
                <a:ea typeface="+mn-lt"/>
                <a:cs typeface="+mn-lt"/>
              </a:rPr>
              <a:t>The analysis shows that </a:t>
            </a:r>
            <a:r>
              <a:rPr lang="en-US" sz="1800" b="1" err="1">
                <a:solidFill>
                  <a:srgbClr val="000000"/>
                </a:solidFill>
                <a:latin typeface="Cambria"/>
                <a:ea typeface="+mn-lt"/>
                <a:cs typeface="+mn-lt"/>
              </a:rPr>
              <a:t>NumLock</a:t>
            </a:r>
            <a:r>
              <a:rPr lang="en-US" sz="1800" b="1" dirty="0">
                <a:solidFill>
                  <a:srgbClr val="000000"/>
                </a:solidFill>
                <a:latin typeface="Cambria"/>
                <a:ea typeface="+mn-lt"/>
                <a:cs typeface="+mn-lt"/>
              </a:rPr>
              <a:t> maintains its performance advantage across different scenarios and demonstrates its robustness.</a:t>
            </a:r>
            <a:endParaRPr lang="en-US" sz="1800" b="1">
              <a:latin typeface="Cambria"/>
              <a:ea typeface="Cambria"/>
            </a:endParaRPr>
          </a:p>
          <a:p>
            <a:endParaRPr lang="en-US" sz="1600" b="1" dirty="0">
              <a:solidFill>
                <a:srgbClr val="000000"/>
              </a:solidFill>
              <a:latin typeface="Cambria"/>
              <a:ea typeface="Cambria"/>
            </a:endParaRPr>
          </a:p>
        </p:txBody>
      </p:sp>
    </p:spTree>
    <p:extLst>
      <p:ext uri="{BB962C8B-B14F-4D97-AF65-F5344CB8AC3E}">
        <p14:creationId xmlns:p14="http://schemas.microsoft.com/office/powerpoint/2010/main" val="4168993202"/>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TotalTime>
  <Words>650</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Modern Love</vt:lpstr>
      <vt:lpstr>The Hand</vt:lpstr>
      <vt:lpstr>SketchyVTI</vt:lpstr>
      <vt:lpstr>Presenting</vt:lpstr>
      <vt:lpstr>Introduction</vt:lpstr>
      <vt:lpstr>Why NumLock?</vt:lpstr>
      <vt:lpstr>Structure of Thread Processing</vt:lpstr>
      <vt:lpstr>Interval Locking Algorithm and Sub-hierarchies with Multiple Intervals</vt:lpstr>
      <vt:lpstr>NumLock Algorithm-1</vt:lpstr>
      <vt:lpstr>NumLock Algorithm-2</vt:lpstr>
      <vt:lpstr>NumLock Algorithm-3</vt:lpstr>
      <vt:lpstr>Experimental Evaluation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Tanisha Rana</cp:lastModifiedBy>
  <cp:revision>373</cp:revision>
  <dcterms:created xsi:type="dcterms:W3CDTF">2023-05-15T10:29:08Z</dcterms:created>
  <dcterms:modified xsi:type="dcterms:W3CDTF">2023-05-29T04:45:51Z</dcterms:modified>
</cp:coreProperties>
</file>