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Raleway Bold" charset="1" panose="020B0803030101060003"/>
      <p:regular r:id="rId22"/>
    </p:embeddedFont>
    <p:embeddedFont>
      <p:font typeface="Now" charset="1" panose="00000500000000000000"/>
      <p:regular r:id="rId23"/>
    </p:embeddedFont>
    <p:embeddedFont>
      <p:font typeface="Now Bold" charset="1" panose="00000800000000000000"/>
      <p:regular r:id="rId24"/>
    </p:embeddedFont>
    <p:embeddedFont>
      <p:font typeface="Canva Sans Bold" charset="1" panose="020B0803030501040103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2.png" Type="http://schemas.openxmlformats.org/officeDocument/2006/relationships/image"/><Relationship Id="rId6" Target="../media/image1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4.png" Type="http://schemas.openxmlformats.org/officeDocument/2006/relationships/image"/><Relationship Id="rId6" Target="../media/image1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6.png" Type="http://schemas.openxmlformats.org/officeDocument/2006/relationships/image"/><Relationship Id="rId6" Target="../media/image17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777" r="0" b="-877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8100" y="2022381"/>
            <a:ext cx="5919254" cy="8264619"/>
          </a:xfrm>
          <a:custGeom>
            <a:avLst/>
            <a:gdLst/>
            <a:ahLst/>
            <a:cxnLst/>
            <a:rect r="r" b="b" t="t" l="l"/>
            <a:pathLst>
              <a:path h="8264619" w="5919254">
                <a:moveTo>
                  <a:pt x="0" y="0"/>
                </a:moveTo>
                <a:lnTo>
                  <a:pt x="5919254" y="0"/>
                </a:lnTo>
                <a:lnTo>
                  <a:pt x="5919254" y="8264619"/>
                </a:lnTo>
                <a:lnTo>
                  <a:pt x="0" y="82646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2292546" y="0"/>
            <a:ext cx="5995454" cy="8371011"/>
          </a:xfrm>
          <a:custGeom>
            <a:avLst/>
            <a:gdLst/>
            <a:ahLst/>
            <a:cxnLst/>
            <a:rect r="r" b="b" t="t" l="l"/>
            <a:pathLst>
              <a:path h="8371011" w="5995454">
                <a:moveTo>
                  <a:pt x="5995454" y="8371011"/>
                </a:moveTo>
                <a:lnTo>
                  <a:pt x="0" y="8371011"/>
                </a:lnTo>
                <a:lnTo>
                  <a:pt x="0" y="0"/>
                </a:lnTo>
                <a:lnTo>
                  <a:pt x="5995454" y="0"/>
                </a:lnTo>
                <a:lnTo>
                  <a:pt x="5995454" y="837101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668325" y="538464"/>
            <a:ext cx="12951349" cy="244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b="true" sz="6999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I</a:t>
            </a:r>
            <a:r>
              <a:rPr lang="en-US" b="true" sz="6999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NSTAGRAM USER ANALYTICS PROJECT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3924903"/>
            <a:ext cx="18288000" cy="822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99"/>
              </a:lnSpc>
            </a:pPr>
            <a:r>
              <a:rPr lang="en-US" sz="4599">
                <a:solidFill>
                  <a:srgbClr val="3F3D3E"/>
                </a:solidFill>
                <a:latin typeface="Now"/>
                <a:ea typeface="Now"/>
                <a:cs typeface="Now"/>
                <a:sym typeface="Now"/>
              </a:rPr>
              <a:t>SUBMITTED BY</a:t>
            </a:r>
            <a:r>
              <a:rPr lang="en-US" sz="4599" b="true">
                <a:solidFill>
                  <a:srgbClr val="3F3D3E"/>
                </a:solidFill>
                <a:latin typeface="Now Bold"/>
                <a:ea typeface="Now Bold"/>
                <a:cs typeface="Now Bold"/>
                <a:sym typeface="Now Bold"/>
              </a:rPr>
              <a:t>: Tanisha Sodani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0" y="4935207"/>
            <a:ext cx="18288000" cy="81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99"/>
              </a:lnSpc>
            </a:pPr>
            <a:r>
              <a:rPr lang="en-US" sz="4599">
                <a:solidFill>
                  <a:srgbClr val="3F3D3E"/>
                </a:solidFill>
                <a:latin typeface="Now"/>
                <a:ea typeface="Now"/>
                <a:cs typeface="Now"/>
                <a:sym typeface="Now"/>
              </a:rPr>
              <a:t>COURSE: MySQL – Trainity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0" y="7039606"/>
            <a:ext cx="18288000" cy="81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99"/>
              </a:lnSpc>
            </a:pPr>
            <a:r>
              <a:rPr lang="en-US" sz="4599">
                <a:solidFill>
                  <a:srgbClr val="3F3D3E"/>
                </a:solidFill>
                <a:latin typeface="Now"/>
                <a:ea typeface="Now"/>
                <a:cs typeface="Now"/>
                <a:sym typeface="Now"/>
              </a:rPr>
              <a:t>DATE: JUNE 12, 2025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8100" y="5986141"/>
            <a:ext cx="18288000" cy="81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99"/>
              </a:lnSpc>
            </a:pPr>
            <a:r>
              <a:rPr lang="en-US" sz="4599">
                <a:solidFill>
                  <a:srgbClr val="3F3D3E"/>
                </a:solidFill>
                <a:latin typeface="Now"/>
                <a:ea typeface="Now"/>
                <a:cs typeface="Now"/>
                <a:sym typeface="Now"/>
              </a:rPr>
              <a:t>TOOLS USED: MySQL Workbench, SQL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777" r="0" b="-8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2572886" y="2307407"/>
            <a:ext cx="5715114" cy="7979593"/>
          </a:xfrm>
          <a:custGeom>
            <a:avLst/>
            <a:gdLst/>
            <a:ahLst/>
            <a:cxnLst/>
            <a:rect r="r" b="b" t="t" l="l"/>
            <a:pathLst>
              <a:path h="7979593" w="5715114">
                <a:moveTo>
                  <a:pt x="5715114" y="0"/>
                </a:moveTo>
                <a:lnTo>
                  <a:pt x="0" y="0"/>
                </a:lnTo>
                <a:lnTo>
                  <a:pt x="0" y="7979593"/>
                </a:lnTo>
                <a:lnTo>
                  <a:pt x="5715114" y="7979593"/>
                </a:lnTo>
                <a:lnTo>
                  <a:pt x="571511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5018820"/>
            <a:ext cx="6899600" cy="2556767"/>
          </a:xfrm>
          <a:custGeom>
            <a:avLst/>
            <a:gdLst/>
            <a:ahLst/>
            <a:cxnLst/>
            <a:rect r="r" b="b" t="t" l="l"/>
            <a:pathLst>
              <a:path h="2556767" w="6899600">
                <a:moveTo>
                  <a:pt x="0" y="0"/>
                </a:moveTo>
                <a:lnTo>
                  <a:pt x="6899600" y="0"/>
                </a:lnTo>
                <a:lnTo>
                  <a:pt x="6899600" y="2556767"/>
                </a:lnTo>
                <a:lnTo>
                  <a:pt x="0" y="255676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613467" y="4646868"/>
            <a:ext cx="3816976" cy="3300670"/>
          </a:xfrm>
          <a:custGeom>
            <a:avLst/>
            <a:gdLst/>
            <a:ahLst/>
            <a:cxnLst/>
            <a:rect r="r" b="b" t="t" l="l"/>
            <a:pathLst>
              <a:path h="3300670" w="3816976">
                <a:moveTo>
                  <a:pt x="0" y="0"/>
                </a:moveTo>
                <a:lnTo>
                  <a:pt x="3816976" y="0"/>
                </a:lnTo>
                <a:lnTo>
                  <a:pt x="3816976" y="3300670"/>
                </a:lnTo>
                <a:lnTo>
                  <a:pt x="0" y="33006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469528"/>
            <a:ext cx="15602094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720"/>
              </a:lnSpc>
            </a:pPr>
            <a:r>
              <a:rPr lang="en-US" b="true" sz="8100">
                <a:solidFill>
                  <a:srgbClr val="1D1D1F"/>
                </a:solidFill>
                <a:latin typeface="Raleway Bold"/>
                <a:ea typeface="Raleway Bold"/>
                <a:cs typeface="Raleway Bold"/>
                <a:sym typeface="Raleway Bold"/>
              </a:rPr>
              <a:t>AD CAMPA</a:t>
            </a:r>
            <a:r>
              <a:rPr lang="en-US" b="true" sz="8100">
                <a:solidFill>
                  <a:srgbClr val="1D1D1F"/>
                </a:solidFill>
                <a:latin typeface="Raleway Bold"/>
                <a:ea typeface="Raleway Bold"/>
                <a:cs typeface="Raleway Bold"/>
                <a:sym typeface="Raleway Bold"/>
              </a:rPr>
              <a:t>IGN LAUNCH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09650" y="1745878"/>
            <a:ext cx="16249650" cy="1977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99"/>
              </a:lnSpc>
            </a:pPr>
            <a:r>
              <a:rPr lang="en-US" sz="3199" b="true">
                <a:solidFill>
                  <a:srgbClr val="1D1D1F"/>
                </a:solidFill>
                <a:latin typeface="Now Bold"/>
                <a:ea typeface="Now Bold"/>
                <a:cs typeface="Now Bold"/>
                <a:sym typeface="Now Bold"/>
              </a:rPr>
              <a:t>🔹</a:t>
            </a:r>
            <a:r>
              <a:rPr lang="en-US" b="true" sz="3199" u="sng">
                <a:solidFill>
                  <a:srgbClr val="1D1D1F"/>
                </a:solidFill>
                <a:latin typeface="Now Bold"/>
                <a:ea typeface="Now Bold"/>
                <a:cs typeface="Now Bold"/>
                <a:sym typeface="Now Bold"/>
              </a:rPr>
              <a:t>Objective:</a:t>
            </a:r>
          </a:p>
          <a:p>
            <a:pPr algn="just" marL="0" indent="0" lvl="0">
              <a:lnSpc>
                <a:spcPts val="3749"/>
              </a:lnSpc>
            </a:pPr>
            <a:r>
              <a:rPr lang="en-US" sz="2499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Fi</a:t>
            </a:r>
            <a:r>
              <a:rPr lang="en-US" sz="2499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nd out which day of the week most users register on Instagram, so the team can schedule ad campaigns for maximum reach.</a:t>
            </a:r>
          </a:p>
          <a:p>
            <a:pPr algn="just" marL="0" indent="0" lvl="0">
              <a:lnSpc>
                <a:spcPts val="374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331419" y="4087275"/>
            <a:ext cx="6294163" cy="493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  <a:spcBef>
                <a:spcPct val="0"/>
              </a:spcBef>
            </a:pPr>
            <a:r>
              <a:rPr lang="en-US" b="true" sz="3199" u="sng">
                <a:solidFill>
                  <a:srgbClr val="1D1D1F"/>
                </a:solidFill>
                <a:latin typeface="Now Bold"/>
                <a:ea typeface="Now Bold"/>
                <a:cs typeface="Now Bold"/>
                <a:sym typeface="Now Bold"/>
              </a:rPr>
              <a:t>SQL Query Used</a:t>
            </a:r>
            <a:r>
              <a:rPr lang="en-US" b="true" sz="3199">
                <a:solidFill>
                  <a:srgbClr val="1D1D1F"/>
                </a:solidFill>
                <a:latin typeface="Now Bold"/>
                <a:ea typeface="Now Bold"/>
                <a:cs typeface="Now Bold"/>
                <a:sym typeface="Now Bold"/>
              </a:rPr>
              <a:t>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613467" y="3847093"/>
            <a:ext cx="3816976" cy="493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  <a:spcBef>
                <a:spcPct val="0"/>
              </a:spcBef>
            </a:pPr>
            <a:r>
              <a:rPr lang="en-US" b="true" sz="3199" u="sng">
                <a:solidFill>
                  <a:srgbClr val="1D1D1F"/>
                </a:solidFill>
                <a:latin typeface="Now Bold"/>
                <a:ea typeface="Now Bold"/>
                <a:cs typeface="Now Bold"/>
                <a:sym typeface="Now Bold"/>
              </a:rPr>
              <a:t>Output</a:t>
            </a:r>
            <a:r>
              <a:rPr lang="en-US" b="true" sz="3199">
                <a:solidFill>
                  <a:srgbClr val="1D1D1F"/>
                </a:solidFill>
                <a:latin typeface="Now Bold"/>
                <a:ea typeface="Now Bold"/>
                <a:cs typeface="Now Bold"/>
                <a:sym typeface="Now Bold"/>
              </a:rPr>
              <a:t>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7915411"/>
            <a:ext cx="16230600" cy="1548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3"/>
              </a:lnSpc>
            </a:pPr>
            <a:r>
              <a:rPr lang="en-US" sz="3202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💡</a:t>
            </a:r>
            <a:r>
              <a:rPr lang="en-US" b="true" sz="3202" u="sng">
                <a:solidFill>
                  <a:srgbClr val="1D1D1F"/>
                </a:solidFill>
                <a:latin typeface="Now Bold"/>
                <a:ea typeface="Now Bold"/>
                <a:cs typeface="Now Bold"/>
                <a:sym typeface="Now Bold"/>
              </a:rPr>
              <a:t>Insight:</a:t>
            </a:r>
          </a:p>
          <a:p>
            <a:pPr algn="l">
              <a:lnSpc>
                <a:spcPts val="3753"/>
              </a:lnSpc>
            </a:pPr>
            <a:r>
              <a:rPr lang="en-US" sz="2502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M</a:t>
            </a:r>
            <a:r>
              <a:rPr lang="en-US" sz="2502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ost users regist</a:t>
            </a:r>
            <a:r>
              <a:rPr lang="en-US" sz="2502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er on Thur</a:t>
            </a:r>
            <a:r>
              <a:rPr lang="en-US" sz="2502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sday and Sunday</a:t>
            </a:r>
            <a:r>
              <a:rPr lang="en-US" sz="2502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, making these </a:t>
            </a:r>
            <a:r>
              <a:rPr lang="en-US" sz="2502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the ideal days to launch ad campaigns for better reach and engagement.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777" r="0" b="-877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1969185"/>
            <a:ext cx="5957354" cy="8317815"/>
          </a:xfrm>
          <a:custGeom>
            <a:avLst/>
            <a:gdLst/>
            <a:ahLst/>
            <a:cxnLst/>
            <a:rect r="r" b="b" t="t" l="l"/>
            <a:pathLst>
              <a:path h="8317815" w="5957354">
                <a:moveTo>
                  <a:pt x="0" y="0"/>
                </a:moveTo>
                <a:lnTo>
                  <a:pt x="5957354" y="0"/>
                </a:lnTo>
                <a:lnTo>
                  <a:pt x="5957354" y="8317815"/>
                </a:lnTo>
                <a:lnTo>
                  <a:pt x="0" y="83178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292546" y="3265529"/>
            <a:ext cx="13741008" cy="3879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5117"/>
              </a:lnSpc>
            </a:pPr>
            <a:r>
              <a:rPr lang="en-US" b="true" sz="13743">
                <a:solidFill>
                  <a:srgbClr val="1D1D1F"/>
                </a:solidFill>
                <a:latin typeface="Raleway Bold"/>
                <a:ea typeface="Raleway Bold"/>
                <a:cs typeface="Raleway Bold"/>
                <a:sym typeface="Raleway Bold"/>
              </a:rPr>
              <a:t> INVES</a:t>
            </a:r>
            <a:r>
              <a:rPr lang="en-US" b="true" sz="13743">
                <a:solidFill>
                  <a:srgbClr val="1D1D1F"/>
                </a:solidFill>
                <a:latin typeface="Raleway Bold"/>
                <a:ea typeface="Raleway Bold"/>
                <a:cs typeface="Raleway Bold"/>
                <a:sym typeface="Raleway Bold"/>
              </a:rPr>
              <a:t>TOR METRICS</a:t>
            </a:r>
          </a:p>
        </p:txBody>
      </p:sp>
      <p:sp>
        <p:nvSpPr>
          <p:cNvPr name="Freeform 5" id="5"/>
          <p:cNvSpPr/>
          <p:nvPr/>
        </p:nvSpPr>
        <p:spPr>
          <a:xfrm flipH="true" flipV="true" rot="0">
            <a:off x="12330646" y="0"/>
            <a:ext cx="5957354" cy="8317815"/>
          </a:xfrm>
          <a:custGeom>
            <a:avLst/>
            <a:gdLst/>
            <a:ahLst/>
            <a:cxnLst/>
            <a:rect r="r" b="b" t="t" l="l"/>
            <a:pathLst>
              <a:path h="8317815" w="5957354">
                <a:moveTo>
                  <a:pt x="5957354" y="8317815"/>
                </a:moveTo>
                <a:lnTo>
                  <a:pt x="0" y="8317815"/>
                </a:lnTo>
                <a:lnTo>
                  <a:pt x="0" y="0"/>
                </a:lnTo>
                <a:lnTo>
                  <a:pt x="5957354" y="0"/>
                </a:lnTo>
                <a:lnTo>
                  <a:pt x="5957354" y="8317815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777" r="0" b="-8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2572886" y="2307407"/>
            <a:ext cx="5715114" cy="7979593"/>
          </a:xfrm>
          <a:custGeom>
            <a:avLst/>
            <a:gdLst/>
            <a:ahLst/>
            <a:cxnLst/>
            <a:rect r="r" b="b" t="t" l="l"/>
            <a:pathLst>
              <a:path h="7979593" w="5715114">
                <a:moveTo>
                  <a:pt x="5715114" y="0"/>
                </a:moveTo>
                <a:lnTo>
                  <a:pt x="0" y="0"/>
                </a:lnTo>
                <a:lnTo>
                  <a:pt x="0" y="7979593"/>
                </a:lnTo>
                <a:lnTo>
                  <a:pt x="5715114" y="7979593"/>
                </a:lnTo>
                <a:lnTo>
                  <a:pt x="571511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75654" y="4850270"/>
            <a:ext cx="7968346" cy="2033390"/>
          </a:xfrm>
          <a:custGeom>
            <a:avLst/>
            <a:gdLst/>
            <a:ahLst/>
            <a:cxnLst/>
            <a:rect r="r" b="b" t="t" l="l"/>
            <a:pathLst>
              <a:path h="2033390" w="7968346">
                <a:moveTo>
                  <a:pt x="0" y="0"/>
                </a:moveTo>
                <a:lnTo>
                  <a:pt x="7968346" y="0"/>
                </a:lnTo>
                <a:lnTo>
                  <a:pt x="7968346" y="2033389"/>
                </a:lnTo>
                <a:lnTo>
                  <a:pt x="0" y="203338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010804" y="5361769"/>
            <a:ext cx="5931373" cy="1010392"/>
          </a:xfrm>
          <a:custGeom>
            <a:avLst/>
            <a:gdLst/>
            <a:ahLst/>
            <a:cxnLst/>
            <a:rect r="r" b="b" t="t" l="l"/>
            <a:pathLst>
              <a:path h="1010392" w="5931373">
                <a:moveTo>
                  <a:pt x="0" y="0"/>
                </a:moveTo>
                <a:lnTo>
                  <a:pt x="5931373" y="0"/>
                </a:lnTo>
                <a:lnTo>
                  <a:pt x="5931373" y="1010391"/>
                </a:lnTo>
                <a:lnTo>
                  <a:pt x="0" y="101039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469528"/>
            <a:ext cx="15602094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720"/>
              </a:lnSpc>
            </a:pPr>
            <a:r>
              <a:rPr lang="en-US" b="true" sz="8100">
                <a:solidFill>
                  <a:srgbClr val="1D1D1F"/>
                </a:solidFill>
                <a:latin typeface="Raleway Bold"/>
                <a:ea typeface="Raleway Bold"/>
                <a:cs typeface="Raleway Bold"/>
                <a:sym typeface="Raleway Bold"/>
              </a:rPr>
              <a:t>USER ENGAGEME</a:t>
            </a:r>
            <a:r>
              <a:rPr lang="en-US" b="true" sz="8100">
                <a:solidFill>
                  <a:srgbClr val="1D1D1F"/>
                </a:solidFill>
                <a:latin typeface="Raleway Bold"/>
                <a:ea typeface="Raleway Bold"/>
                <a:cs typeface="Raleway Bold"/>
                <a:sym typeface="Raleway Bold"/>
              </a:rPr>
              <a:t>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09650" y="2212603"/>
            <a:ext cx="16249650" cy="1043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99"/>
              </a:lnSpc>
            </a:pPr>
            <a:r>
              <a:rPr lang="en-US" sz="3199" b="true">
                <a:solidFill>
                  <a:srgbClr val="1D1D1F"/>
                </a:solidFill>
                <a:latin typeface="Now Bold"/>
                <a:ea typeface="Now Bold"/>
                <a:cs typeface="Now Bold"/>
                <a:sym typeface="Now Bold"/>
              </a:rPr>
              <a:t>🔹</a:t>
            </a:r>
            <a:r>
              <a:rPr lang="en-US" b="true" sz="3199" u="sng">
                <a:solidFill>
                  <a:srgbClr val="1D1D1F"/>
                </a:solidFill>
                <a:latin typeface="Now Bold"/>
                <a:ea typeface="Now Bold"/>
                <a:cs typeface="Now Bold"/>
                <a:sym typeface="Now Bold"/>
              </a:rPr>
              <a:t>Objective:</a:t>
            </a:r>
          </a:p>
          <a:p>
            <a:pPr algn="just" marL="0" indent="0" lvl="0">
              <a:lnSpc>
                <a:spcPts val="3749"/>
              </a:lnSpc>
            </a:pPr>
            <a:r>
              <a:rPr lang="en-US" sz="2499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T</a:t>
            </a:r>
            <a:r>
              <a:rPr lang="en-US" sz="2499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o check if users are actively posting by calculating total posts, total users, and average posts per user.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3919042"/>
            <a:ext cx="6294163" cy="493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  <a:spcBef>
                <a:spcPct val="0"/>
              </a:spcBef>
            </a:pPr>
            <a:r>
              <a:rPr lang="en-US" b="true" sz="3199" u="sng">
                <a:solidFill>
                  <a:srgbClr val="1D1D1F"/>
                </a:solidFill>
                <a:latin typeface="Now Bold"/>
                <a:ea typeface="Now Bold"/>
                <a:cs typeface="Now Bold"/>
                <a:sym typeface="Now Bold"/>
              </a:rPr>
              <a:t>SQL Query Used</a:t>
            </a:r>
            <a:r>
              <a:rPr lang="en-US" b="true" sz="3199">
                <a:solidFill>
                  <a:srgbClr val="1D1D1F"/>
                </a:solidFill>
                <a:latin typeface="Now Bold"/>
                <a:ea typeface="Now Bold"/>
                <a:cs typeface="Now Bold"/>
                <a:sym typeface="Now Bold"/>
              </a:rPr>
              <a:t>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167336" y="3919042"/>
            <a:ext cx="3618309" cy="493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  <a:spcBef>
                <a:spcPct val="0"/>
              </a:spcBef>
            </a:pPr>
            <a:r>
              <a:rPr lang="en-US" b="true" sz="3199" u="sng">
                <a:solidFill>
                  <a:srgbClr val="1D1D1F"/>
                </a:solidFill>
                <a:latin typeface="Now Bold"/>
                <a:ea typeface="Now Bold"/>
                <a:cs typeface="Now Bold"/>
                <a:sym typeface="Now Bold"/>
              </a:rPr>
              <a:t>Output</a:t>
            </a:r>
            <a:r>
              <a:rPr lang="en-US" b="true" sz="3199">
                <a:solidFill>
                  <a:srgbClr val="1D1D1F"/>
                </a:solidFill>
                <a:latin typeface="Now Bold"/>
                <a:ea typeface="Now Bold"/>
                <a:cs typeface="Now Bold"/>
                <a:sym typeface="Now Bold"/>
              </a:rPr>
              <a:t>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7709627"/>
            <a:ext cx="16230600" cy="2024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3"/>
              </a:lnSpc>
            </a:pPr>
            <a:r>
              <a:rPr lang="en-US" sz="3202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💡</a:t>
            </a:r>
            <a:r>
              <a:rPr lang="en-US" b="true" sz="3202" u="sng">
                <a:solidFill>
                  <a:srgbClr val="1D1D1F"/>
                </a:solidFill>
                <a:latin typeface="Now Bold"/>
                <a:ea typeface="Now Bold"/>
                <a:cs typeface="Now Bold"/>
                <a:sym typeface="Now Bold"/>
              </a:rPr>
              <a:t>Insight:</a:t>
            </a:r>
          </a:p>
          <a:p>
            <a:pPr algn="l">
              <a:lnSpc>
                <a:spcPts val="3753"/>
              </a:lnSpc>
            </a:pPr>
            <a:r>
              <a:rPr lang="en-US" sz="2502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There are 257 p</a:t>
            </a:r>
            <a:r>
              <a:rPr lang="en-US" sz="2502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osts and 100 us</a:t>
            </a:r>
            <a:r>
              <a:rPr lang="en-US" sz="2502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ers on the</a:t>
            </a:r>
            <a:r>
              <a:rPr lang="en-US" sz="2502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 platform. On</a:t>
            </a:r>
            <a:r>
              <a:rPr lang="en-US" sz="2502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 average, each user s</a:t>
            </a:r>
            <a:r>
              <a:rPr lang="en-US" sz="2502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hares 2.57 photos — giving a clear view of overall user activity.</a:t>
            </a:r>
          </a:p>
          <a:p>
            <a:pPr algn="l">
              <a:lnSpc>
                <a:spcPts val="3753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777" r="0" b="-8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2572886" y="2307407"/>
            <a:ext cx="5715114" cy="7979593"/>
          </a:xfrm>
          <a:custGeom>
            <a:avLst/>
            <a:gdLst/>
            <a:ahLst/>
            <a:cxnLst/>
            <a:rect r="r" b="b" t="t" l="l"/>
            <a:pathLst>
              <a:path h="7979593" w="5715114">
                <a:moveTo>
                  <a:pt x="5715114" y="0"/>
                </a:moveTo>
                <a:lnTo>
                  <a:pt x="0" y="0"/>
                </a:lnTo>
                <a:lnTo>
                  <a:pt x="0" y="7979593"/>
                </a:lnTo>
                <a:lnTo>
                  <a:pt x="5715114" y="7979593"/>
                </a:lnTo>
                <a:lnTo>
                  <a:pt x="571511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14378" y="4950007"/>
            <a:ext cx="7820097" cy="2304264"/>
          </a:xfrm>
          <a:custGeom>
            <a:avLst/>
            <a:gdLst/>
            <a:ahLst/>
            <a:cxnLst/>
            <a:rect r="r" b="b" t="t" l="l"/>
            <a:pathLst>
              <a:path h="2304264" w="7820097">
                <a:moveTo>
                  <a:pt x="0" y="0"/>
                </a:moveTo>
                <a:lnTo>
                  <a:pt x="7820097" y="0"/>
                </a:lnTo>
                <a:lnTo>
                  <a:pt x="7820097" y="2304264"/>
                </a:lnTo>
                <a:lnTo>
                  <a:pt x="0" y="230426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183423" y="4950007"/>
            <a:ext cx="2875731" cy="3859576"/>
          </a:xfrm>
          <a:custGeom>
            <a:avLst/>
            <a:gdLst/>
            <a:ahLst/>
            <a:cxnLst/>
            <a:rect r="r" b="b" t="t" l="l"/>
            <a:pathLst>
              <a:path h="3859576" w="2875731">
                <a:moveTo>
                  <a:pt x="0" y="0"/>
                </a:moveTo>
                <a:lnTo>
                  <a:pt x="2875731" y="0"/>
                </a:lnTo>
                <a:lnTo>
                  <a:pt x="2875731" y="3859576"/>
                </a:lnTo>
                <a:lnTo>
                  <a:pt x="0" y="385957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-8847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469528"/>
            <a:ext cx="15602094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720"/>
              </a:lnSpc>
            </a:pPr>
            <a:r>
              <a:rPr lang="en-US" b="true" sz="8100">
                <a:solidFill>
                  <a:srgbClr val="1D1D1F"/>
                </a:solidFill>
                <a:latin typeface="Raleway Bold"/>
                <a:ea typeface="Raleway Bold"/>
                <a:cs typeface="Raleway Bold"/>
                <a:sym typeface="Raleway Bold"/>
              </a:rPr>
              <a:t>BOTS &amp;</a:t>
            </a:r>
            <a:r>
              <a:rPr lang="en-US" b="true" sz="8100">
                <a:solidFill>
                  <a:srgbClr val="1D1D1F"/>
                </a:solidFill>
                <a:latin typeface="Raleway Bold"/>
                <a:ea typeface="Raleway Bold"/>
                <a:cs typeface="Raleway Bold"/>
                <a:sym typeface="Raleway Bold"/>
              </a:rPr>
              <a:t> FAKE ACCOUNTS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09650" y="1979240"/>
            <a:ext cx="16249650" cy="151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99"/>
              </a:lnSpc>
            </a:pPr>
            <a:r>
              <a:rPr lang="en-US" sz="3199" b="true">
                <a:solidFill>
                  <a:srgbClr val="1D1D1F"/>
                </a:solidFill>
                <a:latin typeface="Now Bold"/>
                <a:ea typeface="Now Bold"/>
                <a:cs typeface="Now Bold"/>
                <a:sym typeface="Now Bold"/>
              </a:rPr>
              <a:t>🔹</a:t>
            </a:r>
            <a:r>
              <a:rPr lang="en-US" b="true" sz="3199" u="sng">
                <a:solidFill>
                  <a:srgbClr val="1D1D1F"/>
                </a:solidFill>
                <a:latin typeface="Now Bold"/>
                <a:ea typeface="Now Bold"/>
                <a:cs typeface="Now Bold"/>
                <a:sym typeface="Now Bold"/>
              </a:rPr>
              <a:t>Objective:</a:t>
            </a:r>
          </a:p>
          <a:p>
            <a:pPr algn="just" marL="0" indent="0" lvl="0">
              <a:lnSpc>
                <a:spcPts val="3749"/>
              </a:lnSpc>
            </a:pPr>
            <a:r>
              <a:rPr lang="en-US" sz="2499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I</a:t>
            </a:r>
            <a:r>
              <a:rPr lang="en-US" sz="2499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dentify suspicious users who have liked every single photo on the platform — a possible sign of fake or bot accounts.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3919042"/>
            <a:ext cx="6294163" cy="493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  <a:spcBef>
                <a:spcPct val="0"/>
              </a:spcBef>
            </a:pPr>
            <a:r>
              <a:rPr lang="en-US" b="true" sz="3199" u="sng">
                <a:solidFill>
                  <a:srgbClr val="1D1D1F"/>
                </a:solidFill>
                <a:latin typeface="Now Bold"/>
                <a:ea typeface="Now Bold"/>
                <a:cs typeface="Now Bold"/>
                <a:sym typeface="Now Bold"/>
              </a:rPr>
              <a:t>SQL Query Used</a:t>
            </a:r>
            <a:r>
              <a:rPr lang="en-US" b="true" sz="3199">
                <a:solidFill>
                  <a:srgbClr val="1D1D1F"/>
                </a:solidFill>
                <a:latin typeface="Now Bold"/>
                <a:ea typeface="Now Bold"/>
                <a:cs typeface="Now Bold"/>
                <a:sym typeface="Now Bold"/>
              </a:rPr>
              <a:t>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812134" y="3973259"/>
            <a:ext cx="3618309" cy="493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  <a:spcBef>
                <a:spcPct val="0"/>
              </a:spcBef>
            </a:pPr>
            <a:r>
              <a:rPr lang="en-US" b="true" sz="3199" u="sng">
                <a:solidFill>
                  <a:srgbClr val="1D1D1F"/>
                </a:solidFill>
                <a:latin typeface="Now Bold"/>
                <a:ea typeface="Now Bold"/>
                <a:cs typeface="Now Bold"/>
                <a:sym typeface="Now Bold"/>
              </a:rPr>
              <a:t>Output</a:t>
            </a:r>
            <a:r>
              <a:rPr lang="en-US" b="true" sz="3199">
                <a:solidFill>
                  <a:srgbClr val="1D1D1F"/>
                </a:solidFill>
                <a:latin typeface="Now Bold"/>
                <a:ea typeface="Now Bold"/>
                <a:cs typeface="Now Bold"/>
                <a:sym typeface="Now Bold"/>
              </a:rPr>
              <a:t>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7915411"/>
            <a:ext cx="10603090" cy="2024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3"/>
              </a:lnSpc>
            </a:pPr>
            <a:r>
              <a:rPr lang="en-US" sz="3202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💡</a:t>
            </a:r>
            <a:r>
              <a:rPr lang="en-US" b="true" sz="3202" u="sng">
                <a:solidFill>
                  <a:srgbClr val="1D1D1F"/>
                </a:solidFill>
                <a:latin typeface="Now Bold"/>
                <a:ea typeface="Now Bold"/>
                <a:cs typeface="Now Bold"/>
                <a:sym typeface="Now Bold"/>
              </a:rPr>
              <a:t>Insight:</a:t>
            </a:r>
          </a:p>
          <a:p>
            <a:pPr algn="l">
              <a:lnSpc>
                <a:spcPts val="3753"/>
              </a:lnSpc>
            </a:pPr>
            <a:r>
              <a:rPr lang="en-US" sz="2502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U</a:t>
            </a:r>
            <a:r>
              <a:rPr lang="en-US" sz="2502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sers like Aniya_Hackett, Jadyn81, Roci</a:t>
            </a:r>
            <a:r>
              <a:rPr lang="en-US" sz="2502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o33, and others h</a:t>
            </a:r>
            <a:r>
              <a:rPr lang="en-US" sz="2502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ave liked every photo</a:t>
            </a:r>
            <a:r>
              <a:rPr lang="en-US" sz="2502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 on the pla</a:t>
            </a:r>
            <a:r>
              <a:rPr lang="en-US" sz="2502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tform, indicating possible bot activity or fake accounts.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777" r="0" b="-8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2644039" y="2307407"/>
            <a:ext cx="5643961" cy="7880247"/>
          </a:xfrm>
          <a:custGeom>
            <a:avLst/>
            <a:gdLst/>
            <a:ahLst/>
            <a:cxnLst/>
            <a:rect r="r" b="b" t="t" l="l"/>
            <a:pathLst>
              <a:path h="7880247" w="5643961">
                <a:moveTo>
                  <a:pt x="5643961" y="0"/>
                </a:moveTo>
                <a:lnTo>
                  <a:pt x="0" y="0"/>
                </a:lnTo>
                <a:lnTo>
                  <a:pt x="0" y="7880247"/>
                </a:lnTo>
                <a:lnTo>
                  <a:pt x="5643961" y="7880247"/>
                </a:lnTo>
                <a:lnTo>
                  <a:pt x="5643961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850082"/>
            <a:ext cx="16230600" cy="1457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400"/>
              </a:lnSpc>
            </a:pPr>
            <a:r>
              <a:rPr lang="en-US" b="true" sz="9500">
                <a:solidFill>
                  <a:srgbClr val="1D1D1F"/>
                </a:solidFill>
                <a:latin typeface="Raleway Bold"/>
                <a:ea typeface="Raleway Bold"/>
                <a:cs typeface="Raleway Bold"/>
                <a:sym typeface="Raleway Bold"/>
              </a:rPr>
              <a:t>INSIG</a:t>
            </a:r>
            <a:r>
              <a:rPr lang="en-US" b="true" sz="9500">
                <a:solidFill>
                  <a:srgbClr val="1D1D1F"/>
                </a:solidFill>
                <a:latin typeface="Raleway Bold"/>
                <a:ea typeface="Raleway Bold"/>
                <a:cs typeface="Raleway Bold"/>
                <a:sym typeface="Raleway Bold"/>
              </a:rPr>
              <a:t>HTS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985377" y="2578933"/>
            <a:ext cx="14317247" cy="66793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499"/>
              </a:lnSpc>
            </a:pPr>
            <a:r>
              <a:rPr lang="en-US" b="true" sz="2999" u="sng">
                <a:solidFill>
                  <a:srgbClr val="1D1D1F"/>
                </a:solidFill>
                <a:latin typeface="Now Bold"/>
                <a:ea typeface="Now Bold"/>
                <a:cs typeface="Now Bold"/>
                <a:sym typeface="Now Bold"/>
              </a:rPr>
              <a:t>Key Takeaways from the Analysis:</a:t>
            </a:r>
          </a:p>
          <a:p>
            <a:pPr algn="just" marL="539749" indent="-269875" lvl="1">
              <a:lnSpc>
                <a:spcPts val="4624"/>
              </a:lnSpc>
              <a:buFont typeface="Arial"/>
              <a:buChar char="•"/>
            </a:pPr>
            <a:r>
              <a:rPr lang="en-US" sz="2499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Thursday and Sunday are the most popular days for user sign-ups — a great time to launch ads.</a:t>
            </a:r>
          </a:p>
          <a:p>
            <a:pPr algn="just" marL="539749" indent="-269875" lvl="1">
              <a:lnSpc>
                <a:spcPts val="4624"/>
              </a:lnSpc>
              <a:buFont typeface="Arial"/>
              <a:buChar char="•"/>
            </a:pPr>
            <a:r>
              <a:rPr lang="en-US" sz="2499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Many users have never posted anything — a chance to re-engage them through email campaigns.</a:t>
            </a:r>
          </a:p>
          <a:p>
            <a:pPr algn="just" marL="539749" indent="-269875" lvl="1">
              <a:lnSpc>
                <a:spcPts val="4624"/>
              </a:lnSpc>
              <a:buFont typeface="Arial"/>
              <a:buChar char="•"/>
            </a:pPr>
            <a:r>
              <a:rPr lang="en-US" sz="2499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On average, users post around 2.57 photos, showing that people are actively sharing content.</a:t>
            </a:r>
          </a:p>
          <a:p>
            <a:pPr algn="just" marL="539749" indent="-269875" lvl="1">
              <a:lnSpc>
                <a:spcPts val="4624"/>
              </a:lnSpc>
              <a:buFont typeface="Arial"/>
              <a:buChar char="•"/>
            </a:pPr>
            <a:r>
              <a:rPr lang="en-US" sz="2499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Some accounts liked every single photo, which is not normal — these could be bots and should be reviewed.</a:t>
            </a:r>
          </a:p>
          <a:p>
            <a:pPr algn="just" marL="539749" indent="-269875" lvl="1">
              <a:lnSpc>
                <a:spcPts val="4624"/>
              </a:lnSpc>
              <a:buFont typeface="Arial"/>
              <a:buChar char="•"/>
            </a:pPr>
            <a:r>
              <a:rPr lang="en-US" sz="2499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The top 5 hashtags give useful ideas for brands to reach more people with their posts.</a:t>
            </a:r>
          </a:p>
          <a:p>
            <a:pPr algn="just" marL="0" indent="0" lvl="0">
              <a:lnSpc>
                <a:spcPts val="3651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777" r="0" b="-8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2644039" y="2307407"/>
            <a:ext cx="5643961" cy="7880247"/>
          </a:xfrm>
          <a:custGeom>
            <a:avLst/>
            <a:gdLst/>
            <a:ahLst/>
            <a:cxnLst/>
            <a:rect r="r" b="b" t="t" l="l"/>
            <a:pathLst>
              <a:path h="7880247" w="5643961">
                <a:moveTo>
                  <a:pt x="5643961" y="0"/>
                </a:moveTo>
                <a:lnTo>
                  <a:pt x="0" y="0"/>
                </a:lnTo>
                <a:lnTo>
                  <a:pt x="0" y="7880247"/>
                </a:lnTo>
                <a:lnTo>
                  <a:pt x="5643961" y="7880247"/>
                </a:lnTo>
                <a:lnTo>
                  <a:pt x="5643961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019175"/>
            <a:ext cx="16230600" cy="1457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400"/>
              </a:lnSpc>
            </a:pPr>
            <a:r>
              <a:rPr lang="en-US" b="true" sz="9500">
                <a:solidFill>
                  <a:srgbClr val="1D1D1F"/>
                </a:solidFill>
                <a:latin typeface="Raleway Bold"/>
                <a:ea typeface="Raleway Bold"/>
                <a:cs typeface="Raleway Bold"/>
                <a:sym typeface="Raleway Bold"/>
              </a:rPr>
              <a:t>RESUL</a:t>
            </a:r>
            <a:r>
              <a:rPr lang="en-US" b="true" sz="9500">
                <a:solidFill>
                  <a:srgbClr val="1D1D1F"/>
                </a:solidFill>
                <a:latin typeface="Raleway Bold"/>
                <a:ea typeface="Raleway Bold"/>
                <a:cs typeface="Raleway Bold"/>
                <a:sym typeface="Raleway Bold"/>
              </a:rPr>
              <a:t>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985377" y="2539911"/>
            <a:ext cx="14317247" cy="6098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499"/>
              </a:lnSpc>
            </a:pPr>
            <a:r>
              <a:rPr lang="en-US" b="true" sz="2999" u="sng">
                <a:solidFill>
                  <a:srgbClr val="1D1D1F"/>
                </a:solidFill>
                <a:latin typeface="Now Bold"/>
                <a:ea typeface="Now Bold"/>
                <a:cs typeface="Now Bold"/>
                <a:sym typeface="Now Bold"/>
              </a:rPr>
              <a:t>What I learned through this project:</a:t>
            </a:r>
          </a:p>
          <a:p>
            <a:pPr algn="just" marL="539749" indent="-269875" lvl="1">
              <a:lnSpc>
                <a:spcPts val="4624"/>
              </a:lnSpc>
              <a:buFont typeface="Arial"/>
              <a:buChar char="•"/>
            </a:pPr>
            <a:r>
              <a:rPr lang="en-US" sz="2499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This project helped me get comfortable with SQL by practicing real queries, not just theory.</a:t>
            </a:r>
          </a:p>
          <a:p>
            <a:pPr algn="just" marL="539749" indent="-269875" lvl="1">
              <a:lnSpc>
                <a:spcPts val="4624"/>
              </a:lnSpc>
              <a:buFont typeface="Arial"/>
              <a:buChar char="•"/>
            </a:pPr>
            <a:r>
              <a:rPr lang="en-US" sz="2499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I le</a:t>
            </a:r>
            <a:r>
              <a:rPr lang="en-US" sz="2499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arned how to look at data like a business problem and find useful insights, not just numbers.</a:t>
            </a:r>
          </a:p>
          <a:p>
            <a:pPr algn="just" marL="539749" indent="-269875" lvl="1">
              <a:lnSpc>
                <a:spcPts val="4624"/>
              </a:lnSpc>
              <a:buFont typeface="Arial"/>
              <a:buChar char="•"/>
            </a:pPr>
            <a:r>
              <a:rPr lang="en-US" sz="2499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It showed me how data can support decisions — like when to launch ads or how to spot fake users.</a:t>
            </a:r>
          </a:p>
          <a:p>
            <a:pPr algn="just" marL="539749" indent="-269875" lvl="1">
              <a:lnSpc>
                <a:spcPts val="4624"/>
              </a:lnSpc>
              <a:buFont typeface="Arial"/>
              <a:buChar char="•"/>
            </a:pPr>
            <a:r>
              <a:rPr lang="en-US" sz="2499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Overall, this project helped me build confidence in working with data and sharing my findings in a simple way.</a:t>
            </a:r>
          </a:p>
          <a:p>
            <a:pPr algn="just" marL="0" indent="0" lvl="0">
              <a:lnSpc>
                <a:spcPts val="3651"/>
              </a:lnSpc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777" r="0" b="-877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1969185"/>
            <a:ext cx="5957354" cy="8317815"/>
          </a:xfrm>
          <a:custGeom>
            <a:avLst/>
            <a:gdLst/>
            <a:ahLst/>
            <a:cxnLst/>
            <a:rect r="r" b="b" t="t" l="l"/>
            <a:pathLst>
              <a:path h="8317815" w="5957354">
                <a:moveTo>
                  <a:pt x="0" y="0"/>
                </a:moveTo>
                <a:lnTo>
                  <a:pt x="5957354" y="0"/>
                </a:lnTo>
                <a:lnTo>
                  <a:pt x="5957354" y="8317815"/>
                </a:lnTo>
                <a:lnTo>
                  <a:pt x="0" y="83178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273496" y="4081507"/>
            <a:ext cx="13741008" cy="2257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7317"/>
              </a:lnSpc>
            </a:pPr>
            <a:r>
              <a:rPr lang="en-US" b="true" sz="15742">
                <a:solidFill>
                  <a:srgbClr val="1D1D1F"/>
                </a:solidFill>
                <a:latin typeface="Raleway Bold"/>
                <a:ea typeface="Raleway Bold"/>
                <a:cs typeface="Raleway Bold"/>
                <a:sym typeface="Raleway Bold"/>
              </a:rPr>
              <a:t>THANK</a:t>
            </a:r>
            <a:r>
              <a:rPr lang="en-US" b="true" sz="15742">
                <a:solidFill>
                  <a:srgbClr val="1D1D1F"/>
                </a:solidFill>
                <a:latin typeface="Raleway Bold"/>
                <a:ea typeface="Raleway Bold"/>
                <a:cs typeface="Raleway Bold"/>
                <a:sym typeface="Raleway Bold"/>
              </a:rPr>
              <a:t> YOU</a:t>
            </a:r>
          </a:p>
        </p:txBody>
      </p:sp>
      <p:sp>
        <p:nvSpPr>
          <p:cNvPr name="Freeform 5" id="5"/>
          <p:cNvSpPr/>
          <p:nvPr/>
        </p:nvSpPr>
        <p:spPr>
          <a:xfrm flipH="true" flipV="true" rot="0">
            <a:off x="12330646" y="0"/>
            <a:ext cx="5957354" cy="8317815"/>
          </a:xfrm>
          <a:custGeom>
            <a:avLst/>
            <a:gdLst/>
            <a:ahLst/>
            <a:cxnLst/>
            <a:rect r="r" b="b" t="t" l="l"/>
            <a:pathLst>
              <a:path h="8317815" w="5957354">
                <a:moveTo>
                  <a:pt x="5957354" y="8317815"/>
                </a:moveTo>
                <a:lnTo>
                  <a:pt x="0" y="8317815"/>
                </a:lnTo>
                <a:lnTo>
                  <a:pt x="0" y="0"/>
                </a:lnTo>
                <a:lnTo>
                  <a:pt x="5957354" y="0"/>
                </a:lnTo>
                <a:lnTo>
                  <a:pt x="5957354" y="8317815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777" r="0" b="-8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2644039" y="2307407"/>
            <a:ext cx="5715114" cy="7979593"/>
          </a:xfrm>
          <a:custGeom>
            <a:avLst/>
            <a:gdLst/>
            <a:ahLst/>
            <a:cxnLst/>
            <a:rect r="r" b="b" t="t" l="l"/>
            <a:pathLst>
              <a:path h="7979593" w="5715114">
                <a:moveTo>
                  <a:pt x="5715115" y="0"/>
                </a:moveTo>
                <a:lnTo>
                  <a:pt x="0" y="0"/>
                </a:lnTo>
                <a:lnTo>
                  <a:pt x="0" y="7979593"/>
                </a:lnTo>
                <a:lnTo>
                  <a:pt x="5715115" y="7979593"/>
                </a:lnTo>
                <a:lnTo>
                  <a:pt x="571511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267268" y="1019175"/>
            <a:ext cx="8376771" cy="1457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400"/>
              </a:lnSpc>
            </a:pPr>
            <a:r>
              <a:rPr lang="en-US" b="true" sz="9500">
                <a:solidFill>
                  <a:srgbClr val="1D1D1F"/>
                </a:solidFill>
                <a:latin typeface="Raleway Bold"/>
                <a:ea typeface="Raleway Bold"/>
                <a:cs typeface="Raleway Bold"/>
                <a:sym typeface="Raleway Bold"/>
              </a:rPr>
              <a:t>CONTENT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267268" y="2641006"/>
            <a:ext cx="8458659" cy="6617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64560" indent="-432280" lvl="1">
              <a:lnSpc>
                <a:spcPts val="8008"/>
              </a:lnSpc>
              <a:buFont typeface="Arial"/>
              <a:buChar char="•"/>
            </a:pPr>
            <a:r>
              <a:rPr lang="en-US" sz="4004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Project Description</a:t>
            </a:r>
          </a:p>
          <a:p>
            <a:pPr algn="just" marL="864560" indent="-432280" lvl="1">
              <a:lnSpc>
                <a:spcPts val="8008"/>
              </a:lnSpc>
              <a:buFont typeface="Arial"/>
              <a:buChar char="•"/>
            </a:pPr>
            <a:r>
              <a:rPr lang="en-US" sz="4004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Tech Stack Used</a:t>
            </a:r>
          </a:p>
          <a:p>
            <a:pPr algn="just" marL="864560" indent="-432280" lvl="1">
              <a:lnSpc>
                <a:spcPts val="8008"/>
              </a:lnSpc>
              <a:buFont typeface="Arial"/>
              <a:buChar char="•"/>
            </a:pPr>
            <a:r>
              <a:rPr lang="en-US" sz="4004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SQL Tasks &amp; Approach</a:t>
            </a:r>
          </a:p>
          <a:p>
            <a:pPr algn="just" marL="864560" indent="-432280" lvl="1">
              <a:lnSpc>
                <a:spcPts val="8008"/>
              </a:lnSpc>
              <a:buFont typeface="Arial"/>
              <a:buChar char="•"/>
            </a:pPr>
            <a:r>
              <a:rPr lang="en-US" sz="4004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SQL Queries &amp; Output</a:t>
            </a:r>
          </a:p>
          <a:p>
            <a:pPr algn="just" marL="864560" indent="-432280" lvl="1">
              <a:lnSpc>
                <a:spcPts val="8008"/>
              </a:lnSpc>
              <a:buFont typeface="Arial"/>
              <a:buChar char="•"/>
            </a:pPr>
            <a:r>
              <a:rPr lang="en-US" sz="4004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Insights &amp; Observations</a:t>
            </a:r>
          </a:p>
          <a:p>
            <a:pPr algn="just" marL="864560" indent="-432280" lvl="1">
              <a:lnSpc>
                <a:spcPts val="8008"/>
              </a:lnSpc>
              <a:buFont typeface="Arial"/>
              <a:buChar char="•"/>
            </a:pPr>
            <a:r>
              <a:rPr lang="en-US" sz="4004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Conclusion &amp; Learnings</a:t>
            </a:r>
          </a:p>
          <a:p>
            <a:pPr algn="just">
              <a:lnSpc>
                <a:spcPts val="455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777" r="0" b="-8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2644039" y="2307407"/>
            <a:ext cx="5643961" cy="7880247"/>
          </a:xfrm>
          <a:custGeom>
            <a:avLst/>
            <a:gdLst/>
            <a:ahLst/>
            <a:cxnLst/>
            <a:rect r="r" b="b" t="t" l="l"/>
            <a:pathLst>
              <a:path h="7880247" w="5643961">
                <a:moveTo>
                  <a:pt x="5643961" y="0"/>
                </a:moveTo>
                <a:lnTo>
                  <a:pt x="0" y="0"/>
                </a:lnTo>
                <a:lnTo>
                  <a:pt x="0" y="7880247"/>
                </a:lnTo>
                <a:lnTo>
                  <a:pt x="5643961" y="7880247"/>
                </a:lnTo>
                <a:lnTo>
                  <a:pt x="5643961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019175"/>
            <a:ext cx="16230600" cy="1457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400"/>
              </a:lnSpc>
            </a:pPr>
            <a:r>
              <a:rPr lang="en-US" b="true" sz="9500">
                <a:solidFill>
                  <a:srgbClr val="1D1D1F"/>
                </a:solidFill>
                <a:latin typeface="Raleway Bold"/>
                <a:ea typeface="Raleway Bold"/>
                <a:cs typeface="Raleway Bold"/>
                <a:sym typeface="Raleway Bold"/>
              </a:rPr>
              <a:t>APPR</a:t>
            </a:r>
            <a:r>
              <a:rPr lang="en-US" b="true" sz="9500">
                <a:solidFill>
                  <a:srgbClr val="1D1D1F"/>
                </a:solidFill>
                <a:latin typeface="Raleway Bold"/>
                <a:ea typeface="Raleway Bold"/>
                <a:cs typeface="Raleway Bold"/>
                <a:sym typeface="Raleway Bold"/>
              </a:rPr>
              <a:t>OACH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735702" y="2780129"/>
            <a:ext cx="12816597" cy="4355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499"/>
              </a:lnSpc>
            </a:pPr>
            <a:r>
              <a:rPr lang="en-US" b="true" sz="2999" u="sng">
                <a:solidFill>
                  <a:srgbClr val="1D1D1F"/>
                </a:solidFill>
                <a:latin typeface="Now Bold"/>
                <a:ea typeface="Now Bold"/>
                <a:cs typeface="Now Bold"/>
                <a:sym typeface="Now Bold"/>
              </a:rPr>
              <a:t>Step-by-step process followed:</a:t>
            </a:r>
          </a:p>
          <a:p>
            <a:pPr algn="just">
              <a:lnSpc>
                <a:spcPts val="4624"/>
              </a:lnSpc>
            </a:pPr>
            <a:r>
              <a:rPr lang="en-US" sz="2499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✅ Set up the Instagram user database in MySQL Workbench</a:t>
            </a:r>
          </a:p>
          <a:p>
            <a:pPr algn="just">
              <a:lnSpc>
                <a:spcPts val="4624"/>
              </a:lnSpc>
            </a:pPr>
            <a:r>
              <a:rPr lang="en-US" sz="2499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🛠️ Wrote SQL queries to solve each business question</a:t>
            </a:r>
          </a:p>
          <a:p>
            <a:pPr algn="just">
              <a:lnSpc>
                <a:spcPts val="4624"/>
              </a:lnSpc>
            </a:pPr>
            <a:r>
              <a:rPr lang="en-US" sz="2499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📊 Analyzed and interpreted the results to derive insights</a:t>
            </a:r>
          </a:p>
          <a:p>
            <a:pPr algn="just">
              <a:lnSpc>
                <a:spcPts val="4624"/>
              </a:lnSpc>
            </a:pPr>
            <a:r>
              <a:rPr lang="en-US" sz="2499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🖼️ Took screenshots of SQL queries and output tables for reporting</a:t>
            </a:r>
          </a:p>
          <a:p>
            <a:pPr algn="just" marL="0" indent="0" lvl="0">
              <a:lnSpc>
                <a:spcPts val="4624"/>
              </a:lnSpc>
            </a:pPr>
          </a:p>
          <a:p>
            <a:pPr algn="just" marL="0" indent="0" lvl="0">
              <a:lnSpc>
                <a:spcPts val="3651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777" r="0" b="-8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2644039" y="2307407"/>
            <a:ext cx="5715114" cy="7979593"/>
          </a:xfrm>
          <a:custGeom>
            <a:avLst/>
            <a:gdLst/>
            <a:ahLst/>
            <a:cxnLst/>
            <a:rect r="r" b="b" t="t" l="l"/>
            <a:pathLst>
              <a:path h="7979593" w="5715114">
                <a:moveTo>
                  <a:pt x="5715115" y="0"/>
                </a:moveTo>
                <a:lnTo>
                  <a:pt x="0" y="0"/>
                </a:lnTo>
                <a:lnTo>
                  <a:pt x="0" y="7979593"/>
                </a:lnTo>
                <a:lnTo>
                  <a:pt x="5715115" y="7979593"/>
                </a:lnTo>
                <a:lnTo>
                  <a:pt x="571511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545282"/>
            <a:ext cx="16230600" cy="1457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400"/>
              </a:lnSpc>
            </a:pPr>
            <a:r>
              <a:rPr lang="en-US" b="true" sz="9500">
                <a:solidFill>
                  <a:srgbClr val="1D1D1F"/>
                </a:solidFill>
                <a:latin typeface="Raleway Bold"/>
                <a:ea typeface="Raleway Bold"/>
                <a:cs typeface="Raleway Bold"/>
                <a:sym typeface="Raleway Bold"/>
              </a:rPr>
              <a:t>T</a:t>
            </a:r>
            <a:r>
              <a:rPr lang="en-US" b="true" sz="9500">
                <a:solidFill>
                  <a:srgbClr val="1D1D1F"/>
                </a:solidFill>
                <a:latin typeface="Raleway Bold"/>
                <a:ea typeface="Raleway Bold"/>
                <a:cs typeface="Raleway Bold"/>
                <a:sym typeface="Raleway Bold"/>
              </a:rPr>
              <a:t>ECH STACK USED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270005"/>
            <a:ext cx="15340728" cy="1488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49"/>
              </a:lnSpc>
            </a:pPr>
            <a:r>
              <a:rPr lang="en-US" b="true" sz="2499">
                <a:solidFill>
                  <a:srgbClr val="1D1D1F"/>
                </a:solidFill>
                <a:latin typeface="Now Bold"/>
                <a:ea typeface="Now Bold"/>
                <a:cs typeface="Now Bold"/>
                <a:sym typeface="Now Bold"/>
              </a:rPr>
              <a:t>MySQ</a:t>
            </a:r>
            <a:r>
              <a:rPr lang="en-US" b="true" sz="2499" strike="noStrike" u="none">
                <a:solidFill>
                  <a:srgbClr val="1D1D1F"/>
                </a:solidFill>
                <a:latin typeface="Now Bold"/>
                <a:ea typeface="Now Bold"/>
                <a:cs typeface="Now Bold"/>
                <a:sym typeface="Now Bold"/>
              </a:rPr>
              <a:t>L</a:t>
            </a:r>
            <a:r>
              <a:rPr lang="en-US" b="true" sz="2499" strike="noStrike" u="none">
                <a:solidFill>
                  <a:srgbClr val="1D1D1F"/>
                </a:solidFill>
                <a:latin typeface="Now Bold"/>
                <a:ea typeface="Now Bold"/>
                <a:cs typeface="Now Bold"/>
                <a:sym typeface="Now Bold"/>
              </a:rPr>
              <a:t> W</a:t>
            </a:r>
            <a:r>
              <a:rPr lang="en-US" b="true" sz="2499" strike="noStrike" u="none">
                <a:solidFill>
                  <a:srgbClr val="1D1D1F"/>
                </a:solidFill>
                <a:latin typeface="Now Bold"/>
                <a:ea typeface="Now Bold"/>
                <a:cs typeface="Now Bold"/>
                <a:sym typeface="Now Bold"/>
              </a:rPr>
              <a:t>or</a:t>
            </a:r>
            <a:r>
              <a:rPr lang="en-US" b="true" sz="2499" strike="noStrike" u="none">
                <a:solidFill>
                  <a:srgbClr val="1D1D1F"/>
                </a:solidFill>
                <a:latin typeface="Now Bold"/>
                <a:ea typeface="Now Bold"/>
                <a:cs typeface="Now Bold"/>
                <a:sym typeface="Now Bold"/>
              </a:rPr>
              <a:t>kb</a:t>
            </a:r>
            <a:r>
              <a:rPr lang="en-US" b="true" sz="2499" strike="noStrike" u="none">
                <a:solidFill>
                  <a:srgbClr val="1D1D1F"/>
                </a:solidFill>
                <a:latin typeface="Now Bold"/>
                <a:ea typeface="Now Bold"/>
                <a:cs typeface="Now Bold"/>
                <a:sym typeface="Now Bold"/>
              </a:rPr>
              <a:t>e</a:t>
            </a:r>
            <a:r>
              <a:rPr lang="en-US" b="true" sz="2499" strike="noStrike" u="none">
                <a:solidFill>
                  <a:srgbClr val="1D1D1F"/>
                </a:solidFill>
                <a:latin typeface="Now Bold"/>
                <a:ea typeface="Now Bold"/>
                <a:cs typeface="Now Bold"/>
                <a:sym typeface="Now Bold"/>
              </a:rPr>
              <a:t>nch</a:t>
            </a:r>
            <a:r>
              <a:rPr lang="en-US" b="true" sz="2499" strike="noStrike" u="none">
                <a:solidFill>
                  <a:srgbClr val="1D1D1F"/>
                </a:solidFill>
                <a:latin typeface="Now Bold"/>
                <a:ea typeface="Now Bold"/>
                <a:cs typeface="Now Bold"/>
                <a:sym typeface="Now Bold"/>
              </a:rPr>
              <a:t> 💻</a:t>
            </a:r>
          </a:p>
          <a:p>
            <a:pPr algn="just" marL="539749" indent="-269875" lvl="1">
              <a:lnSpc>
                <a:spcPts val="3774"/>
              </a:lnSpc>
              <a:spcBef>
                <a:spcPct val="0"/>
              </a:spcBef>
              <a:buFont typeface="Arial"/>
              <a:buChar char="•"/>
            </a:pPr>
            <a:r>
              <a:rPr lang="en-US" sz="2499" strike="noStrike" u="none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U</a:t>
            </a:r>
            <a:r>
              <a:rPr lang="en-US" sz="2499" strike="noStrike" u="none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s</a:t>
            </a:r>
            <a:r>
              <a:rPr lang="en-US" sz="2499" strike="noStrike" u="none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e</a:t>
            </a:r>
            <a:r>
              <a:rPr lang="en-US" sz="2499" strike="noStrike" u="none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d</a:t>
            </a:r>
            <a:r>
              <a:rPr lang="en-US" sz="2499" strike="noStrike" u="none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 t</a:t>
            </a:r>
            <a:r>
              <a:rPr lang="en-US" sz="2499" strike="noStrike" u="none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o</a:t>
            </a:r>
            <a:r>
              <a:rPr lang="en-US" sz="2499" strike="noStrike" u="none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 w</a:t>
            </a:r>
            <a:r>
              <a:rPr lang="en-US" sz="2499" strike="noStrike" u="none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rit</a:t>
            </a:r>
            <a:r>
              <a:rPr lang="en-US" sz="2499" strike="noStrike" u="none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e</a:t>
            </a:r>
            <a:r>
              <a:rPr lang="en-US" sz="2499" strike="noStrike" u="none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 a</a:t>
            </a:r>
            <a:r>
              <a:rPr lang="en-US" sz="2499" strike="noStrike" u="none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nd </a:t>
            </a:r>
            <a:r>
              <a:rPr lang="en-US" sz="2499" strike="noStrike" u="none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e</a:t>
            </a:r>
            <a:r>
              <a:rPr lang="en-US" sz="2499" strike="noStrike" u="none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x</a:t>
            </a:r>
            <a:r>
              <a:rPr lang="en-US" sz="2499" strike="noStrike" u="none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ec</a:t>
            </a:r>
            <a:r>
              <a:rPr lang="en-US" sz="2499" strike="noStrike" u="none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u</a:t>
            </a:r>
            <a:r>
              <a:rPr lang="en-US" sz="2499" strike="noStrike" u="none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te </a:t>
            </a:r>
            <a:r>
              <a:rPr lang="en-US" sz="2499" strike="noStrike" u="none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SQL</a:t>
            </a:r>
            <a:r>
              <a:rPr lang="en-US" sz="2499" strike="noStrike" u="none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 </a:t>
            </a:r>
            <a:r>
              <a:rPr lang="en-US" sz="2499" strike="noStrike" u="none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qu</a:t>
            </a:r>
            <a:r>
              <a:rPr lang="en-US" sz="2499" strike="noStrike" u="none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e</a:t>
            </a:r>
            <a:r>
              <a:rPr lang="en-US" sz="2499" strike="noStrike" u="none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r</a:t>
            </a:r>
            <a:r>
              <a:rPr lang="en-US" sz="2499" strike="noStrike" u="none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ies</a:t>
            </a:r>
          </a:p>
          <a:p>
            <a:pPr algn="just" marL="539749" indent="-269875" lvl="1">
              <a:lnSpc>
                <a:spcPts val="3774"/>
              </a:lnSpc>
              <a:spcBef>
                <a:spcPct val="0"/>
              </a:spcBef>
              <a:buFont typeface="Arial"/>
              <a:buChar char="•"/>
            </a:pPr>
            <a:r>
              <a:rPr lang="en-US" sz="2499" strike="noStrike" u="none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Us</a:t>
            </a:r>
            <a:r>
              <a:rPr lang="en-US" sz="2499" strike="noStrike" u="none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e</a:t>
            </a:r>
            <a:r>
              <a:rPr lang="en-US" sz="2499" strike="noStrike" u="none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r-f</a:t>
            </a:r>
            <a:r>
              <a:rPr lang="en-US" sz="2499" strike="noStrike" u="none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ri</a:t>
            </a:r>
            <a:r>
              <a:rPr lang="en-US" sz="2499" strike="noStrike" u="none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e</a:t>
            </a:r>
            <a:r>
              <a:rPr lang="en-US" sz="2499" strike="noStrike" u="none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nd</a:t>
            </a:r>
            <a:r>
              <a:rPr lang="en-US" sz="2499" strike="noStrike" u="none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ly </a:t>
            </a:r>
            <a:r>
              <a:rPr lang="en-US" sz="2499" strike="noStrike" u="none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int</a:t>
            </a:r>
            <a:r>
              <a:rPr lang="en-US" sz="2499" strike="noStrike" u="none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erf</a:t>
            </a:r>
            <a:r>
              <a:rPr lang="en-US" sz="2499" strike="noStrike" u="none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a</a:t>
            </a:r>
            <a:r>
              <a:rPr lang="en-US" sz="2499" strike="noStrike" u="none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ce f</a:t>
            </a:r>
            <a:r>
              <a:rPr lang="en-US" sz="2499" strike="noStrike" u="none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or </a:t>
            </a:r>
            <a:r>
              <a:rPr lang="en-US" sz="2499" strike="noStrike" u="none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da</a:t>
            </a:r>
            <a:r>
              <a:rPr lang="en-US" sz="2499" strike="noStrike" u="none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t</a:t>
            </a:r>
            <a:r>
              <a:rPr lang="en-US" sz="2499" strike="noStrike" u="none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abas</a:t>
            </a:r>
            <a:r>
              <a:rPr lang="en-US" sz="2499" strike="noStrike" u="none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e mana</a:t>
            </a:r>
            <a:r>
              <a:rPr lang="en-US" sz="2499" strike="noStrike" u="none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gem</a:t>
            </a:r>
            <a:r>
              <a:rPr lang="en-US" sz="2499" strike="noStrike" u="none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en</a:t>
            </a:r>
            <a:r>
              <a:rPr lang="en-US" sz="2499" strike="noStrike" u="none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t</a:t>
            </a:r>
            <a:r>
              <a:rPr lang="en-US" sz="2499" strike="noStrike" u="none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 an</a:t>
            </a:r>
            <a:r>
              <a:rPr lang="en-US" sz="2499" strike="noStrike" u="none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d</a:t>
            </a:r>
            <a:r>
              <a:rPr lang="en-US" sz="2499" strike="noStrike" u="none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 visu</a:t>
            </a:r>
            <a:r>
              <a:rPr lang="en-US" sz="2499" strike="noStrike" u="none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al</a:t>
            </a:r>
            <a:r>
              <a:rPr lang="en-US" sz="2499" strike="noStrike" u="none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i</a:t>
            </a:r>
            <a:r>
              <a:rPr lang="en-US" sz="2499" strike="noStrike" u="none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z</a:t>
            </a:r>
            <a:r>
              <a:rPr lang="en-US" sz="2499" strike="noStrike" u="none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385400"/>
            <a:ext cx="15340728" cy="712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b="true" sz="4200" u="sng">
                <a:solidFill>
                  <a:srgbClr val="1D1D1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Tools</a:t>
            </a:r>
            <a:r>
              <a:rPr lang="en-US" b="true" sz="4200" u="sng">
                <a:solidFill>
                  <a:srgbClr val="1D1D1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&amp; Technologies Used: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4817285"/>
            <a:ext cx="15340728" cy="1488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49"/>
              </a:lnSpc>
            </a:pPr>
            <a:r>
              <a:rPr lang="en-US" b="true" sz="2499" strike="noStrike" u="none">
                <a:solidFill>
                  <a:srgbClr val="1D1D1F"/>
                </a:solidFill>
                <a:latin typeface="Now Bold"/>
                <a:ea typeface="Now Bold"/>
                <a:cs typeface="Now Bold"/>
                <a:sym typeface="Now Bold"/>
              </a:rPr>
              <a:t>SQL (Structured Query Language) 🗂️</a:t>
            </a:r>
          </a:p>
          <a:p>
            <a:pPr algn="just" marL="539749" indent="-269875" lvl="1">
              <a:lnSpc>
                <a:spcPts val="3774"/>
              </a:lnSpc>
              <a:spcBef>
                <a:spcPct val="0"/>
              </a:spcBef>
              <a:buFont typeface="Arial"/>
              <a:buChar char="•"/>
            </a:pPr>
            <a:r>
              <a:rPr lang="en-US" sz="2499" strike="noStrike" u="none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Used for data retrieval, filtering, and analysis</a:t>
            </a:r>
          </a:p>
          <a:p>
            <a:pPr algn="just" marL="539749" indent="-269875" lvl="1">
              <a:lnSpc>
                <a:spcPts val="3774"/>
              </a:lnSpc>
              <a:spcBef>
                <a:spcPct val="0"/>
              </a:spcBef>
              <a:buFont typeface="Arial"/>
              <a:buChar char="•"/>
            </a:pPr>
            <a:r>
              <a:rPr lang="en-US" sz="2499" strike="noStrike" u="none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He</a:t>
            </a:r>
            <a:r>
              <a:rPr lang="en-US" sz="2499" strike="noStrike" u="none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lp</a:t>
            </a:r>
            <a:r>
              <a:rPr lang="en-US" sz="2499" strike="noStrike" u="none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ed </a:t>
            </a:r>
            <a:r>
              <a:rPr lang="en-US" sz="2499" strike="noStrike" u="none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a</a:t>
            </a:r>
            <a:r>
              <a:rPr lang="en-US" sz="2499" strike="noStrike" u="none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nsw</a:t>
            </a:r>
            <a:r>
              <a:rPr lang="en-US" sz="2499" strike="noStrike" u="none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e</a:t>
            </a:r>
            <a:r>
              <a:rPr lang="en-US" sz="2499" strike="noStrike" u="none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r</a:t>
            </a:r>
            <a:r>
              <a:rPr lang="en-US" sz="2499" strike="noStrike" u="none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 </a:t>
            </a:r>
            <a:r>
              <a:rPr lang="en-US" sz="2499" strike="noStrike" u="none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bus</a:t>
            </a:r>
            <a:r>
              <a:rPr lang="en-US" sz="2499" strike="noStrike" u="none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i</a:t>
            </a:r>
            <a:r>
              <a:rPr lang="en-US" sz="2499" strike="noStrike" u="none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n</a:t>
            </a:r>
            <a:r>
              <a:rPr lang="en-US" sz="2499" strike="noStrike" u="none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ess </a:t>
            </a:r>
            <a:r>
              <a:rPr lang="en-US" sz="2499" strike="noStrike" u="none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q</a:t>
            </a:r>
            <a:r>
              <a:rPr lang="en-US" sz="2499" strike="noStrike" u="none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u</a:t>
            </a:r>
            <a:r>
              <a:rPr lang="en-US" sz="2499" strike="noStrike" u="none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esti</a:t>
            </a:r>
            <a:r>
              <a:rPr lang="en-US" sz="2499" strike="noStrike" u="none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o</a:t>
            </a:r>
            <a:r>
              <a:rPr lang="en-US" sz="2499" strike="noStrike" u="none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ns</a:t>
            </a:r>
            <a:r>
              <a:rPr lang="en-US" sz="2499" strike="noStrike" u="none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 </a:t>
            </a:r>
            <a:r>
              <a:rPr lang="en-US" sz="2499" strike="noStrike" u="none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by</a:t>
            </a:r>
            <a:r>
              <a:rPr lang="en-US" sz="2499" strike="noStrike" u="none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 </a:t>
            </a:r>
            <a:r>
              <a:rPr lang="en-US" sz="2499" strike="noStrike" u="none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wr</a:t>
            </a:r>
            <a:r>
              <a:rPr lang="en-US" sz="2499" strike="noStrike" u="none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it</a:t>
            </a:r>
            <a:r>
              <a:rPr lang="en-US" sz="2499" strike="noStrike" u="none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i</a:t>
            </a:r>
            <a:r>
              <a:rPr lang="en-US" sz="2499" strike="noStrike" u="none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n</a:t>
            </a:r>
            <a:r>
              <a:rPr lang="en-US" sz="2499" strike="noStrike" u="none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g</a:t>
            </a:r>
            <a:r>
              <a:rPr lang="en-US" sz="2499" strike="noStrike" u="none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 pr</a:t>
            </a:r>
            <a:r>
              <a:rPr lang="en-US" sz="2499" strike="noStrike" u="none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ec</a:t>
            </a:r>
            <a:r>
              <a:rPr lang="en-US" sz="2499" strike="noStrike" u="none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i</a:t>
            </a:r>
            <a:r>
              <a:rPr lang="en-US" sz="2499" strike="noStrike" u="none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se q</a:t>
            </a:r>
            <a:r>
              <a:rPr lang="en-US" sz="2499" strike="noStrike" u="none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u</a:t>
            </a:r>
            <a:r>
              <a:rPr lang="en-US" sz="2499" strike="noStrike" u="none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e</a:t>
            </a:r>
            <a:r>
              <a:rPr lang="en-US" sz="2499" strike="noStrike" u="none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r</a:t>
            </a:r>
            <a:r>
              <a:rPr lang="en-US" sz="2499" strike="noStrike" u="none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ies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7366726"/>
            <a:ext cx="15340728" cy="1406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774"/>
              </a:lnSpc>
              <a:buFont typeface="Arial"/>
              <a:buChar char="•"/>
            </a:pPr>
            <a:r>
              <a:rPr lang="en-US" sz="2499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MySQL Workbench is widely used in data analytics for working with structured data.</a:t>
            </a:r>
          </a:p>
          <a:p>
            <a:pPr algn="l" marL="539749" indent="-269875" lvl="1">
              <a:lnSpc>
                <a:spcPts val="3774"/>
              </a:lnSpc>
              <a:buFont typeface="Arial"/>
              <a:buChar char="•"/>
            </a:pPr>
            <a:r>
              <a:rPr lang="en-US" sz="2499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It allows for quick testing, debugging, and visualization of query results.</a:t>
            </a:r>
          </a:p>
          <a:p>
            <a:pPr algn="l" marL="539749" indent="-269875" lvl="1">
              <a:lnSpc>
                <a:spcPts val="3774"/>
              </a:lnSpc>
              <a:buFont typeface="Arial"/>
              <a:buChar char="•"/>
            </a:pPr>
            <a:r>
              <a:rPr lang="en-US" sz="2499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SQL is the foundational language for relational database management.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6595201"/>
            <a:ext cx="15340728" cy="647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b="true" sz="4200" u="sng">
                <a:solidFill>
                  <a:srgbClr val="1D1D1F"/>
                </a:solidFill>
                <a:latin typeface="Raleway Bold"/>
                <a:ea typeface="Raleway Bold"/>
                <a:cs typeface="Raleway Bold"/>
                <a:sym typeface="Raleway Bold"/>
              </a:rPr>
              <a:t>Why These Tools?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777" r="0" b="-877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1969185"/>
            <a:ext cx="5957354" cy="8317815"/>
          </a:xfrm>
          <a:custGeom>
            <a:avLst/>
            <a:gdLst/>
            <a:ahLst/>
            <a:cxnLst/>
            <a:rect r="r" b="b" t="t" l="l"/>
            <a:pathLst>
              <a:path h="8317815" w="5957354">
                <a:moveTo>
                  <a:pt x="0" y="0"/>
                </a:moveTo>
                <a:lnTo>
                  <a:pt x="5957354" y="0"/>
                </a:lnTo>
                <a:lnTo>
                  <a:pt x="5957354" y="8317815"/>
                </a:lnTo>
                <a:lnTo>
                  <a:pt x="0" y="83178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273496" y="3265529"/>
            <a:ext cx="13741008" cy="3879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5117"/>
              </a:lnSpc>
            </a:pPr>
            <a:r>
              <a:rPr lang="en-US" b="true" sz="13743">
                <a:solidFill>
                  <a:srgbClr val="1D1D1F"/>
                </a:solidFill>
                <a:latin typeface="Raleway Bold"/>
                <a:ea typeface="Raleway Bold"/>
                <a:cs typeface="Raleway Bold"/>
                <a:sym typeface="Raleway Bold"/>
              </a:rPr>
              <a:t>MARKE</a:t>
            </a:r>
            <a:r>
              <a:rPr lang="en-US" b="true" sz="13743">
                <a:solidFill>
                  <a:srgbClr val="1D1D1F"/>
                </a:solidFill>
                <a:latin typeface="Raleway Bold"/>
                <a:ea typeface="Raleway Bold"/>
                <a:cs typeface="Raleway Bold"/>
                <a:sym typeface="Raleway Bold"/>
              </a:rPr>
              <a:t>TING ANALYSIS</a:t>
            </a:r>
          </a:p>
        </p:txBody>
      </p:sp>
      <p:sp>
        <p:nvSpPr>
          <p:cNvPr name="Freeform 5" id="5"/>
          <p:cNvSpPr/>
          <p:nvPr/>
        </p:nvSpPr>
        <p:spPr>
          <a:xfrm flipH="true" flipV="true" rot="0">
            <a:off x="12330646" y="0"/>
            <a:ext cx="5957354" cy="8317815"/>
          </a:xfrm>
          <a:custGeom>
            <a:avLst/>
            <a:gdLst/>
            <a:ahLst/>
            <a:cxnLst/>
            <a:rect r="r" b="b" t="t" l="l"/>
            <a:pathLst>
              <a:path h="8317815" w="5957354">
                <a:moveTo>
                  <a:pt x="5957354" y="8317815"/>
                </a:moveTo>
                <a:lnTo>
                  <a:pt x="0" y="8317815"/>
                </a:lnTo>
                <a:lnTo>
                  <a:pt x="0" y="0"/>
                </a:lnTo>
                <a:lnTo>
                  <a:pt x="5957354" y="0"/>
                </a:lnTo>
                <a:lnTo>
                  <a:pt x="5957354" y="8317815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777" r="0" b="-8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2644039" y="2307407"/>
            <a:ext cx="5715114" cy="7979593"/>
          </a:xfrm>
          <a:custGeom>
            <a:avLst/>
            <a:gdLst/>
            <a:ahLst/>
            <a:cxnLst/>
            <a:rect r="r" b="b" t="t" l="l"/>
            <a:pathLst>
              <a:path h="7979593" w="5715114">
                <a:moveTo>
                  <a:pt x="5715115" y="0"/>
                </a:moveTo>
                <a:lnTo>
                  <a:pt x="0" y="0"/>
                </a:lnTo>
                <a:lnTo>
                  <a:pt x="0" y="7979593"/>
                </a:lnTo>
                <a:lnTo>
                  <a:pt x="5715115" y="7979593"/>
                </a:lnTo>
                <a:lnTo>
                  <a:pt x="571511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4841062"/>
            <a:ext cx="6294163" cy="2136380"/>
          </a:xfrm>
          <a:custGeom>
            <a:avLst/>
            <a:gdLst/>
            <a:ahLst/>
            <a:cxnLst/>
            <a:rect r="r" b="b" t="t" l="l"/>
            <a:pathLst>
              <a:path h="2136380" w="6294163">
                <a:moveTo>
                  <a:pt x="0" y="0"/>
                </a:moveTo>
                <a:lnTo>
                  <a:pt x="6294163" y="0"/>
                </a:lnTo>
                <a:lnTo>
                  <a:pt x="6294163" y="2136380"/>
                </a:lnTo>
                <a:lnTo>
                  <a:pt x="0" y="213638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43363" r="-26052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723123" y="4586909"/>
            <a:ext cx="5778474" cy="2922755"/>
          </a:xfrm>
          <a:custGeom>
            <a:avLst/>
            <a:gdLst/>
            <a:ahLst/>
            <a:cxnLst/>
            <a:rect r="r" b="b" t="t" l="l"/>
            <a:pathLst>
              <a:path h="2922755" w="5778474">
                <a:moveTo>
                  <a:pt x="0" y="0"/>
                </a:moveTo>
                <a:lnTo>
                  <a:pt x="5778473" y="0"/>
                </a:lnTo>
                <a:lnTo>
                  <a:pt x="5778473" y="2922754"/>
                </a:lnTo>
                <a:lnTo>
                  <a:pt x="0" y="292275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392882"/>
            <a:ext cx="16230600" cy="1457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400"/>
              </a:lnSpc>
            </a:pPr>
            <a:r>
              <a:rPr lang="en-US" b="true" sz="9500">
                <a:solidFill>
                  <a:srgbClr val="1D1D1F"/>
                </a:solidFill>
                <a:latin typeface="Raleway Bold"/>
                <a:ea typeface="Raleway Bold"/>
                <a:cs typeface="Raleway Bold"/>
                <a:sym typeface="Raleway Bold"/>
              </a:rPr>
              <a:t>LOYA</a:t>
            </a:r>
            <a:r>
              <a:rPr lang="en-US" b="true" sz="9500">
                <a:solidFill>
                  <a:srgbClr val="1D1D1F"/>
                </a:solidFill>
                <a:latin typeface="Raleway Bold"/>
                <a:ea typeface="Raleway Bold"/>
                <a:cs typeface="Raleway Bold"/>
                <a:sym typeface="Raleway Bold"/>
              </a:rPr>
              <a:t>L USER REWARD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09650" y="1979240"/>
            <a:ext cx="15026645" cy="151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99"/>
              </a:lnSpc>
            </a:pPr>
            <a:r>
              <a:rPr lang="en-US" sz="3199" b="true">
                <a:solidFill>
                  <a:srgbClr val="1D1D1F"/>
                </a:solidFill>
                <a:latin typeface="Now Bold"/>
                <a:ea typeface="Now Bold"/>
                <a:cs typeface="Now Bold"/>
                <a:sym typeface="Now Bold"/>
              </a:rPr>
              <a:t>🔹</a:t>
            </a:r>
            <a:r>
              <a:rPr lang="en-US" b="true" sz="3199" u="sng">
                <a:solidFill>
                  <a:srgbClr val="1D1D1F"/>
                </a:solidFill>
                <a:latin typeface="Now Bold"/>
                <a:ea typeface="Now Bold"/>
                <a:cs typeface="Now Bold"/>
                <a:sym typeface="Now Bold"/>
              </a:rPr>
              <a:t>Objective:</a:t>
            </a:r>
          </a:p>
          <a:p>
            <a:pPr algn="just" marL="0" indent="0" lvl="0">
              <a:lnSpc>
                <a:spcPts val="3749"/>
              </a:lnSpc>
            </a:pPr>
            <a:r>
              <a:rPr lang="en-US" sz="2499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To identify the top 5 most loyal users i.e., i.e., those who have been using the platform for the longest time.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3919042"/>
            <a:ext cx="6294163" cy="493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  <a:spcBef>
                <a:spcPct val="0"/>
              </a:spcBef>
            </a:pPr>
            <a:r>
              <a:rPr lang="en-US" b="true" sz="3199" u="sng">
                <a:solidFill>
                  <a:srgbClr val="1D1D1F"/>
                </a:solidFill>
                <a:latin typeface="Now Bold"/>
                <a:ea typeface="Now Bold"/>
                <a:cs typeface="Now Bold"/>
                <a:sym typeface="Now Bold"/>
              </a:rPr>
              <a:t>SQL Query Used</a:t>
            </a:r>
            <a:r>
              <a:rPr lang="en-US" b="true" sz="3199">
                <a:solidFill>
                  <a:srgbClr val="1D1D1F"/>
                </a:solidFill>
                <a:latin typeface="Now Bold"/>
                <a:ea typeface="Now Bold"/>
                <a:cs typeface="Now Bold"/>
                <a:sym typeface="Now Bold"/>
              </a:rPr>
              <a:t>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723123" y="3919042"/>
            <a:ext cx="5568040" cy="493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  <a:spcBef>
                <a:spcPct val="0"/>
              </a:spcBef>
            </a:pPr>
            <a:r>
              <a:rPr lang="en-US" b="true" sz="3199" u="sng">
                <a:solidFill>
                  <a:srgbClr val="1D1D1F"/>
                </a:solidFill>
                <a:latin typeface="Now Bold"/>
                <a:ea typeface="Now Bold"/>
                <a:cs typeface="Now Bold"/>
                <a:sym typeface="Now Bold"/>
              </a:rPr>
              <a:t>Output</a:t>
            </a:r>
            <a:r>
              <a:rPr lang="en-US" b="true" sz="3199">
                <a:solidFill>
                  <a:srgbClr val="1D1D1F"/>
                </a:solidFill>
                <a:latin typeface="Now Bold"/>
                <a:ea typeface="Now Bold"/>
                <a:cs typeface="Now Bold"/>
                <a:sym typeface="Now Bold"/>
              </a:rPr>
              <a:t>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7907655"/>
            <a:ext cx="16230600" cy="2024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3"/>
              </a:lnSpc>
            </a:pPr>
            <a:r>
              <a:rPr lang="en-US" sz="3202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💡</a:t>
            </a:r>
            <a:r>
              <a:rPr lang="en-US" b="true" sz="3202" u="sng">
                <a:solidFill>
                  <a:srgbClr val="1D1D1F"/>
                </a:solidFill>
                <a:latin typeface="Now Bold"/>
                <a:ea typeface="Now Bold"/>
                <a:cs typeface="Now Bold"/>
                <a:sym typeface="Now Bold"/>
              </a:rPr>
              <a:t>Insight:</a:t>
            </a:r>
          </a:p>
          <a:p>
            <a:pPr algn="l">
              <a:lnSpc>
                <a:spcPts val="3753"/>
              </a:lnSpc>
            </a:pPr>
            <a:r>
              <a:rPr lang="en-US" sz="2502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 These users —</a:t>
            </a:r>
            <a:r>
              <a:rPr lang="en-US" sz="2502" b="true">
                <a:solidFill>
                  <a:srgbClr val="1D1D1F"/>
                </a:solidFill>
                <a:latin typeface="Now Bold"/>
                <a:ea typeface="Now Bold"/>
                <a:cs typeface="Now Bold"/>
                <a:sym typeface="Now Bold"/>
              </a:rPr>
              <a:t> Darby_Herzog, Emilio_Bernier52, Elenor88, Nicole71, and Jordyn.Jacobson2</a:t>
            </a:r>
            <a:r>
              <a:rPr lang="en-US" sz="2502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 — are the earliest users of the platform and can be rewarded through loyalty programs or exclusive offers.</a:t>
            </a:r>
          </a:p>
          <a:p>
            <a:pPr algn="l">
              <a:lnSpc>
                <a:spcPts val="3753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777" r="0" b="-8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2644039" y="2307407"/>
            <a:ext cx="5715114" cy="7979593"/>
          </a:xfrm>
          <a:custGeom>
            <a:avLst/>
            <a:gdLst/>
            <a:ahLst/>
            <a:cxnLst/>
            <a:rect r="r" b="b" t="t" l="l"/>
            <a:pathLst>
              <a:path h="7979593" w="5715114">
                <a:moveTo>
                  <a:pt x="5715115" y="0"/>
                </a:moveTo>
                <a:lnTo>
                  <a:pt x="0" y="0"/>
                </a:lnTo>
                <a:lnTo>
                  <a:pt x="0" y="7979593"/>
                </a:lnTo>
                <a:lnTo>
                  <a:pt x="5715115" y="7979593"/>
                </a:lnTo>
                <a:lnTo>
                  <a:pt x="571511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09650" y="4631512"/>
            <a:ext cx="6294163" cy="2366163"/>
          </a:xfrm>
          <a:custGeom>
            <a:avLst/>
            <a:gdLst/>
            <a:ahLst/>
            <a:cxnLst/>
            <a:rect r="r" b="b" t="t" l="l"/>
            <a:pathLst>
              <a:path h="2366163" w="6294163">
                <a:moveTo>
                  <a:pt x="0" y="0"/>
                </a:moveTo>
                <a:lnTo>
                  <a:pt x="6294163" y="0"/>
                </a:lnTo>
                <a:lnTo>
                  <a:pt x="6294163" y="2366164"/>
                </a:lnTo>
                <a:lnTo>
                  <a:pt x="0" y="236616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2781" r="0" b="-5602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191952" y="4631512"/>
            <a:ext cx="3309644" cy="4978547"/>
          </a:xfrm>
          <a:custGeom>
            <a:avLst/>
            <a:gdLst/>
            <a:ahLst/>
            <a:cxnLst/>
            <a:rect r="r" b="b" t="t" l="l"/>
            <a:pathLst>
              <a:path h="4978547" w="3309644">
                <a:moveTo>
                  <a:pt x="0" y="0"/>
                </a:moveTo>
                <a:lnTo>
                  <a:pt x="3309644" y="0"/>
                </a:lnTo>
                <a:lnTo>
                  <a:pt x="3309644" y="4978547"/>
                </a:lnTo>
                <a:lnTo>
                  <a:pt x="0" y="497854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4993" r="-3491" b="-722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464319"/>
            <a:ext cx="16230600" cy="1314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320"/>
              </a:lnSpc>
            </a:pPr>
            <a:r>
              <a:rPr lang="en-US" b="true" sz="8600">
                <a:solidFill>
                  <a:srgbClr val="1D1D1F"/>
                </a:solidFill>
                <a:latin typeface="Raleway Bold"/>
                <a:ea typeface="Raleway Bold"/>
                <a:cs typeface="Raleway Bold"/>
                <a:sym typeface="Raleway Bold"/>
              </a:rPr>
              <a:t>INACTIVE</a:t>
            </a:r>
            <a:r>
              <a:rPr lang="en-US" b="true" sz="8600">
                <a:solidFill>
                  <a:srgbClr val="1D1D1F"/>
                </a:solidFill>
                <a:latin typeface="Raleway Bold"/>
                <a:ea typeface="Raleway Bold"/>
                <a:cs typeface="Raleway Bold"/>
                <a:sym typeface="Raleway Bold"/>
              </a:rPr>
              <a:t> USER ENGAGEMENT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09650" y="1979240"/>
            <a:ext cx="15026645" cy="151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99"/>
              </a:lnSpc>
            </a:pPr>
            <a:r>
              <a:rPr lang="en-US" sz="3199" b="true">
                <a:solidFill>
                  <a:srgbClr val="1D1D1F"/>
                </a:solidFill>
                <a:latin typeface="Now Bold"/>
                <a:ea typeface="Now Bold"/>
                <a:cs typeface="Now Bold"/>
                <a:sym typeface="Now Bold"/>
              </a:rPr>
              <a:t>🔹</a:t>
            </a:r>
            <a:r>
              <a:rPr lang="en-US" b="true" sz="3199" u="sng">
                <a:solidFill>
                  <a:srgbClr val="1D1D1F"/>
                </a:solidFill>
                <a:latin typeface="Now Bold"/>
                <a:ea typeface="Now Bold"/>
                <a:cs typeface="Now Bold"/>
                <a:sym typeface="Now Bold"/>
              </a:rPr>
              <a:t>Objective:</a:t>
            </a:r>
          </a:p>
          <a:p>
            <a:pPr algn="just" marL="0" indent="0" lvl="0">
              <a:lnSpc>
                <a:spcPts val="3749"/>
              </a:lnSpc>
            </a:pPr>
            <a:r>
              <a:rPr lang="en-US" sz="2499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I</a:t>
            </a:r>
            <a:r>
              <a:rPr lang="en-US" sz="2499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dentify users who have never posted any photo on Instagram, so the team can target them with promotional emails.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3919042"/>
            <a:ext cx="6294163" cy="493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  <a:spcBef>
                <a:spcPct val="0"/>
              </a:spcBef>
            </a:pPr>
            <a:r>
              <a:rPr lang="en-US" b="true" sz="3199" u="sng">
                <a:solidFill>
                  <a:srgbClr val="1D1D1F"/>
                </a:solidFill>
                <a:latin typeface="Now Bold"/>
                <a:ea typeface="Now Bold"/>
                <a:cs typeface="Now Bold"/>
                <a:sym typeface="Now Bold"/>
              </a:rPr>
              <a:t>SQL Query Used</a:t>
            </a:r>
            <a:r>
              <a:rPr lang="en-US" b="true" sz="3199">
                <a:solidFill>
                  <a:srgbClr val="1D1D1F"/>
                </a:solidFill>
                <a:latin typeface="Now Bold"/>
                <a:ea typeface="Now Bold"/>
                <a:cs typeface="Now Bold"/>
                <a:sym typeface="Now Bold"/>
              </a:rPr>
              <a:t>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062754" y="3708980"/>
            <a:ext cx="5568040" cy="493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  <a:spcBef>
                <a:spcPct val="0"/>
              </a:spcBef>
            </a:pPr>
            <a:r>
              <a:rPr lang="en-US" b="true" sz="3199" u="sng">
                <a:solidFill>
                  <a:srgbClr val="1D1D1F"/>
                </a:solidFill>
                <a:latin typeface="Now Bold"/>
                <a:ea typeface="Now Bold"/>
                <a:cs typeface="Now Bold"/>
                <a:sym typeface="Now Bold"/>
              </a:rPr>
              <a:t>Output</a:t>
            </a:r>
            <a:r>
              <a:rPr lang="en-US" b="true" sz="3199">
                <a:solidFill>
                  <a:srgbClr val="1D1D1F"/>
                </a:solidFill>
                <a:latin typeface="Now Bold"/>
                <a:ea typeface="Now Bold"/>
                <a:cs typeface="Now Bold"/>
                <a:sym typeface="Now Bold"/>
              </a:rPr>
              <a:t>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7585137"/>
            <a:ext cx="10460477" cy="25011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3"/>
              </a:lnSpc>
            </a:pPr>
            <a:r>
              <a:rPr lang="en-US" sz="3202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💡</a:t>
            </a:r>
            <a:r>
              <a:rPr lang="en-US" b="true" sz="3202" u="sng">
                <a:solidFill>
                  <a:srgbClr val="1D1D1F"/>
                </a:solidFill>
                <a:latin typeface="Now Bold"/>
                <a:ea typeface="Now Bold"/>
                <a:cs typeface="Now Bold"/>
                <a:sym typeface="Now Bold"/>
              </a:rPr>
              <a:t>Insight:</a:t>
            </a:r>
          </a:p>
          <a:p>
            <a:pPr algn="l">
              <a:lnSpc>
                <a:spcPts val="3753"/>
              </a:lnSpc>
            </a:pPr>
            <a:r>
              <a:rPr lang="en-US" sz="2502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These users h</a:t>
            </a:r>
            <a:r>
              <a:rPr lang="en-US" sz="2502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a</a:t>
            </a:r>
            <a:r>
              <a:rPr lang="en-US" sz="2502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v</a:t>
            </a:r>
            <a:r>
              <a:rPr lang="en-US" sz="2502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e regi</a:t>
            </a:r>
            <a:r>
              <a:rPr lang="en-US" sz="2502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ster</a:t>
            </a:r>
            <a:r>
              <a:rPr lang="en-US" sz="2502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e</a:t>
            </a:r>
            <a:r>
              <a:rPr lang="en-US" sz="2502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d but </a:t>
            </a:r>
            <a:r>
              <a:rPr lang="en-US" sz="2502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n</a:t>
            </a:r>
            <a:r>
              <a:rPr lang="en-US" sz="2502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eve</a:t>
            </a:r>
            <a:r>
              <a:rPr lang="en-US" sz="2502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r u</a:t>
            </a:r>
            <a:r>
              <a:rPr lang="en-US" sz="2502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pl</a:t>
            </a:r>
            <a:r>
              <a:rPr lang="en-US" sz="2502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oade</a:t>
            </a:r>
            <a:r>
              <a:rPr lang="en-US" sz="2502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d</a:t>
            </a:r>
            <a:r>
              <a:rPr lang="en-US" sz="2502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 any </a:t>
            </a:r>
            <a:r>
              <a:rPr lang="en-US" sz="2502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ph</a:t>
            </a:r>
            <a:r>
              <a:rPr lang="en-US" sz="2502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o</a:t>
            </a:r>
            <a:r>
              <a:rPr lang="en-US" sz="2502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to</a:t>
            </a:r>
            <a:r>
              <a:rPr lang="en-US" sz="2502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.</a:t>
            </a:r>
            <a:r>
              <a:rPr lang="en-US" sz="2502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 They can be targeted with promotional emails to encourage them to start posting and become active users.</a:t>
            </a:r>
          </a:p>
          <a:p>
            <a:pPr algn="l">
              <a:lnSpc>
                <a:spcPts val="3753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777" r="0" b="-8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2644039" y="2307407"/>
            <a:ext cx="5715114" cy="7979593"/>
          </a:xfrm>
          <a:custGeom>
            <a:avLst/>
            <a:gdLst/>
            <a:ahLst/>
            <a:cxnLst/>
            <a:rect r="r" b="b" t="t" l="l"/>
            <a:pathLst>
              <a:path h="7979593" w="5715114">
                <a:moveTo>
                  <a:pt x="5715115" y="0"/>
                </a:moveTo>
                <a:lnTo>
                  <a:pt x="0" y="0"/>
                </a:lnTo>
                <a:lnTo>
                  <a:pt x="0" y="7979593"/>
                </a:lnTo>
                <a:lnTo>
                  <a:pt x="5715115" y="7979593"/>
                </a:lnTo>
                <a:lnTo>
                  <a:pt x="571511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4670480"/>
            <a:ext cx="7665715" cy="2911556"/>
          </a:xfrm>
          <a:custGeom>
            <a:avLst/>
            <a:gdLst/>
            <a:ahLst/>
            <a:cxnLst/>
            <a:rect r="r" b="b" t="t" l="l"/>
            <a:pathLst>
              <a:path h="2911556" w="7665715">
                <a:moveTo>
                  <a:pt x="0" y="0"/>
                </a:moveTo>
                <a:lnTo>
                  <a:pt x="7665715" y="0"/>
                </a:lnTo>
                <a:lnTo>
                  <a:pt x="7665715" y="2911556"/>
                </a:lnTo>
                <a:lnTo>
                  <a:pt x="0" y="291155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454" t="0" r="-454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858311" y="5238516"/>
            <a:ext cx="6897971" cy="1775483"/>
          </a:xfrm>
          <a:custGeom>
            <a:avLst/>
            <a:gdLst/>
            <a:ahLst/>
            <a:cxnLst/>
            <a:rect r="r" b="b" t="t" l="l"/>
            <a:pathLst>
              <a:path h="1775483" w="6897971">
                <a:moveTo>
                  <a:pt x="0" y="0"/>
                </a:moveTo>
                <a:lnTo>
                  <a:pt x="6897971" y="0"/>
                </a:lnTo>
                <a:lnTo>
                  <a:pt x="6897971" y="1775483"/>
                </a:lnTo>
                <a:lnTo>
                  <a:pt x="0" y="177548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21937" r="0" b="-9854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0" y="569540"/>
            <a:ext cx="18288000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720"/>
              </a:lnSpc>
            </a:pPr>
            <a:r>
              <a:rPr lang="en-US" b="true" sz="8100">
                <a:solidFill>
                  <a:srgbClr val="1D1D1F"/>
                </a:solidFill>
                <a:latin typeface="Raleway Bold"/>
                <a:ea typeface="Raleway Bold"/>
                <a:cs typeface="Raleway Bold"/>
                <a:sym typeface="Raleway Bold"/>
              </a:rPr>
              <a:t>CONTE</a:t>
            </a:r>
            <a:r>
              <a:rPr lang="en-US" b="true" sz="8100">
                <a:solidFill>
                  <a:srgbClr val="1D1D1F"/>
                </a:solidFill>
                <a:latin typeface="Raleway Bold"/>
                <a:ea typeface="Raleway Bold"/>
                <a:cs typeface="Raleway Bold"/>
                <a:sym typeface="Raleway Bold"/>
              </a:rPr>
              <a:t>ST WINNER DECLARATION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09650" y="1979240"/>
            <a:ext cx="16249650" cy="151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99"/>
              </a:lnSpc>
            </a:pPr>
            <a:r>
              <a:rPr lang="en-US" sz="3199" b="true">
                <a:solidFill>
                  <a:srgbClr val="1D1D1F"/>
                </a:solidFill>
                <a:latin typeface="Now Bold"/>
                <a:ea typeface="Now Bold"/>
                <a:cs typeface="Now Bold"/>
                <a:sym typeface="Now Bold"/>
              </a:rPr>
              <a:t>🔹</a:t>
            </a:r>
            <a:r>
              <a:rPr lang="en-US" b="true" sz="3199" u="sng">
                <a:solidFill>
                  <a:srgbClr val="1D1D1F"/>
                </a:solidFill>
                <a:latin typeface="Now Bold"/>
                <a:ea typeface="Now Bold"/>
                <a:cs typeface="Now Bold"/>
                <a:sym typeface="Now Bold"/>
              </a:rPr>
              <a:t>Objective:</a:t>
            </a:r>
          </a:p>
          <a:p>
            <a:pPr algn="just" marL="0" indent="0" lvl="0">
              <a:lnSpc>
                <a:spcPts val="3749"/>
              </a:lnSpc>
            </a:pPr>
            <a:r>
              <a:rPr lang="en-US" sz="2499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I</a:t>
            </a:r>
            <a:r>
              <a:rPr lang="en-US" sz="2499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dentify the photo with the highest number of likes and find the user who posted it, so they can be declared the contest winner.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3919042"/>
            <a:ext cx="6294163" cy="493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  <a:spcBef>
                <a:spcPct val="0"/>
              </a:spcBef>
            </a:pPr>
            <a:r>
              <a:rPr lang="en-US" b="true" sz="3199" u="sng">
                <a:solidFill>
                  <a:srgbClr val="1D1D1F"/>
                </a:solidFill>
                <a:latin typeface="Now Bold"/>
                <a:ea typeface="Now Bold"/>
                <a:cs typeface="Now Bold"/>
                <a:sym typeface="Now Bold"/>
              </a:rPr>
              <a:t>SQL Query Used</a:t>
            </a:r>
            <a:r>
              <a:rPr lang="en-US" b="true" sz="3199">
                <a:solidFill>
                  <a:srgbClr val="1D1D1F"/>
                </a:solidFill>
                <a:latin typeface="Now Bold"/>
                <a:ea typeface="Now Bold"/>
                <a:cs typeface="Now Bold"/>
                <a:sym typeface="Now Bold"/>
              </a:rPr>
              <a:t>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062754" y="3919042"/>
            <a:ext cx="5568040" cy="493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  <a:spcBef>
                <a:spcPct val="0"/>
              </a:spcBef>
            </a:pPr>
            <a:r>
              <a:rPr lang="en-US" b="true" sz="3199" u="sng">
                <a:solidFill>
                  <a:srgbClr val="1D1D1F"/>
                </a:solidFill>
                <a:latin typeface="Now Bold"/>
                <a:ea typeface="Now Bold"/>
                <a:cs typeface="Now Bold"/>
                <a:sym typeface="Now Bold"/>
              </a:rPr>
              <a:t>Output</a:t>
            </a:r>
            <a:r>
              <a:rPr lang="en-US" b="true" sz="3199">
                <a:solidFill>
                  <a:srgbClr val="1D1D1F"/>
                </a:solidFill>
                <a:latin typeface="Now Bold"/>
                <a:ea typeface="Now Bold"/>
                <a:cs typeface="Now Bold"/>
                <a:sym typeface="Now Bold"/>
              </a:rPr>
              <a:t>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7915411"/>
            <a:ext cx="16230600" cy="2024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3"/>
              </a:lnSpc>
            </a:pPr>
            <a:r>
              <a:rPr lang="en-US" sz="3202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💡</a:t>
            </a:r>
            <a:r>
              <a:rPr lang="en-US" b="true" sz="3202" u="sng">
                <a:solidFill>
                  <a:srgbClr val="1D1D1F"/>
                </a:solidFill>
                <a:latin typeface="Now Bold"/>
                <a:ea typeface="Now Bold"/>
                <a:cs typeface="Now Bold"/>
                <a:sym typeface="Now Bold"/>
              </a:rPr>
              <a:t>Insight:</a:t>
            </a:r>
          </a:p>
          <a:p>
            <a:pPr algn="l">
              <a:lnSpc>
                <a:spcPts val="3753"/>
              </a:lnSpc>
            </a:pPr>
            <a:r>
              <a:rPr lang="en-US" sz="2502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The contest winn</a:t>
            </a:r>
            <a:r>
              <a:rPr lang="en-US" sz="2502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er i</a:t>
            </a:r>
            <a:r>
              <a:rPr lang="en-US" sz="2502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s Zack_Kemmer93</a:t>
            </a:r>
            <a:r>
              <a:rPr lang="en-US" sz="2502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, whose </a:t>
            </a:r>
            <a:r>
              <a:rPr lang="en-US" sz="2502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ph</a:t>
            </a:r>
            <a:r>
              <a:rPr lang="en-US" sz="2502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o</a:t>
            </a:r>
            <a:r>
              <a:rPr lang="en-US" sz="2502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to received the highest number of likes on the platform.</a:t>
            </a:r>
          </a:p>
          <a:p>
            <a:pPr algn="l">
              <a:lnSpc>
                <a:spcPts val="3753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777" r="0" b="-8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2644039" y="2307407"/>
            <a:ext cx="5715114" cy="7979593"/>
          </a:xfrm>
          <a:custGeom>
            <a:avLst/>
            <a:gdLst/>
            <a:ahLst/>
            <a:cxnLst/>
            <a:rect r="r" b="b" t="t" l="l"/>
            <a:pathLst>
              <a:path h="7979593" w="5715114">
                <a:moveTo>
                  <a:pt x="5715115" y="0"/>
                </a:moveTo>
                <a:lnTo>
                  <a:pt x="0" y="0"/>
                </a:lnTo>
                <a:lnTo>
                  <a:pt x="0" y="7979593"/>
                </a:lnTo>
                <a:lnTo>
                  <a:pt x="5715115" y="7979593"/>
                </a:lnTo>
                <a:lnTo>
                  <a:pt x="571511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4928606"/>
            <a:ext cx="7028143" cy="2737194"/>
          </a:xfrm>
          <a:custGeom>
            <a:avLst/>
            <a:gdLst/>
            <a:ahLst/>
            <a:cxnLst/>
            <a:rect r="r" b="b" t="t" l="l"/>
            <a:pathLst>
              <a:path h="2737194" w="7028143">
                <a:moveTo>
                  <a:pt x="0" y="0"/>
                </a:moveTo>
                <a:lnTo>
                  <a:pt x="7028143" y="0"/>
                </a:lnTo>
                <a:lnTo>
                  <a:pt x="7028143" y="2737194"/>
                </a:lnTo>
                <a:lnTo>
                  <a:pt x="0" y="273719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-5726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692196" y="5006980"/>
            <a:ext cx="5938599" cy="2580447"/>
          </a:xfrm>
          <a:custGeom>
            <a:avLst/>
            <a:gdLst/>
            <a:ahLst/>
            <a:cxnLst/>
            <a:rect r="r" b="b" t="t" l="l"/>
            <a:pathLst>
              <a:path h="2580447" w="5938599">
                <a:moveTo>
                  <a:pt x="0" y="0"/>
                </a:moveTo>
                <a:lnTo>
                  <a:pt x="5938598" y="0"/>
                </a:lnTo>
                <a:lnTo>
                  <a:pt x="5938598" y="2580447"/>
                </a:lnTo>
                <a:lnTo>
                  <a:pt x="0" y="258044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42265" b="-10000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569540"/>
            <a:ext cx="16230600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720"/>
              </a:lnSpc>
            </a:pPr>
            <a:r>
              <a:rPr lang="en-US" b="true" sz="8100">
                <a:solidFill>
                  <a:srgbClr val="1D1D1F"/>
                </a:solidFill>
                <a:latin typeface="Raleway Bold"/>
                <a:ea typeface="Raleway Bold"/>
                <a:cs typeface="Raleway Bold"/>
                <a:sym typeface="Raleway Bold"/>
              </a:rPr>
              <a:t>HA</a:t>
            </a:r>
            <a:r>
              <a:rPr lang="en-US" b="true" sz="8100">
                <a:solidFill>
                  <a:srgbClr val="1D1D1F"/>
                </a:solidFill>
                <a:latin typeface="Raleway Bold"/>
                <a:ea typeface="Raleway Bold"/>
                <a:cs typeface="Raleway Bold"/>
                <a:sym typeface="Raleway Bold"/>
              </a:rPr>
              <a:t>SHTAG RESEARCH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09650" y="1979240"/>
            <a:ext cx="16249650" cy="151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99"/>
              </a:lnSpc>
            </a:pPr>
            <a:r>
              <a:rPr lang="en-US" sz="3199" b="true">
                <a:solidFill>
                  <a:srgbClr val="1D1D1F"/>
                </a:solidFill>
                <a:latin typeface="Now Bold"/>
                <a:ea typeface="Now Bold"/>
                <a:cs typeface="Now Bold"/>
                <a:sym typeface="Now Bold"/>
              </a:rPr>
              <a:t>🔹</a:t>
            </a:r>
            <a:r>
              <a:rPr lang="en-US" b="true" sz="3199" u="sng">
                <a:solidFill>
                  <a:srgbClr val="1D1D1F"/>
                </a:solidFill>
                <a:latin typeface="Now Bold"/>
                <a:ea typeface="Now Bold"/>
                <a:cs typeface="Now Bold"/>
                <a:sym typeface="Now Bold"/>
              </a:rPr>
              <a:t>Objective:</a:t>
            </a:r>
          </a:p>
          <a:p>
            <a:pPr algn="just" marL="0" indent="0" lvl="0">
              <a:lnSpc>
                <a:spcPts val="3749"/>
              </a:lnSpc>
            </a:pPr>
            <a:r>
              <a:rPr lang="en-US" sz="2499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I</a:t>
            </a:r>
            <a:r>
              <a:rPr lang="en-US" sz="2499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dentify the top 5 most commonly used hashtags on the platform so a partner brand can use them to boost their reach.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3919042"/>
            <a:ext cx="6294163" cy="493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  <a:spcBef>
                <a:spcPct val="0"/>
              </a:spcBef>
            </a:pPr>
            <a:r>
              <a:rPr lang="en-US" b="true" sz="3199" u="sng">
                <a:solidFill>
                  <a:srgbClr val="1D1D1F"/>
                </a:solidFill>
                <a:latin typeface="Now Bold"/>
                <a:ea typeface="Now Bold"/>
                <a:cs typeface="Now Bold"/>
                <a:sym typeface="Now Bold"/>
              </a:rPr>
              <a:t>SQL Query Used</a:t>
            </a:r>
            <a:r>
              <a:rPr lang="en-US" b="true" sz="3199">
                <a:solidFill>
                  <a:srgbClr val="1D1D1F"/>
                </a:solidFill>
                <a:latin typeface="Now Bold"/>
                <a:ea typeface="Now Bold"/>
                <a:cs typeface="Now Bold"/>
                <a:sym typeface="Now Bold"/>
              </a:rPr>
              <a:t>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692196" y="3919042"/>
            <a:ext cx="5568040" cy="493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  <a:spcBef>
                <a:spcPct val="0"/>
              </a:spcBef>
            </a:pPr>
            <a:r>
              <a:rPr lang="en-US" b="true" sz="3199" u="sng">
                <a:solidFill>
                  <a:srgbClr val="1D1D1F"/>
                </a:solidFill>
                <a:latin typeface="Now Bold"/>
                <a:ea typeface="Now Bold"/>
                <a:cs typeface="Now Bold"/>
                <a:sym typeface="Now Bold"/>
              </a:rPr>
              <a:t>Output</a:t>
            </a:r>
            <a:r>
              <a:rPr lang="en-US" b="true" sz="3199">
                <a:solidFill>
                  <a:srgbClr val="1D1D1F"/>
                </a:solidFill>
                <a:latin typeface="Now Bold"/>
                <a:ea typeface="Now Bold"/>
                <a:cs typeface="Now Bold"/>
                <a:sym typeface="Now Bold"/>
              </a:rPr>
              <a:t>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7915411"/>
            <a:ext cx="16230600" cy="2024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3"/>
              </a:lnSpc>
            </a:pPr>
            <a:r>
              <a:rPr lang="en-US" sz="3202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💡</a:t>
            </a:r>
            <a:r>
              <a:rPr lang="en-US" b="true" sz="3202" u="sng">
                <a:solidFill>
                  <a:srgbClr val="1D1D1F"/>
                </a:solidFill>
                <a:latin typeface="Now Bold"/>
                <a:ea typeface="Now Bold"/>
                <a:cs typeface="Now Bold"/>
                <a:sym typeface="Now Bold"/>
              </a:rPr>
              <a:t>Insight:</a:t>
            </a:r>
          </a:p>
          <a:p>
            <a:pPr algn="l">
              <a:lnSpc>
                <a:spcPts val="3753"/>
              </a:lnSpc>
            </a:pPr>
            <a:r>
              <a:rPr lang="en-US" sz="2502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The top 5 most us</a:t>
            </a:r>
            <a:r>
              <a:rPr lang="en-US" sz="2502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ed hashtag</a:t>
            </a:r>
            <a:r>
              <a:rPr lang="en-US" sz="2502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s on</a:t>
            </a:r>
            <a:r>
              <a:rPr lang="en-US" sz="2502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 the </a:t>
            </a:r>
            <a:r>
              <a:rPr lang="en-US" sz="2502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platform can help brands maximize their post reach and engagement.</a:t>
            </a:r>
          </a:p>
          <a:p>
            <a:pPr algn="l">
              <a:lnSpc>
                <a:spcPts val="3753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DAGqiLwP_dI</dc:identifier>
  <dcterms:modified xsi:type="dcterms:W3CDTF">2011-08-01T06:04:30Z</dcterms:modified>
  <cp:revision>1</cp:revision>
  <dc:title>PROJECT - Instagram User Analytics </dc:title>
</cp:coreProperties>
</file>