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9" r:id="rId3"/>
    <p:sldId id="257" r:id="rId4"/>
    <p:sldId id="258" r:id="rId5"/>
    <p:sldId id="272" r:id="rId6"/>
    <p:sldId id="273" r:id="rId7"/>
    <p:sldId id="274" r:id="rId8"/>
    <p:sldId id="262" r:id="rId9"/>
    <p:sldId id="275" r:id="rId10"/>
    <p:sldId id="276" r:id="rId11"/>
    <p:sldId id="277" r:id="rId12"/>
    <p:sldId id="278" r:id="rId13"/>
    <p:sldId id="281" r:id="rId14"/>
    <p:sldId id="282" r:id="rId15"/>
    <p:sldId id="267" r:id="rId16"/>
    <p:sldId id="268" r:id="rId17"/>
    <p:sldId id="269" r:id="rId18"/>
    <p:sldId id="280" r:id="rId19"/>
    <p:sldId id="283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F44563-33F8-4BD6-8110-17C83A6B2DF3}">
          <p14:sldIdLst>
            <p14:sldId id="256"/>
            <p14:sldId id="279"/>
            <p14:sldId id="257"/>
            <p14:sldId id="258"/>
            <p14:sldId id="272"/>
            <p14:sldId id="273"/>
            <p14:sldId id="274"/>
            <p14:sldId id="262"/>
            <p14:sldId id="275"/>
            <p14:sldId id="276"/>
            <p14:sldId id="277"/>
            <p14:sldId id="278"/>
            <p14:sldId id="281"/>
            <p14:sldId id="282"/>
            <p14:sldId id="267"/>
            <p14:sldId id="268"/>
            <p14:sldId id="269"/>
            <p14:sldId id="280"/>
            <p14:sldId id="283"/>
            <p14:sldId id="261"/>
          </p14:sldIdLst>
        </p14:section>
        <p14:section name="Untitled Section" id="{400CB2E3-DDCB-4519-98E6-FD24E10EA64C}">
          <p14:sldIdLst/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433" y="4041060"/>
            <a:ext cx="10953135" cy="190745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98" y="5810865"/>
            <a:ext cx="10943303" cy="904568"/>
          </a:xfrm>
        </p:spPr>
        <p:txBody>
          <a:bodyPr>
            <a:normAutofit/>
          </a:bodyPr>
          <a:lstStyle>
            <a:lvl1pPr marL="0" indent="0" algn="r">
              <a:buNone/>
              <a:defRPr sz="3700" b="0" i="0">
                <a:solidFill>
                  <a:schemeClr val="tx2">
                    <a:lumMod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5C67-654D-49C0-9EF5-F5195CE82F8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98AB-D75B-43B5-8E9C-17A1733F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5C67-654D-49C0-9EF5-F5195CE82F8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98AB-D75B-43B5-8E9C-17A1733F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5C67-654D-49C0-9EF5-F5195CE82F8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98AB-D75B-43B5-8E9C-17A1733F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5C67-654D-49C0-9EF5-F5195CE82F8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98AB-D75B-43B5-8E9C-17A1733F0F9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7" y="1459323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2536723"/>
            <a:ext cx="10994760" cy="3834579"/>
          </a:xfrm>
        </p:spPr>
        <p:txBody>
          <a:bodyPr/>
          <a:lstStyle>
            <a:lvl1pPr algn="l">
              <a:defRPr sz="37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5C67-654D-49C0-9EF5-F5195CE82F8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98AB-D75B-43B5-8E9C-17A1733F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505" y="591210"/>
            <a:ext cx="8407777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5317" y="1569915"/>
            <a:ext cx="8436079" cy="4681415"/>
          </a:xfrm>
        </p:spPr>
        <p:txBody>
          <a:bodyPr/>
          <a:lstStyle>
            <a:lvl1pPr>
              <a:defRPr sz="37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5C67-654D-49C0-9EF5-F5195CE82F8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98AB-D75B-43B5-8E9C-17A1733F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5C67-654D-49C0-9EF5-F5195CE82F8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98AB-D75B-43B5-8E9C-17A1733F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5C67-654D-49C0-9EF5-F5195CE82F8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98AB-D75B-43B5-8E9C-17A1733F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928" y="1315925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364671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99453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700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00">
                <a:solidFill>
                  <a:schemeClr val="tx1"/>
                </a:solidFill>
              </a:defRPr>
            </a:lvl4pPr>
            <a:lvl5pPr algn="ctr">
              <a:defRPr sz="2100">
                <a:solidFill>
                  <a:schemeClr val="tx1"/>
                </a:solidFill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364671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99453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700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00">
                <a:solidFill>
                  <a:schemeClr val="tx1"/>
                </a:solidFill>
              </a:defRPr>
            </a:lvl4pPr>
            <a:lvl5pPr algn="ctr">
              <a:defRPr sz="2100">
                <a:solidFill>
                  <a:schemeClr val="tx1"/>
                </a:solidFill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5C67-654D-49C0-9EF5-F5195CE82F8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98AB-D75B-43B5-8E9C-17A1733F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5C67-654D-49C0-9EF5-F5195CE82F8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98AB-D75B-43B5-8E9C-17A1733F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5C67-654D-49C0-9EF5-F5195CE82F8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98AB-D75B-43B5-8E9C-17A1733F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5C67-654D-49C0-9EF5-F5195CE82F8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98AB-D75B-43B5-8E9C-17A1733F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D5C67-654D-49C0-9EF5-F5195CE82F8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98AB-D75B-43B5-8E9C-17A1733F0F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70788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9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8DF425-0487-4DC1-8D63-5ACA97654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1077" y="2004645"/>
            <a:ext cx="5781369" cy="1512278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rgbClr val="FFFF00"/>
                </a:solidFill>
              </a:rPr>
              <a:t>DIY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061C157-EF4E-41D3-B338-53B208181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339" y="4454769"/>
            <a:ext cx="6693876" cy="2145323"/>
          </a:xfrm>
        </p:spPr>
        <p:txBody>
          <a:bodyPr>
            <a:normAutofit/>
          </a:bodyPr>
          <a:lstStyle/>
          <a:p>
            <a:r>
              <a:rPr lang="en-IN" sz="5400" b="1" u="sng" dirty="0"/>
              <a:t>Team -10</a:t>
            </a:r>
          </a:p>
          <a:p>
            <a:r>
              <a:rPr lang="en-IN" sz="5400" dirty="0"/>
              <a:t>Project 6</a:t>
            </a:r>
          </a:p>
        </p:txBody>
      </p:sp>
    </p:spTree>
    <p:extLst>
      <p:ext uri="{BB962C8B-B14F-4D97-AF65-F5344CB8AC3E}">
        <p14:creationId xmlns:p14="http://schemas.microsoft.com/office/powerpoint/2010/main" val="13662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614" y="286410"/>
            <a:ext cx="371756" cy="45719"/>
          </a:xfrm>
        </p:spPr>
        <p:txBody>
          <a:bodyPr>
            <a:noAutofit/>
          </a:bodyPr>
          <a:lstStyle/>
          <a:p>
            <a:r>
              <a:rPr lang="en-US" sz="900" dirty="0" smtClean="0"/>
              <a:t>.</a:t>
            </a:r>
            <a:endParaRPr lang="en-US" sz="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178" y="116254"/>
            <a:ext cx="8436079" cy="65190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Week 3.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Completed  the  coding  part  for  each  sensor 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Combined  both  the  code  and  made the final  code.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Designed the  final  hardware  as  per  the  circuit  made  in  the  </a:t>
            </a:r>
            <a:r>
              <a:rPr lang="en-US" sz="2000" dirty="0" err="1" smtClean="0"/>
              <a:t>tinkercad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Tested  the  working  of  the  hardware  using  the  final  code.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 marL="0" indent="0">
              <a:buNone/>
            </a:pPr>
            <a:r>
              <a:rPr lang="en-US" sz="3600" dirty="0" smtClean="0"/>
              <a:t> Week 4.</a:t>
            </a:r>
          </a:p>
          <a:p>
            <a:pPr marL="0" indent="0">
              <a:buNone/>
            </a:pPr>
            <a:endParaRPr lang="en-US" sz="3600" dirty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Arranged  the  hardware  model  with  the  sensors  in  a  suitable  positions  for  the  goal line technology.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Tested  the  model  with  soft  as  well  as  hard  </a:t>
            </a:r>
            <a:r>
              <a:rPr lang="en-US" sz="2000" dirty="0" err="1" smtClean="0"/>
              <a:t>objets</a:t>
            </a:r>
            <a:r>
              <a:rPr lang="en-US" sz="2000" dirty="0" smtClean="0"/>
              <a:t>  (</a:t>
            </a:r>
            <a:r>
              <a:rPr lang="en-US" sz="2000" dirty="0" err="1" smtClean="0"/>
              <a:t>eg</a:t>
            </a:r>
            <a:r>
              <a:rPr lang="en-US" sz="2000" dirty="0" smtClean="0"/>
              <a:t>: </a:t>
            </a:r>
            <a:r>
              <a:rPr lang="en-US" sz="2000" dirty="0" err="1" smtClean="0"/>
              <a:t>paperball</a:t>
            </a:r>
            <a:r>
              <a:rPr lang="en-US" sz="2000" dirty="0" smtClean="0"/>
              <a:t> , season ball  etc. )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Making  a  video  to  publish  on  </a:t>
            </a:r>
            <a:r>
              <a:rPr lang="en-US" sz="2000" dirty="0" err="1" smtClean="0"/>
              <a:t>youtube</a:t>
            </a:r>
            <a:r>
              <a:rPr lang="en-US" sz="2000" dirty="0" smtClean="0"/>
              <a:t>  with  the  working  of  model  and  suitable  explanations.</a:t>
            </a:r>
          </a:p>
          <a:p>
            <a:pPr marL="0" indent="0">
              <a:buNone/>
            </a:pPr>
            <a:endParaRPr lang="en-US" sz="3600" dirty="0"/>
          </a:p>
          <a:p>
            <a:pPr>
              <a:buFont typeface="Wingdings" pitchFamily="2" charset="2"/>
              <a:buChar char="q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48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54" y="2250831"/>
            <a:ext cx="10972800" cy="100733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Work Done by each team member</a:t>
            </a:r>
            <a:endParaRPr lang="en-US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585" y="3540369"/>
            <a:ext cx="5384800" cy="27314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Tanish</a:t>
            </a:r>
            <a:r>
              <a:rPr lang="en-US" dirty="0" smtClean="0"/>
              <a:t> </a:t>
            </a:r>
            <a:r>
              <a:rPr lang="en-US" dirty="0" err="1" smtClean="0"/>
              <a:t>Goel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Whole hardware part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Ordering and receiving the components.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Designed the circuit with the help of team members.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Tested the model with different </a:t>
            </a:r>
            <a:r>
              <a:rPr lang="en-US" sz="2400" dirty="0" err="1" smtClean="0"/>
              <a:t>objets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277" y="3528646"/>
            <a:ext cx="5384800" cy="27381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Ayush</a:t>
            </a:r>
            <a:r>
              <a:rPr lang="en-US" dirty="0" smtClean="0"/>
              <a:t> </a:t>
            </a:r>
            <a:r>
              <a:rPr lang="en-US" dirty="0" err="1" smtClean="0"/>
              <a:t>Agrawal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Done the coding part for the PIR sensor in </a:t>
            </a:r>
            <a:r>
              <a:rPr lang="en-US" sz="2400" dirty="0" err="1" smtClean="0"/>
              <a:t>tinkercad</a:t>
            </a: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Helped </a:t>
            </a:r>
            <a:r>
              <a:rPr lang="en-US" sz="2400" dirty="0" err="1" smtClean="0"/>
              <a:t>Tanish</a:t>
            </a:r>
            <a:r>
              <a:rPr lang="en-US" sz="2400" dirty="0" smtClean="0"/>
              <a:t> in designing the hardware model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Made  the  final  report  of  the project.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09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785" y="1142147"/>
            <a:ext cx="70338" cy="1143000"/>
          </a:xfrm>
        </p:spPr>
        <p:txBody>
          <a:bodyPr>
            <a:normAutofit/>
          </a:bodyPr>
          <a:lstStyle/>
          <a:p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6154" y="3012830"/>
            <a:ext cx="5384800" cy="35638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Yuvraj</a:t>
            </a:r>
            <a:r>
              <a:rPr lang="en-US" dirty="0" smtClean="0"/>
              <a:t> Gandhi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Done the code for the Ultrasonic sensor.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Combined the two codes to make the  code for the final circuit.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Also helped in designing the circuit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Did the explanation part in the demonstration video.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3001108"/>
            <a:ext cx="5384800" cy="356381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Gagan</a:t>
            </a:r>
            <a:r>
              <a:rPr lang="en-US" dirty="0" smtClean="0"/>
              <a:t> </a:t>
            </a:r>
            <a:r>
              <a:rPr lang="en-US" dirty="0" err="1" smtClean="0"/>
              <a:t>Meena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Made the final circuit diagram in </a:t>
            </a:r>
            <a:r>
              <a:rPr lang="en-US" sz="2400" dirty="0" err="1" smtClean="0"/>
              <a:t>tinkercad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collected the videos sent by </a:t>
            </a:r>
            <a:r>
              <a:rPr lang="en-US" sz="2400" dirty="0" err="1"/>
              <a:t>T</a:t>
            </a:r>
            <a:r>
              <a:rPr lang="en-US" sz="2400" dirty="0" err="1" smtClean="0"/>
              <a:t>anish</a:t>
            </a:r>
            <a:r>
              <a:rPr lang="en-US" sz="2400" dirty="0" smtClean="0"/>
              <a:t> and making the </a:t>
            </a:r>
            <a:r>
              <a:rPr lang="en-US" sz="2400" dirty="0" err="1" smtClean="0"/>
              <a:t>youtube</a:t>
            </a:r>
            <a:r>
              <a:rPr lang="en-US" sz="2400" dirty="0" smtClean="0"/>
              <a:t> video 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Helped </a:t>
            </a:r>
            <a:r>
              <a:rPr lang="en-US" sz="2400" dirty="0" err="1" smtClean="0"/>
              <a:t>Tanish</a:t>
            </a:r>
            <a:r>
              <a:rPr lang="en-US" sz="2400" dirty="0" smtClean="0"/>
              <a:t> in positioning the sensors 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Also helped in coding.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62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07" y="1845532"/>
            <a:ext cx="109728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Schematic view of final circuit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83" y="2684583"/>
            <a:ext cx="9237785" cy="41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214" y="1388331"/>
            <a:ext cx="4947138" cy="1143000"/>
          </a:xfrm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</a:rPr>
              <a:t>Circuit View</a:t>
            </a:r>
            <a:endParaRPr lang="en-US" b="1" u="sng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6" y="2325503"/>
            <a:ext cx="8569568" cy="45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643A88-B3C8-4394-81AB-9042E7F6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E22E3-317A-48FA-8FE4-D3CC105A5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int LED = </a:t>
            </a:r>
            <a:r>
              <a:rPr lang="en-IN" dirty="0" smtClean="0"/>
              <a:t>13;             </a:t>
            </a:r>
            <a:endParaRPr lang="en-IN" dirty="0"/>
          </a:p>
          <a:p>
            <a:r>
              <a:rPr lang="en-IN" dirty="0"/>
              <a:t>int PIR = </a:t>
            </a:r>
            <a:r>
              <a:rPr lang="en-IN" dirty="0" smtClean="0"/>
              <a:t>5; </a:t>
            </a:r>
            <a:r>
              <a:rPr lang="en-IN" dirty="0"/>
              <a:t>int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trigPin</a:t>
            </a:r>
            <a:r>
              <a:rPr lang="en-IN" dirty="0"/>
              <a:t> = </a:t>
            </a:r>
            <a:r>
              <a:rPr lang="en-IN" dirty="0" smtClean="0"/>
              <a:t>2;</a:t>
            </a:r>
            <a:endParaRPr lang="en-IN" dirty="0"/>
          </a:p>
          <a:p>
            <a:r>
              <a:rPr lang="en-IN" dirty="0"/>
              <a:t>int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echoPin</a:t>
            </a:r>
            <a:r>
              <a:rPr lang="en-IN" dirty="0"/>
              <a:t> = 3</a:t>
            </a:r>
            <a:r>
              <a:rPr lang="en-IN" dirty="0" smtClean="0"/>
              <a:t>;</a:t>
            </a:r>
            <a:endParaRPr lang="en-IN" dirty="0"/>
          </a:p>
          <a:p>
            <a:r>
              <a:rPr lang="en-IN" dirty="0"/>
              <a:t>int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buzzPin</a:t>
            </a:r>
            <a:r>
              <a:rPr lang="en-IN" dirty="0"/>
              <a:t> = </a:t>
            </a:r>
            <a:r>
              <a:rPr lang="en-IN" dirty="0" smtClean="0"/>
              <a:t>8;</a:t>
            </a:r>
            <a:endParaRPr lang="en-IN" dirty="0"/>
          </a:p>
          <a:p>
            <a:r>
              <a:rPr lang="en-IN" dirty="0"/>
              <a:t>void setup() {</a:t>
            </a:r>
          </a:p>
          <a:p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(LED, OUTPUT);   </a:t>
            </a:r>
          </a:p>
          <a:p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(PIR, INPUT); </a:t>
            </a:r>
          </a:p>
          <a:p>
            <a:r>
              <a:rPr lang="en-IN" dirty="0" err="1"/>
              <a:t>pinMode</a:t>
            </a:r>
            <a:r>
              <a:rPr lang="en-IN" dirty="0"/>
              <a:t>(LED_BUILTIN, OUTPUT);</a:t>
            </a:r>
          </a:p>
          <a:p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trigPin</a:t>
            </a:r>
            <a:r>
              <a:rPr lang="en-IN" dirty="0"/>
              <a:t>, OUTPUT); </a:t>
            </a:r>
          </a:p>
          <a:p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echoPin</a:t>
            </a:r>
            <a:r>
              <a:rPr lang="en-IN" dirty="0"/>
              <a:t>, INPUT); </a:t>
            </a:r>
          </a:p>
          <a:p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buzzPin</a:t>
            </a:r>
            <a:r>
              <a:rPr lang="en-IN" dirty="0"/>
              <a:t>, OUTPUT); </a:t>
            </a: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Serial.begin</a:t>
            </a:r>
            <a:r>
              <a:rPr lang="en-IN" dirty="0"/>
              <a:t>(9600); </a:t>
            </a:r>
          </a:p>
          <a:p>
            <a:endParaRPr lang="en-IN" dirty="0"/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void loop(){</a:t>
            </a:r>
          </a:p>
          <a:p>
            <a:r>
              <a:rPr lang="en-IN" dirty="0"/>
              <a:t>  if (</a:t>
            </a:r>
            <a:r>
              <a:rPr lang="en-IN" dirty="0" err="1"/>
              <a:t>digitalRead</a:t>
            </a:r>
            <a:r>
              <a:rPr lang="en-IN" dirty="0"/>
              <a:t>(PIR) == HIGH) { 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(LED, HIGH);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88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599DB3-F317-4833-844E-C4F72C49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664823-DBC9-4243-A119-90C3CA967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 </a:t>
            </a:r>
            <a:r>
              <a:rPr lang="en-IN" dirty="0" err="1"/>
              <a:t>digitalWrite</a:t>
            </a:r>
            <a:r>
              <a:rPr lang="en-IN" dirty="0"/>
              <a:t>(LED_BUILTIN, HIGH);</a:t>
            </a:r>
          </a:p>
          <a:p>
            <a:r>
              <a:rPr lang="en-IN" dirty="0"/>
              <a:t>    </a:t>
            </a:r>
            <a:r>
              <a:rPr lang="en-IN" dirty="0" err="1"/>
              <a:t>Serial.println</a:t>
            </a:r>
            <a:r>
              <a:rPr lang="en-IN" dirty="0"/>
              <a:t>("Motion detected!"); </a:t>
            </a:r>
          </a:p>
          <a:p>
            <a:r>
              <a:rPr lang="en-IN" dirty="0"/>
              <a:t>    delay(10); </a:t>
            </a:r>
          </a:p>
          <a:p>
            <a:r>
              <a:rPr lang="en-IN" dirty="0"/>
              <a:t>  } </a:t>
            </a:r>
          </a:p>
          <a:p>
            <a:r>
              <a:rPr lang="en-IN" dirty="0"/>
              <a:t>  else {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(LED, LOW);   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(LED_BUILTIN, LOW);</a:t>
            </a:r>
          </a:p>
          <a:p>
            <a:r>
              <a:rPr lang="en-IN" dirty="0"/>
              <a:t>    </a:t>
            </a:r>
            <a:r>
              <a:rPr lang="en-IN" dirty="0" err="1"/>
              <a:t>Serial.println</a:t>
            </a:r>
            <a:r>
              <a:rPr lang="en-IN" dirty="0"/>
              <a:t>("Motion stopped!");</a:t>
            </a:r>
          </a:p>
          <a:p>
            <a:r>
              <a:rPr lang="en-IN" dirty="0"/>
              <a:t>    delay(10); }</a:t>
            </a:r>
          </a:p>
          <a:p>
            <a:r>
              <a:rPr lang="en-IN" dirty="0"/>
              <a:t>  int duration, distance;</a:t>
            </a:r>
          </a:p>
          <a:p>
            <a:r>
              <a:rPr lang="en-IN" dirty="0" err="1"/>
              <a:t>digitalWrite</a:t>
            </a:r>
            <a:r>
              <a:rPr lang="en-IN" dirty="0"/>
              <a:t>(</a:t>
            </a:r>
            <a:r>
              <a:rPr lang="en-IN" dirty="0" err="1"/>
              <a:t>trigPin</a:t>
            </a:r>
            <a:r>
              <a:rPr lang="en-IN" dirty="0"/>
              <a:t>, HIGH);</a:t>
            </a:r>
          </a:p>
          <a:p>
            <a:r>
              <a:rPr lang="en-IN" dirty="0"/>
              <a:t>delay(1);</a:t>
            </a:r>
          </a:p>
          <a:p>
            <a:r>
              <a:rPr lang="en-IN" dirty="0" err="1"/>
              <a:t>digitalWrite</a:t>
            </a:r>
            <a:r>
              <a:rPr lang="en-IN" dirty="0"/>
              <a:t>(</a:t>
            </a:r>
            <a:r>
              <a:rPr lang="en-IN" dirty="0" err="1"/>
              <a:t>trigPin</a:t>
            </a:r>
            <a:r>
              <a:rPr lang="en-IN" dirty="0"/>
              <a:t>, LOW);</a:t>
            </a:r>
          </a:p>
          <a:p>
            <a:r>
              <a:rPr lang="en-IN" dirty="0"/>
              <a:t>duration = </a:t>
            </a:r>
            <a:r>
              <a:rPr lang="en-IN" dirty="0" err="1"/>
              <a:t>pulseIn</a:t>
            </a:r>
            <a:r>
              <a:rPr lang="en-IN" dirty="0"/>
              <a:t>(</a:t>
            </a:r>
            <a:r>
              <a:rPr lang="en-IN" dirty="0" err="1"/>
              <a:t>echoPin</a:t>
            </a:r>
            <a:r>
              <a:rPr lang="en-IN" dirty="0"/>
              <a:t>, HIGH);</a:t>
            </a:r>
          </a:p>
          <a:p>
            <a:r>
              <a:rPr lang="en-IN" dirty="0"/>
              <a:t>distance = (duration/2) / 29.1;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5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21982E-FB5A-4E34-98C6-8B6875F5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73067B-C751-405C-9BB2-298BE85F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if (distance &lt;= 50 &amp;&amp; distance &gt;= 0) {</a:t>
            </a:r>
          </a:p>
          <a:p>
            <a:r>
              <a:rPr lang="en-IN" dirty="0" err="1"/>
              <a:t>digitalWrite</a:t>
            </a:r>
            <a:r>
              <a:rPr lang="en-IN" dirty="0"/>
              <a:t>(</a:t>
            </a:r>
            <a:r>
              <a:rPr lang="en-IN" dirty="0" err="1"/>
              <a:t>buzzPin</a:t>
            </a:r>
            <a:r>
              <a:rPr lang="en-IN" dirty="0"/>
              <a:t>, HIGH);</a:t>
            </a:r>
          </a:p>
          <a:p>
            <a:r>
              <a:rPr lang="en-IN" dirty="0"/>
              <a:t>} else {</a:t>
            </a:r>
          </a:p>
          <a:p>
            <a:r>
              <a:rPr lang="en-IN" dirty="0" err="1"/>
              <a:t>digitalWrite</a:t>
            </a:r>
            <a:r>
              <a:rPr lang="en-IN" dirty="0"/>
              <a:t>(</a:t>
            </a:r>
            <a:r>
              <a:rPr lang="en-IN" dirty="0" err="1"/>
              <a:t>buzzPin</a:t>
            </a:r>
            <a:r>
              <a:rPr lang="en-IN" dirty="0"/>
              <a:t>, LOW);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delay(60);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130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40676"/>
            <a:ext cx="11012131" cy="1018035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What we could achieve and what was left out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945" y="2719754"/>
            <a:ext cx="10994760" cy="335847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 smtClean="0"/>
              <a:t>We could achieve the basic idea behind goal line technology and make the project work 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Also the distance between the ball and the goal line could have achieved by using camera/screen feature but could not do so due to lack of machine learning knowledge and budget issues.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It was also planned to make a separate goal post and fix the sensors in it but in the end we decided to use a square study table for the project , but it served the same purpose of acting as a goal post.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42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Difficulties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PIR sensor becomes inefficient when object is moving fast.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98" y="556040"/>
            <a:ext cx="1755080" cy="967132"/>
          </a:xfrm>
        </p:spPr>
        <p:txBody>
          <a:bodyPr/>
          <a:lstStyle/>
          <a:p>
            <a:r>
              <a:rPr lang="en-US" b="1" u="sng" dirty="0" smtClean="0"/>
              <a:t>Index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394" y="1792653"/>
            <a:ext cx="8436079" cy="468141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Project assigned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Team member and their roles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Components and their technical specifications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Plan of action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Progress per week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Work done by each team member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Schematic and circuit view  of project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Final code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What we could have achieved and what was left out.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9947F7-5599-4E74-ADF0-9695B422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29F127-E807-4B04-A680-831AD0839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0" lvl="4" indent="0">
              <a:buNone/>
            </a:pPr>
            <a:r>
              <a:rPr lang="en-IN" sz="8800" dirty="0">
                <a:solidFill>
                  <a:schemeClr val="accent5">
                    <a:lumMod val="5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693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4261E5-EB42-4F50-A787-52A8E606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954" y="2080647"/>
            <a:ext cx="4302370" cy="1018035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rgbClr val="002060"/>
                </a:solidFill>
              </a:rPr>
              <a:t>Project Assigned 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DF2C97-DB92-4AD9-A245-2E346F6DD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54" y="2818077"/>
            <a:ext cx="7283069" cy="3834579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>
                <a:solidFill>
                  <a:srgbClr val="002060"/>
                </a:solidFill>
              </a:rPr>
              <a:t>Computer Vision Based</a:t>
            </a:r>
          </a:p>
          <a:p>
            <a:pPr marL="0" indent="0">
              <a:buNone/>
            </a:pPr>
            <a:r>
              <a:rPr lang="en-IN" dirty="0"/>
              <a:t>System that will track the motion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of </a:t>
            </a:r>
            <a:r>
              <a:rPr lang="en-IN" dirty="0"/>
              <a:t>a moving object , and a signal </a:t>
            </a:r>
            <a:r>
              <a:rPr lang="en-IN" dirty="0" smtClean="0"/>
              <a:t>will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be given when the object </a:t>
            </a:r>
            <a:r>
              <a:rPr lang="en-IN" dirty="0" smtClean="0"/>
              <a:t>crosses</a:t>
            </a:r>
          </a:p>
          <a:p>
            <a:pPr marL="0" indent="0">
              <a:buNone/>
            </a:pPr>
            <a:r>
              <a:rPr lang="en-IN" dirty="0" smtClean="0"/>
              <a:t> the line completely.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690EE1-6ABB-4C96-9761-96D204F27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058" y="2471290"/>
            <a:ext cx="4156757" cy="33491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20935009">
            <a:off x="8939086" y="1676399"/>
            <a:ext cx="265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Hey…….was that a goal..??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rot="20843216">
            <a:off x="8850177" y="1912375"/>
            <a:ext cx="168986" cy="495014"/>
          </a:xfrm>
          <a:prstGeom prst="leftBrace">
            <a:avLst>
              <a:gd name="adj1" fmla="val 8333"/>
              <a:gd name="adj2" fmla="val 561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20711989">
            <a:off x="11393720" y="1304430"/>
            <a:ext cx="286934" cy="565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20773163">
            <a:off x="8499400" y="6149996"/>
            <a:ext cx="288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 !!….the sensor indicates..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rot="20659424">
            <a:off x="8448260" y="6429548"/>
            <a:ext cx="241882" cy="4536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20432567">
            <a:off x="11103553" y="5831760"/>
            <a:ext cx="299953" cy="3821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1A9C3C-6465-4CAB-90EE-A9F96F1C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34234" y="2338553"/>
            <a:ext cx="11012131" cy="1018035"/>
          </a:xfrm>
        </p:spPr>
        <p:txBody>
          <a:bodyPr>
            <a:normAutofit/>
          </a:bodyPr>
          <a:lstStyle/>
          <a:p>
            <a:r>
              <a:rPr lang="en-IN" sz="4000" u="sng" dirty="0">
                <a:solidFill>
                  <a:srgbClr val="002060"/>
                </a:solidFill>
              </a:rPr>
              <a:t>Team Members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C5FB2-2DC0-4722-9AFB-DFE938E9E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0" y="3427677"/>
            <a:ext cx="10994760" cy="3834579"/>
          </a:xfrm>
        </p:spPr>
        <p:txBody>
          <a:bodyPr/>
          <a:lstStyle/>
          <a:p>
            <a:r>
              <a:rPr lang="en-IN" dirty="0"/>
              <a:t>Tanish Goel- Hardware</a:t>
            </a:r>
          </a:p>
          <a:p>
            <a:r>
              <a:rPr lang="en-IN" dirty="0" err="1"/>
              <a:t>Ayush</a:t>
            </a:r>
            <a:r>
              <a:rPr lang="en-IN" dirty="0"/>
              <a:t> Agrawal-Software and Design</a:t>
            </a:r>
          </a:p>
          <a:p>
            <a:r>
              <a:rPr lang="en-IN" dirty="0"/>
              <a:t>Yuvraj Gandhi-Software and coordination </a:t>
            </a:r>
          </a:p>
          <a:p>
            <a:r>
              <a:rPr lang="en-IN" dirty="0" err="1"/>
              <a:t>Gagan</a:t>
            </a:r>
            <a:r>
              <a:rPr lang="en-IN" dirty="0"/>
              <a:t> Meena-Software and Design</a:t>
            </a:r>
          </a:p>
        </p:txBody>
      </p:sp>
    </p:spTree>
    <p:extLst>
      <p:ext uri="{BB962C8B-B14F-4D97-AF65-F5344CB8AC3E}">
        <p14:creationId xmlns:p14="http://schemas.microsoft.com/office/powerpoint/2010/main" val="19729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47" y="1830672"/>
            <a:ext cx="4003622" cy="101803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COMPONENTS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161257"/>
              </p:ext>
            </p:extLst>
          </p:nvPr>
        </p:nvGraphicFramePr>
        <p:xfrm>
          <a:off x="105507" y="2684585"/>
          <a:ext cx="1103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877"/>
                <a:gridCol w="5537077"/>
                <a:gridCol w="1805354"/>
                <a:gridCol w="2332892"/>
              </a:tblGrid>
              <a:tr h="3985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Cost(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.)</a:t>
                      </a:r>
                      <a:endParaRPr lang="en-US" dirty="0"/>
                    </a:p>
                  </a:txBody>
                  <a:tcPr/>
                </a:tc>
              </a:tr>
              <a:tr h="386861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Arduino</a:t>
                      </a:r>
                      <a:r>
                        <a:rPr lang="en-US" baseline="0" dirty="0" smtClean="0"/>
                        <a:t> Uno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660</a:t>
                      </a:r>
                      <a:endParaRPr lang="en-US" dirty="0"/>
                    </a:p>
                  </a:txBody>
                  <a:tcPr/>
                </a:tc>
              </a:tr>
              <a:tr h="398584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PIR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318</a:t>
                      </a:r>
                      <a:endParaRPr lang="en-US" dirty="0"/>
                    </a:p>
                  </a:txBody>
                  <a:tcPr/>
                </a:tc>
              </a:tr>
              <a:tr h="339969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Ultrasonic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</a:t>
                      </a:r>
                      <a:endParaRPr lang="en-US" dirty="0"/>
                    </a:p>
                  </a:txBody>
                  <a:tcPr/>
                </a:tc>
              </a:tr>
              <a:tr h="398584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Breadboard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368</a:t>
                      </a:r>
                      <a:endParaRPr lang="en-US" dirty="0"/>
                    </a:p>
                  </a:txBody>
                  <a:tcPr/>
                </a:tc>
              </a:tr>
              <a:tr h="445476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Jumper 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199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BUZZER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28246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-82062" y="2637691"/>
            <a:ext cx="11887200" cy="234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9292" y="6359714"/>
            <a:ext cx="1105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 final  cost  of  the  project  came  out  to be  </a:t>
            </a:r>
            <a:r>
              <a:rPr lang="en-US" dirty="0" err="1" smtClean="0"/>
              <a:t>Rs</a:t>
            </a:r>
            <a:r>
              <a:rPr lang="en-US" dirty="0" smtClean="0"/>
              <a:t>. 1724  ( Ordered  from  Amazon ( online  retailer))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1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Part Technical Specifications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523" y="1569915"/>
            <a:ext cx="8569569" cy="51708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1]. </a:t>
            </a:r>
            <a:r>
              <a:rPr lang="en-US" dirty="0" err="1" smtClean="0"/>
              <a:t>Arduino</a:t>
            </a:r>
            <a:r>
              <a:rPr lang="en-US" dirty="0" smtClean="0"/>
              <a:t> Uno R3.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ATmega328P  based  microcontroller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Operating  voltage  of  5V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/>
              <a:t>Conprises</a:t>
            </a:r>
            <a:r>
              <a:rPr lang="en-US" sz="2000" dirty="0" smtClean="0"/>
              <a:t>  of  14 -digit  l/O  pins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r>
              <a:rPr lang="en-US" sz="3600" dirty="0" smtClean="0"/>
              <a:t>2]. Breadboard &amp; jumper wires.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Withstanding voltage is 1,000V AC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Insulation resistance : DC 500V or 500M ohm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873" y="1580264"/>
            <a:ext cx="3559864" cy="26165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54855" y="4080182"/>
            <a:ext cx="2331793" cy="294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2103439"/>
            <a:ext cx="10972800" cy="956284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About The Two Sensors used</a:t>
            </a:r>
            <a:endParaRPr lang="en-US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015" y="3434862"/>
            <a:ext cx="5615354" cy="31367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3]. </a:t>
            </a:r>
            <a:r>
              <a:rPr lang="en-US" b="1" dirty="0" smtClean="0">
                <a:solidFill>
                  <a:srgbClr val="002060"/>
                </a:solidFill>
              </a:rPr>
              <a:t>PIR Sensor</a:t>
            </a:r>
          </a:p>
          <a:p>
            <a:r>
              <a:rPr lang="en-US" sz="2400" dirty="0" smtClean="0"/>
              <a:t>Senses infrared signal emitted by various objects.</a:t>
            </a:r>
          </a:p>
          <a:p>
            <a:r>
              <a:rPr lang="en-US" sz="2400" dirty="0" smtClean="0"/>
              <a:t>Sensing range is about 7 </a:t>
            </a:r>
            <a:r>
              <a:rPr lang="en-US" sz="2400" dirty="0" err="1" smtClean="0"/>
              <a:t>metres</a:t>
            </a:r>
            <a:r>
              <a:rPr lang="en-US" sz="2400" dirty="0" smtClean="0"/>
              <a:t> ( 100 degree cone)</a:t>
            </a:r>
          </a:p>
          <a:p>
            <a:r>
              <a:rPr lang="en-US" sz="2400" dirty="0" smtClean="0"/>
              <a:t>Input voltage : DC 4.5-20 volts</a:t>
            </a:r>
          </a:p>
          <a:p>
            <a:r>
              <a:rPr lang="en-US" sz="2400" dirty="0" smtClean="0"/>
              <a:t>Level output : High 3.3V / Low 0V</a:t>
            </a: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3434862"/>
            <a:ext cx="5732585" cy="3113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4]. Ultrasonic Sensor</a:t>
            </a:r>
          </a:p>
          <a:p>
            <a:r>
              <a:rPr lang="en-US" sz="2400" dirty="0" smtClean="0"/>
              <a:t>Measures distance through ultrasound which travels through the air.</a:t>
            </a:r>
          </a:p>
          <a:p>
            <a:r>
              <a:rPr lang="en-US" sz="2400" dirty="0" smtClean="0"/>
              <a:t>Ranging distance : 2cm-4m</a:t>
            </a:r>
          </a:p>
          <a:p>
            <a:r>
              <a:rPr lang="en-US" sz="2400" dirty="0" smtClean="0"/>
              <a:t>Power supply : DC 5V</a:t>
            </a:r>
          </a:p>
          <a:p>
            <a:r>
              <a:rPr lang="en-US" sz="2400" dirty="0" smtClean="0"/>
              <a:t>Operating current : 8mA</a:t>
            </a:r>
          </a:p>
          <a:p>
            <a:r>
              <a:rPr lang="en-US" sz="2400" dirty="0" smtClean="0"/>
              <a:t>Working frequency : 40Hz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446" y="5025903"/>
            <a:ext cx="1716698" cy="1638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4958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2DBC87-1A75-447A-BCC8-4A28351A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Plan Of 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333900-380D-4D64-9785-873AC5A5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mtClean="0"/>
              <a:t>Assemble the circuit when we receive the components.</a:t>
            </a:r>
          </a:p>
          <a:p>
            <a:r>
              <a:rPr lang="en-IN" smtClean="0"/>
              <a:t>We will be using ultrasonic sensor and pir sensor at first to detect the object.</a:t>
            </a:r>
          </a:p>
          <a:p>
            <a:r>
              <a:rPr lang="en-IN" smtClean="0"/>
              <a:t>Ultrasonic sensor, uses ultrasonic rays to detect the object and can also tell the distance. It is usually used in radar systems</a:t>
            </a:r>
          </a:p>
          <a:p>
            <a:r>
              <a:rPr lang="en-IN" smtClean="0"/>
              <a:t>PIR sensor uses heat signals to detect the object , hence a point over ultrasonic sensor, which cannot detect soft objects.</a:t>
            </a:r>
          </a:p>
          <a:p>
            <a:r>
              <a:rPr lang="en-IN" smtClean="0"/>
              <a:t>After we are done with these two, we will try to add camera and using machine learning , the system can be more accurate.</a:t>
            </a:r>
          </a:p>
          <a:p>
            <a:r>
              <a:rPr lang="en-IN" smtClean="0"/>
              <a:t>We can also use screen to show distance between the line and the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6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Progress per week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6245" y="1593361"/>
            <a:ext cx="8323765" cy="46814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Week 1 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Understanding the aim of the project and discussing the plan of action.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Making the list of the components required.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Ordered the components online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Assigned the roles for each team member.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3600" dirty="0" smtClean="0"/>
              <a:t>Week 2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Received the components.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Started  the coding  part  for  both  the  sensors.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Made a sample hardware to check the working of the components.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Discussion  about  involving  camera/screen  in  the project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 marL="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2887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846-stadium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05ECC50C9EC942B5F315F13D0BE415" ma:contentTypeVersion="12" ma:contentTypeDescription="Create a new document." ma:contentTypeScope="" ma:versionID="8e34f44e68ca110163353534fcf02cb3">
  <xsd:schema xmlns:xsd="http://www.w3.org/2001/XMLSchema" xmlns:xs="http://www.w3.org/2001/XMLSchema" xmlns:p="http://schemas.microsoft.com/office/2006/metadata/properties" xmlns:ns2="b8296849-5da2-4e65-8802-85b59c48d3c7" xmlns:ns3="25a7241e-db63-4670-ba54-928b02a7f5f5" targetNamespace="http://schemas.microsoft.com/office/2006/metadata/properties" ma:root="true" ma:fieldsID="fd9112cb9c78b1cd85d976b4a2fcdf58" ns2:_="" ns3:_="">
    <xsd:import namespace="b8296849-5da2-4e65-8802-85b59c48d3c7"/>
    <xsd:import namespace="25a7241e-db63-4670-ba54-928b02a7f5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296849-5da2-4e65-8802-85b59c48d3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a7241e-db63-4670-ba54-928b02a7f5f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91C278-49D8-440B-A4B8-AB694C2966A3}"/>
</file>

<file path=customXml/itemProps2.xml><?xml version="1.0" encoding="utf-8"?>
<ds:datastoreItem xmlns:ds="http://schemas.openxmlformats.org/officeDocument/2006/customXml" ds:itemID="{041EE6C1-D7E9-46F9-A6E7-E4CFD7C19815}"/>
</file>

<file path=customXml/itemProps3.xml><?xml version="1.0" encoding="utf-8"?>
<ds:datastoreItem xmlns:ds="http://schemas.openxmlformats.org/officeDocument/2006/customXml" ds:itemID="{C42BABA7-97D0-412E-909D-569C25EA94F2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5227</TotalTime>
  <Words>1031</Words>
  <Application>Microsoft Office PowerPoint</Application>
  <PresentationFormat>Custom</PresentationFormat>
  <Paragraphs>189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160846-stadium-template-16x9</vt:lpstr>
      <vt:lpstr>DIY PROJECT</vt:lpstr>
      <vt:lpstr>Index</vt:lpstr>
      <vt:lpstr>Project Assigned  </vt:lpstr>
      <vt:lpstr>Team Members And Roles</vt:lpstr>
      <vt:lpstr>COMPONENTS</vt:lpstr>
      <vt:lpstr>Part Technical Specifications</vt:lpstr>
      <vt:lpstr>About The Two Sensors used</vt:lpstr>
      <vt:lpstr>Plan Of Action</vt:lpstr>
      <vt:lpstr>Progress per week</vt:lpstr>
      <vt:lpstr>.</vt:lpstr>
      <vt:lpstr>Work Done by each team member</vt:lpstr>
      <vt:lpstr>.</vt:lpstr>
      <vt:lpstr>Schematic view of final circuit</vt:lpstr>
      <vt:lpstr>Circuit View</vt:lpstr>
      <vt:lpstr>Final code</vt:lpstr>
      <vt:lpstr>PowerPoint Presentation</vt:lpstr>
      <vt:lpstr>PowerPoint Presentation</vt:lpstr>
      <vt:lpstr>What we could achieve and what was left out</vt:lpstr>
      <vt:lpstr>Difficulties faced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Tanish Goel</dc:creator>
  <cp:lastModifiedBy>Dell</cp:lastModifiedBy>
  <cp:revision>143</cp:revision>
  <dcterms:created xsi:type="dcterms:W3CDTF">2022-01-25T16:44:36Z</dcterms:created>
  <dcterms:modified xsi:type="dcterms:W3CDTF">2022-03-03T09:54:07Z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0x0101007E05ECC50C9EC942B5F315F13D0BE415</vt:lpwstr>
  </property>
</Properties>
</file>