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2"/>
  </p:notesMasterIdLst>
  <p:handoutMasterIdLst>
    <p:handoutMasterId r:id="rId23"/>
  </p:handoutMasterIdLst>
  <p:sldIdLst>
    <p:sldId id="258" r:id="rId2"/>
    <p:sldId id="2367" r:id="rId3"/>
    <p:sldId id="2371" r:id="rId4"/>
    <p:sldId id="2332" r:id="rId5"/>
    <p:sldId id="2343" r:id="rId6"/>
    <p:sldId id="2338" r:id="rId7"/>
    <p:sldId id="2359" r:id="rId8"/>
    <p:sldId id="2360" r:id="rId9"/>
    <p:sldId id="2362" r:id="rId10"/>
    <p:sldId id="2356" r:id="rId11"/>
    <p:sldId id="2357" r:id="rId12"/>
    <p:sldId id="2358" r:id="rId13"/>
    <p:sldId id="2366" r:id="rId14"/>
    <p:sldId id="2361" r:id="rId15"/>
    <p:sldId id="2369" r:id="rId16"/>
    <p:sldId id="2363" r:id="rId17"/>
    <p:sldId id="2364" r:id="rId18"/>
    <p:sldId id="2368" r:id="rId19"/>
    <p:sldId id="2365" r:id="rId20"/>
    <p:sldId id="2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156">
          <p15:clr>
            <a:srgbClr val="A4A3A4"/>
          </p15:clr>
        </p15:guide>
        <p15:guide id="4" pos="38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498"/>
    <a:srgbClr val="E9EFF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5865" autoAdjust="0"/>
  </p:normalViewPr>
  <p:slideViewPr>
    <p:cSldViewPr snapToGrid="0" snapToObjects="1">
      <p:cViewPr varScale="1">
        <p:scale>
          <a:sx n="70" d="100"/>
          <a:sy n="70" d="100"/>
        </p:scale>
        <p:origin x="7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notesViewPr>
    <p:cSldViewPr snapToGrid="0" snapToObjects="1">
      <p:cViewPr varScale="1">
        <p:scale>
          <a:sx n="64" d="100"/>
          <a:sy n="64" d="100"/>
        </p:scale>
        <p:origin x="3110" y="67"/>
      </p:cViewPr>
      <p:guideLst>
        <p:guide orient="horz" pos="2159"/>
        <p:guide pos="3839"/>
        <p:guide orient="horz" pos="2156"/>
        <p:guide pos="38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787A-CBD3-4FC7-AC06-09451F614F60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01E9-BD4D-4FE1-A85A-A7EC513F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CDCD-9717-4BFC-905F-B7AD0231CC63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047E-E6D8-4730-9384-E744477F5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990600"/>
            <a:ext cx="5840413" cy="3286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F6FC2-AC3F-4D95-B43F-E3B0A9EF5EB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8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-1618353" y="953808"/>
            <a:ext cx="7620000" cy="152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16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2"/>
            <a:ext cx="641351" cy="150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5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247652" y="1"/>
            <a:ext cx="276225" cy="1219200"/>
          </a:xfrm>
          <a:prstGeom prst="rect">
            <a:avLst/>
          </a:prstGeom>
          <a:gradFill flip="none" rotWithShape="1">
            <a:gsLst>
              <a:gs pos="0">
                <a:srgbClr val="2D6EB5"/>
              </a:gs>
              <a:gs pos="100000">
                <a:srgbClr val="002060"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95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1" y="1507068"/>
            <a:ext cx="10782300" cy="4540499"/>
          </a:xfrm>
        </p:spPr>
        <p:txBody>
          <a:bodyPr/>
          <a:lstStyle>
            <a:lvl1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 pitchFamily="2" charset="0"/>
                <a:ea typeface="+mn-ea"/>
                <a:cs typeface="Arial" panose="020B0604020202020204" pitchFamily="34" charset="0"/>
              </a:defRPr>
            </a:lvl1pPr>
            <a:lvl2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 pitchFamily="2" charset="0"/>
                <a:ea typeface="+mn-ea"/>
                <a:cs typeface="Arial" panose="020B0604020202020204" pitchFamily="34" charset="0"/>
              </a:defRPr>
            </a:lvl2pPr>
            <a:lvl3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 pitchFamily="2" charset="0"/>
                <a:ea typeface="+mn-ea"/>
                <a:cs typeface="Arial" panose="020B0604020202020204" pitchFamily="34" charset="0"/>
              </a:defRPr>
            </a:lvl3pPr>
            <a:lvl4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None/>
              <a:defRPr 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course T3" pitchFamily="2" charset="0"/>
                <a:ea typeface="+mn-ea"/>
                <a:cs typeface="Arial" panose="020B0604020202020204" pitchFamily="34" charset="0"/>
              </a:defRPr>
            </a:lvl4pPr>
            <a:lvl5pPr marL="0" indent="0" algn="l" defTabSz="380976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None/>
              <a:defRPr 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course T3" pitchFamily="2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4C8E-FF0A-43D5-A454-609643B1A5C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1501" y="312525"/>
            <a:ext cx="9456850" cy="692961"/>
          </a:xfrm>
        </p:spPr>
        <p:txBody>
          <a:bodyPr>
            <a:normAutofit/>
          </a:bodyPr>
          <a:lstStyle>
            <a:lvl1pPr>
              <a:defRPr lang="en-US" sz="3667" b="1" kern="1200" dirty="0">
                <a:gradFill>
                  <a:gsLst>
                    <a:gs pos="46000">
                      <a:srgbClr val="2D6EB5"/>
                    </a:gs>
                    <a:gs pos="81000">
                      <a:srgbClr val="002060">
                        <a:lumMod val="100000"/>
                      </a:srgbClr>
                    </a:gs>
                  </a:gsLst>
                  <a:lin ang="5400000" scaled="1"/>
                </a:gradFill>
                <a:latin typeface="Concourse T3" pitchFamily="2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571501" y="1029236"/>
            <a:ext cx="9456850" cy="259483"/>
          </a:xfrm>
        </p:spPr>
        <p:txBody>
          <a:bodyPr>
            <a:normAutofit/>
          </a:bodyPr>
          <a:lstStyle>
            <a:lvl1pPr marL="0" indent="0">
              <a:buNone/>
              <a:defRPr lang="en-US" sz="15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course T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z="1500" b="0" i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course T3" pitchFamily="2" charset="0"/>
                <a:ea typeface="+mn-ea"/>
                <a:cs typeface="+mn-cs"/>
              </a:rPr>
              <a:t>Add sub title 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053889" y="6615679"/>
            <a:ext cx="208422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75" b="1" dirty="0">
                <a:solidFill>
                  <a:schemeClr val="tx1"/>
                </a:solidFill>
                <a:latin typeface="Concourse T3" pitchFamily="2" charset="0"/>
              </a:rPr>
              <a:t>CONFIDENTIAL DATA </a:t>
            </a:r>
            <a:r>
              <a:rPr lang="en-US" sz="875" dirty="0">
                <a:solidFill>
                  <a:schemeClr val="tx1"/>
                </a:solidFill>
                <a:latin typeface="Concourse T3" pitchFamily="2" charset="0"/>
              </a:rPr>
              <a:t>| not for circulation</a:t>
            </a:r>
            <a:endParaRPr lang="en-IN" sz="875" dirty="0">
              <a:solidFill>
                <a:schemeClr val="tx1"/>
              </a:solidFill>
              <a:latin typeface="Concourse T3" pitchFamily="2" charset="0"/>
            </a:endParaRPr>
          </a:p>
        </p:txBody>
      </p:sp>
      <p:pic>
        <p:nvPicPr>
          <p:cNvPr id="1026" name="Picture 2" descr="https://www.tataaig.com/content/dam/tagic/images/LOGO.png">
            <a:extLst>
              <a:ext uri="{FF2B5EF4-FFF2-40B4-BE49-F238E27FC236}">
                <a16:creationId xmlns:a16="http://schemas.microsoft.com/office/drawing/2014/main" id="{07011739-99F5-4C0C-BC13-FA05A2B22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25" y="94947"/>
            <a:ext cx="658587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C81A-E266-449D-9F7F-B18E6756C7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351" y="-18327"/>
            <a:ext cx="1080954" cy="8851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CF380F-64EF-451C-B04F-B927AA8A47DC}"/>
              </a:ext>
            </a:extLst>
          </p:cNvPr>
          <p:cNvCxnSpPr/>
          <p:nvPr userDrawn="1"/>
        </p:nvCxnSpPr>
        <p:spPr>
          <a:xfrm>
            <a:off x="11159794" y="69188"/>
            <a:ext cx="0" cy="632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8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DBB2-9D28-4BC3-8C1B-C56038A9B4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5FfbvOMYFz3hCdBNxQSOIz/Untitled?node-id=0-1&amp;t=TO5T99ViVMcNmrwB-1" TargetMode="External"/><Relationship Id="rId2" Type="http://schemas.openxmlformats.org/officeDocument/2006/relationships/hyperlink" Target="https://t.me/Medical_insurance_help_bo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ataaig-my.sharepoint.com/:p:/p/tanish1_tagic/EdkR7Wgj19BPv-lX5w8rBbwBE05dVldo8tzqsSLr7jEWYw" TargetMode="External"/><Relationship Id="rId4" Type="http://schemas.openxmlformats.org/officeDocument/2006/relationships/hyperlink" Target="https://tataaig-my.sharepoint.com/:w:/p/tanish1_tagic/EZGntjrnKANMmMVn_uYFUaUBNOd3zs7PZJa7cNNrgg4a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8520" y="2894965"/>
            <a:ext cx="314325" cy="65659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it-IT" sz="3667" b="1" dirty="0">
                <a:gradFill>
                  <a:gsLst>
                    <a:gs pos="52000">
                      <a:srgbClr val="20579C"/>
                    </a:gs>
                    <a:gs pos="0">
                      <a:srgbClr val="2D6EB5"/>
                    </a:gs>
                    <a:gs pos="100000">
                      <a:srgbClr val="002060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Concourse T3" pitchFamily="2" charset="0"/>
              </a:rPr>
              <a:t> </a:t>
            </a:r>
            <a:endParaRPr lang="en-US" sz="3667" b="1" dirty="0">
              <a:gradFill>
                <a:gsLst>
                  <a:gs pos="52000">
                    <a:srgbClr val="20579C"/>
                  </a:gs>
                  <a:gs pos="0">
                    <a:srgbClr val="2D6EB5"/>
                  </a:gs>
                  <a:gs pos="100000">
                    <a:srgbClr val="002060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Concourse T3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43000" y="3621405"/>
            <a:ext cx="9906000" cy="2286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42" dirty="0">
              <a:solidFill>
                <a:prstClr val="white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3418B0AB-D18A-4552-ADB1-FE51750D6145}"/>
              </a:ext>
            </a:extLst>
          </p:cNvPr>
          <p:cNvSpPr txBox="1">
            <a:spLocks/>
          </p:cNvSpPr>
          <p:nvPr/>
        </p:nvSpPr>
        <p:spPr>
          <a:xfrm>
            <a:off x="1116496" y="3816985"/>
            <a:ext cx="9906000" cy="666750"/>
          </a:xfrm>
          <a:prstGeom prst="rect">
            <a:avLst/>
          </a:prstGeom>
        </p:spPr>
        <p:txBody>
          <a:bodyPr/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altLang="en-US" sz="2160" dirty="0"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AFEF8EC-F513-44B1-8B13-0AB77F8C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785" y="160020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584434" y="2759075"/>
            <a:ext cx="11022496" cy="9233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5400" b="1" dirty="0">
                <a:gradFill rotWithShape="1">
                  <a:gsLst>
                    <a:gs pos="0">
                      <a:srgbClr val="2D6EB5"/>
                    </a:gs>
                    <a:gs pos="52000">
                      <a:srgbClr val="20579C"/>
                    </a:gs>
                    <a:gs pos="100000">
                      <a:srgbClr val="002060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Concourse T3" charset="0"/>
                <a:ea typeface="Concourse T3" charset="0"/>
              </a:rPr>
              <a:t>Summer Internship</a:t>
            </a:r>
            <a:endParaRPr lang="ko-KR" altLang="en-US" sz="5400" b="1" dirty="0">
              <a:gradFill rotWithShape="1">
                <a:gsLst>
                  <a:gs pos="0">
                    <a:srgbClr val="2D6EB5"/>
                  </a:gs>
                  <a:gs pos="52000">
                    <a:srgbClr val="20579C"/>
                  </a:gs>
                  <a:gs pos="100000">
                    <a:srgbClr val="002060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Concourse T3" charset="0"/>
              <a:ea typeface="Concourse T3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1F270-FA7B-4336-BA5A-7CEF40AC24B3}"/>
              </a:ext>
            </a:extLst>
          </p:cNvPr>
          <p:cNvSpPr>
            <a:spLocks/>
          </p:cNvSpPr>
          <p:nvPr/>
        </p:nvSpPr>
        <p:spPr>
          <a:xfrm>
            <a:off x="2335527" y="3551555"/>
            <a:ext cx="6804826" cy="9233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5400" b="1" dirty="0">
                <a:gradFill rotWithShape="1">
                  <a:gsLst>
                    <a:gs pos="0">
                      <a:srgbClr val="2D6EB5"/>
                    </a:gs>
                    <a:gs pos="52000">
                      <a:srgbClr val="20579C"/>
                    </a:gs>
                    <a:gs pos="100000">
                      <a:srgbClr val="002060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Concourse T3" charset="0"/>
                <a:ea typeface="Concourse T3" charset="0"/>
              </a:rPr>
              <a:t>Innovation Labs</a:t>
            </a:r>
            <a:endParaRPr lang="ko-KR" altLang="en-US" sz="5400" b="1" dirty="0">
              <a:gradFill rotWithShape="1">
                <a:gsLst>
                  <a:gs pos="0">
                    <a:srgbClr val="2D6EB5"/>
                  </a:gs>
                  <a:gs pos="52000">
                    <a:srgbClr val="20579C"/>
                  </a:gs>
                  <a:gs pos="100000">
                    <a:srgbClr val="002060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Concourse T3" charset="0"/>
              <a:ea typeface="Concourse T3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0463F-FAD1-4BE5-BA1B-1625483199CB}"/>
              </a:ext>
            </a:extLst>
          </p:cNvPr>
          <p:cNvSpPr>
            <a:spLocks/>
          </p:cNvSpPr>
          <p:nvPr/>
        </p:nvSpPr>
        <p:spPr>
          <a:xfrm>
            <a:off x="9140353" y="4875550"/>
            <a:ext cx="2265759" cy="4616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2400" b="1" dirty="0">
                <a:gradFill rotWithShape="1">
                  <a:gsLst>
                    <a:gs pos="0">
                      <a:srgbClr val="2D6EB5"/>
                    </a:gs>
                    <a:gs pos="52000">
                      <a:srgbClr val="20579C"/>
                    </a:gs>
                    <a:gs pos="100000">
                      <a:srgbClr val="002060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Concourse T3" charset="0"/>
                <a:ea typeface="Concourse T3" charset="0"/>
              </a:rPr>
              <a:t>Tanish Goel</a:t>
            </a:r>
          </a:p>
        </p:txBody>
      </p:sp>
    </p:spTree>
    <p:extLst>
      <p:ext uri="{BB962C8B-B14F-4D97-AF65-F5344CB8AC3E}">
        <p14:creationId xmlns:p14="http://schemas.microsoft.com/office/powerpoint/2010/main" val="156140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016D-E784-736E-63A7-9E54363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75949"/>
            <a:ext cx="9456850" cy="692961"/>
          </a:xfrm>
        </p:spPr>
        <p:txBody>
          <a:bodyPr/>
          <a:lstStyle/>
          <a:p>
            <a:r>
              <a:rPr lang="en-US" dirty="0">
                <a:latin typeface="Concourse T3"/>
              </a:rPr>
              <a:t>Problem Statement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4F288-E54E-9E4E-A03D-A43238BF8F28}"/>
              </a:ext>
            </a:extLst>
          </p:cNvPr>
          <p:cNvSpPr txBox="1"/>
          <p:nvPr/>
        </p:nvSpPr>
        <p:spPr>
          <a:xfrm>
            <a:off x="103061" y="1444116"/>
            <a:ext cx="7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course T3"/>
              </a:rPr>
              <a:t>TPM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8F376-5FFD-47F1-A397-9445AD4A0741}"/>
              </a:ext>
            </a:extLst>
          </p:cNvPr>
          <p:cNvSpPr/>
          <p:nvPr/>
        </p:nvSpPr>
        <p:spPr>
          <a:xfrm>
            <a:off x="4006596" y="1236134"/>
            <a:ext cx="4178808" cy="6929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course T3"/>
              </a:rPr>
              <a:t>Telegram Bot</a:t>
            </a:r>
            <a:endParaRPr lang="en-IN" sz="2800" dirty="0">
              <a:latin typeface="Concourse T3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95EA0B-C6D5-4C74-970D-3CE6E42D2ED9}"/>
              </a:ext>
            </a:extLst>
          </p:cNvPr>
          <p:cNvSpPr/>
          <p:nvPr/>
        </p:nvSpPr>
        <p:spPr>
          <a:xfrm>
            <a:off x="1024128" y="2196320"/>
            <a:ext cx="3823716" cy="2019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course T3"/>
              </a:rPr>
              <a:t>Use Case</a:t>
            </a:r>
            <a:r>
              <a:rPr lang="en-US" sz="2000" dirty="0">
                <a:latin typeface="Concourse T3"/>
              </a:rPr>
              <a:t>:</a:t>
            </a:r>
          </a:p>
          <a:p>
            <a:pPr algn="ctr"/>
            <a:r>
              <a:rPr lang="en-US" sz="2000" dirty="0">
                <a:latin typeface="Concourse T3"/>
              </a:rPr>
              <a:t>Assisting the agents to extract the Insurance Premium and plans using Telegram Chatbot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1BC46-56D3-4731-A8E7-35A0AEEC6F54}"/>
              </a:ext>
            </a:extLst>
          </p:cNvPr>
          <p:cNvSpPr/>
          <p:nvPr/>
        </p:nvSpPr>
        <p:spPr>
          <a:xfrm>
            <a:off x="7344156" y="2196319"/>
            <a:ext cx="3823716" cy="2019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course T3"/>
              </a:rPr>
              <a:t>Benefits</a:t>
            </a:r>
            <a:r>
              <a:rPr lang="en-US" sz="2000" dirty="0">
                <a:latin typeface="Concourse T3"/>
              </a:rPr>
              <a:t>:</a:t>
            </a:r>
          </a:p>
          <a:p>
            <a:pPr algn="ctr"/>
            <a:r>
              <a:rPr lang="en-US" sz="2000" dirty="0">
                <a:latin typeface="Concourse T3"/>
              </a:rPr>
              <a:t>Reduced time for calculating premium</a:t>
            </a:r>
          </a:p>
          <a:p>
            <a:pPr algn="ctr"/>
            <a:r>
              <a:rPr lang="en-US" sz="2000" dirty="0">
                <a:latin typeface="Concourse T3"/>
              </a:rPr>
              <a:t>Increased customer satisfaction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60377-7F28-4759-BAF9-B6F49CB4A992}"/>
              </a:ext>
            </a:extLst>
          </p:cNvPr>
          <p:cNvSpPr/>
          <p:nvPr/>
        </p:nvSpPr>
        <p:spPr>
          <a:xfrm>
            <a:off x="4267200" y="4562278"/>
            <a:ext cx="3918204" cy="2019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course T3"/>
              </a:rPr>
              <a:t> Necessary Features:</a:t>
            </a:r>
          </a:p>
          <a:p>
            <a:pPr algn="ctr"/>
            <a:r>
              <a:rPr lang="en-US" sz="2400" dirty="0">
                <a:latin typeface="Concourse T3"/>
              </a:rPr>
              <a:t> Premium calculation via API</a:t>
            </a:r>
          </a:p>
          <a:p>
            <a:pPr algn="ctr"/>
            <a:r>
              <a:rPr lang="en-US" sz="2400" dirty="0">
                <a:latin typeface="Concourse T3"/>
              </a:rPr>
              <a:t>Automatic Plans suggestions</a:t>
            </a:r>
          </a:p>
        </p:txBody>
      </p:sp>
      <p:pic>
        <p:nvPicPr>
          <p:cNvPr id="1026" name="Picture 2" descr="Telegram (software) - Wikipedia">
            <a:extLst>
              <a:ext uri="{FF2B5EF4-FFF2-40B4-BE49-F238E27FC236}">
                <a16:creationId xmlns:a16="http://schemas.microsoft.com/office/drawing/2014/main" id="{737FD5D9-6724-4970-AF1F-72BDEFA1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72" y="2620636"/>
            <a:ext cx="981456" cy="9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8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99B25-81E6-4B23-9FFE-BF7C46C3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0FDE798-9E53-4CFA-8DF6-BD4A2B134241}"/>
              </a:ext>
            </a:extLst>
          </p:cNvPr>
          <p:cNvSpPr/>
          <p:nvPr/>
        </p:nvSpPr>
        <p:spPr>
          <a:xfrm>
            <a:off x="334426" y="1552103"/>
            <a:ext cx="1897379" cy="763060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E2B65CA-343C-4860-9F18-900C6D1A09C7}"/>
              </a:ext>
            </a:extLst>
          </p:cNvPr>
          <p:cNvSpPr/>
          <p:nvPr/>
        </p:nvSpPr>
        <p:spPr>
          <a:xfrm>
            <a:off x="2743752" y="1505534"/>
            <a:ext cx="2184816" cy="856198"/>
          </a:xfrm>
          <a:prstGeom prst="parallelogram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plan type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A2F54F6-6C65-4BB7-8131-087EB58FCE7A}"/>
              </a:ext>
            </a:extLst>
          </p:cNvPr>
          <p:cNvSpPr/>
          <p:nvPr/>
        </p:nvSpPr>
        <p:spPr>
          <a:xfrm>
            <a:off x="5511025" y="1505534"/>
            <a:ext cx="2184816" cy="856199"/>
          </a:xfrm>
          <a:prstGeom prst="parallelogram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Tenure</a:t>
            </a:r>
          </a:p>
          <a:p>
            <a:pPr algn="ctr"/>
            <a:r>
              <a:rPr lang="en-US" dirty="0"/>
              <a:t>(1/2/3)</a:t>
            </a:r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DBB7235-F525-4FE7-8D30-0411CA62AA8A}"/>
              </a:ext>
            </a:extLst>
          </p:cNvPr>
          <p:cNvSpPr/>
          <p:nvPr/>
        </p:nvSpPr>
        <p:spPr>
          <a:xfrm>
            <a:off x="8608051" y="1505534"/>
            <a:ext cx="2184816" cy="856199"/>
          </a:xfrm>
          <a:prstGeom prst="parallelogram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Pin Code</a:t>
            </a:r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CA418C6-A629-46FC-8629-D9FD7D984657}"/>
              </a:ext>
            </a:extLst>
          </p:cNvPr>
          <p:cNvSpPr/>
          <p:nvPr/>
        </p:nvSpPr>
        <p:spPr>
          <a:xfrm>
            <a:off x="7408333" y="3095357"/>
            <a:ext cx="4348578" cy="856199"/>
          </a:xfrm>
          <a:prstGeom prst="parallelogram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Insurer Details</a:t>
            </a:r>
          </a:p>
          <a:p>
            <a:pPr algn="ctr"/>
            <a:r>
              <a:rPr lang="en-IN" dirty="0"/>
              <a:t>(Sum Insured, DOB, Relationship)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23C9254-2540-4B45-B6A9-CA9C36C2735C}"/>
              </a:ext>
            </a:extLst>
          </p:cNvPr>
          <p:cNvSpPr/>
          <p:nvPr/>
        </p:nvSpPr>
        <p:spPr>
          <a:xfrm>
            <a:off x="8490214" y="4824441"/>
            <a:ext cx="2184816" cy="1755714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more members</a:t>
            </a:r>
          </a:p>
          <a:p>
            <a:pPr algn="ctr"/>
            <a:r>
              <a:rPr lang="en-US" dirty="0"/>
              <a:t>(yes/no)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87A3B-CCEE-4185-8D04-AE3A81A9F28D}"/>
              </a:ext>
            </a:extLst>
          </p:cNvPr>
          <p:cNvSpPr/>
          <p:nvPr/>
        </p:nvSpPr>
        <p:spPr>
          <a:xfrm>
            <a:off x="5511025" y="5190065"/>
            <a:ext cx="2184816" cy="102446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Bot Processes Plans and Premium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FAF229-3C83-437B-B093-53889B016846}"/>
              </a:ext>
            </a:extLst>
          </p:cNvPr>
          <p:cNvSpPr/>
          <p:nvPr/>
        </p:nvSpPr>
        <p:spPr>
          <a:xfrm>
            <a:off x="2743752" y="5193766"/>
            <a:ext cx="2184816" cy="102446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plans along with the premium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200CDCE0-8362-4FAD-99A1-D0923ACC218B}"/>
              </a:ext>
            </a:extLst>
          </p:cNvPr>
          <p:cNvSpPr/>
          <p:nvPr/>
        </p:nvSpPr>
        <p:spPr>
          <a:xfrm>
            <a:off x="334425" y="5320768"/>
            <a:ext cx="1897379" cy="763060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for Add-Ons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C0A0D2-0A33-4C9F-913E-FB92BC007D69}"/>
              </a:ext>
            </a:extLst>
          </p:cNvPr>
          <p:cNvCxnSpPr>
            <a:stCxn id="6" idx="3"/>
            <a:endCxn id="10" idx="5"/>
          </p:cNvCxnSpPr>
          <p:nvPr/>
        </p:nvCxnSpPr>
        <p:spPr>
          <a:xfrm>
            <a:off x="2231805" y="1933633"/>
            <a:ext cx="61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CD3E4-0E67-4817-8016-D04BB8560589}"/>
              </a:ext>
            </a:extLst>
          </p:cNvPr>
          <p:cNvCxnSpPr>
            <a:stCxn id="10" idx="2"/>
            <a:endCxn id="14" idx="5"/>
          </p:cNvCxnSpPr>
          <p:nvPr/>
        </p:nvCxnSpPr>
        <p:spPr>
          <a:xfrm>
            <a:off x="4821543" y="1933633"/>
            <a:ext cx="796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3665FC-A056-4FD9-906B-69D1E2BF4DD3}"/>
              </a:ext>
            </a:extLst>
          </p:cNvPr>
          <p:cNvCxnSpPr>
            <a:stCxn id="14" idx="2"/>
            <a:endCxn id="15" idx="5"/>
          </p:cNvCxnSpPr>
          <p:nvPr/>
        </p:nvCxnSpPr>
        <p:spPr>
          <a:xfrm>
            <a:off x="7588816" y="1933634"/>
            <a:ext cx="112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E9D6C3-9D6A-47F9-9D76-890A54B7EAF0}"/>
              </a:ext>
            </a:extLst>
          </p:cNvPr>
          <p:cNvCxnSpPr>
            <a:cxnSpLocks/>
          </p:cNvCxnSpPr>
          <p:nvPr/>
        </p:nvCxnSpPr>
        <p:spPr>
          <a:xfrm flipH="1">
            <a:off x="9580281" y="2361733"/>
            <a:ext cx="10812" cy="73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5F4EAE-D1E2-4635-ADA4-FFB25B3CCF6E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9582622" y="3951556"/>
            <a:ext cx="0" cy="87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0BA871-55CF-4D9C-909C-7140046B7D67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7695841" y="5702298"/>
            <a:ext cx="794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768FB-C7FD-4E95-97C6-A59AD08589E0}"/>
              </a:ext>
            </a:extLst>
          </p:cNvPr>
          <p:cNvCxnSpPr>
            <a:stCxn id="18" idx="1"/>
            <a:endCxn id="23" idx="3"/>
          </p:cNvCxnSpPr>
          <p:nvPr/>
        </p:nvCxnSpPr>
        <p:spPr>
          <a:xfrm flipH="1">
            <a:off x="4928568" y="5702299"/>
            <a:ext cx="582457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EF624B-F84D-4A2F-AC87-964B734F2504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 flipV="1">
            <a:off x="2231804" y="5702298"/>
            <a:ext cx="511948" cy="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927A1-4D68-431C-8156-7612DFFA615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0675030" y="3523457"/>
            <a:ext cx="974856" cy="2178841"/>
          </a:xfrm>
          <a:prstGeom prst="bentConnector3">
            <a:avLst>
              <a:gd name="adj1" fmla="val 134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F0DF37-DEEC-4D11-8560-C62A085C522B}"/>
              </a:ext>
            </a:extLst>
          </p:cNvPr>
          <p:cNvSpPr txBox="1"/>
          <p:nvPr/>
        </p:nvSpPr>
        <p:spPr>
          <a:xfrm>
            <a:off x="7914728" y="5415465"/>
            <a:ext cx="5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E3FEF-88B4-4811-BB1E-EEDBC24CE084}"/>
              </a:ext>
            </a:extLst>
          </p:cNvPr>
          <p:cNvSpPr txBox="1"/>
          <p:nvPr/>
        </p:nvSpPr>
        <p:spPr>
          <a:xfrm>
            <a:off x="11064081" y="5415465"/>
            <a:ext cx="5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2" name="AutoShape 10" descr="What are telegram bots and how to use them? | Technology News - The Indian  Express">
            <a:extLst>
              <a:ext uri="{FF2B5EF4-FFF2-40B4-BE49-F238E27FC236}">
                <a16:creationId xmlns:a16="http://schemas.microsoft.com/office/drawing/2014/main" id="{ECA759E5-CD02-467F-A65D-E1370D97A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4" name="Picture 12" descr="Bots for Telegram: top examples, use cases, and benefits for companies">
            <a:extLst>
              <a:ext uri="{FF2B5EF4-FFF2-40B4-BE49-F238E27FC236}">
                <a16:creationId xmlns:a16="http://schemas.microsoft.com/office/drawing/2014/main" id="{BEEC306D-6D5B-47BB-B4BA-0CA630FB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45" y="2425787"/>
            <a:ext cx="3942222" cy="22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111-4EA2-4E19-9DFC-2B655796C5B7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1283114" y="4682299"/>
            <a:ext cx="1" cy="63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E0A016DE-6756-4B1E-82F9-70E480780F66}"/>
              </a:ext>
            </a:extLst>
          </p:cNvPr>
          <p:cNvSpPr/>
          <p:nvPr/>
        </p:nvSpPr>
        <p:spPr>
          <a:xfrm>
            <a:off x="334424" y="3919239"/>
            <a:ext cx="1897379" cy="763060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All </a:t>
            </a:r>
          </a:p>
          <a:p>
            <a:pPr algn="ctr"/>
            <a:r>
              <a:rPr lang="en-US" dirty="0"/>
              <a:t>Add-Ons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4C0C2-2B93-44F1-967E-5FC773E5F797}"/>
              </a:ext>
            </a:extLst>
          </p:cNvPr>
          <p:cNvSpPr txBox="1"/>
          <p:nvPr/>
        </p:nvSpPr>
        <p:spPr>
          <a:xfrm>
            <a:off x="1287329" y="4816867"/>
            <a:ext cx="5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9A72F2-CA76-4F4D-BA76-B55BAD794029}"/>
              </a:ext>
            </a:extLst>
          </p:cNvPr>
          <p:cNvCxnSpPr>
            <a:stCxn id="24" idx="2"/>
            <a:endCxn id="6" idx="1"/>
          </p:cNvCxnSpPr>
          <p:nvPr/>
        </p:nvCxnSpPr>
        <p:spPr>
          <a:xfrm rot="5400000" flipH="1">
            <a:off x="-1266327" y="3534387"/>
            <a:ext cx="4150195" cy="948689"/>
          </a:xfrm>
          <a:prstGeom prst="bentConnector4">
            <a:avLst>
              <a:gd name="adj1" fmla="val -5508"/>
              <a:gd name="adj2" fmla="val 124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50FA4B-4D96-45FF-9112-4F03670797DB}"/>
              </a:ext>
            </a:extLst>
          </p:cNvPr>
          <p:cNvSpPr txBox="1"/>
          <p:nvPr/>
        </p:nvSpPr>
        <p:spPr>
          <a:xfrm>
            <a:off x="336808" y="6230596"/>
            <a:ext cx="58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58E8DA-EE28-431B-A190-A4545340529A}"/>
              </a:ext>
            </a:extLst>
          </p:cNvPr>
          <p:cNvCxnSpPr>
            <a:stCxn id="32" idx="0"/>
            <a:endCxn id="6" idx="2"/>
          </p:cNvCxnSpPr>
          <p:nvPr/>
        </p:nvCxnSpPr>
        <p:spPr>
          <a:xfrm flipV="1">
            <a:off x="1283114" y="2315163"/>
            <a:ext cx="2" cy="160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BA519C-7E8F-40DA-B21C-29D2DC3E0556}"/>
              </a:ext>
            </a:extLst>
          </p:cNvPr>
          <p:cNvSpPr txBox="1"/>
          <p:nvPr/>
        </p:nvSpPr>
        <p:spPr>
          <a:xfrm>
            <a:off x="1287329" y="2584300"/>
            <a:ext cx="13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again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B397E8-EB44-47CB-96BA-07702087F6F2}"/>
              </a:ext>
            </a:extLst>
          </p:cNvPr>
          <p:cNvSpPr txBox="1"/>
          <p:nvPr/>
        </p:nvSpPr>
        <p:spPr>
          <a:xfrm>
            <a:off x="123181" y="3174476"/>
            <a:ext cx="85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Again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45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0BA3A-D6FE-43AC-815C-942BA647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Tasks Performed: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2400" dirty="0"/>
              <a:t>Interacted with the Health Insurance Team to know the necessary field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	Analyzed and Designed an Interaction flow for the agent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	Completed the Proof of concept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Serverless Deployment of the Bot on AWS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Displayed Discount information on Telegram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Displayed Add-Ons on the telegram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6A702-C712-47C3-92F0-8B697C2F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0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CAAD2-292F-4B73-9E15-81550CB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Working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F6D7E-320D-4547-AAA9-3676DD13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5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A574BB-395A-4D0A-8561-1B48C0F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course T3"/>
              </a:rPr>
              <a:t>PAYD Competitive Benchmarking</a:t>
            </a:r>
            <a:endParaRPr lang="en-IN" dirty="0">
              <a:latin typeface="Concourse T3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89B57D2-67AF-4A7F-BF7F-5FE831225815}"/>
              </a:ext>
            </a:extLst>
          </p:cNvPr>
          <p:cNvSpPr/>
          <p:nvPr/>
        </p:nvSpPr>
        <p:spPr>
          <a:xfrm>
            <a:off x="571501" y="1541336"/>
            <a:ext cx="3872483" cy="1484391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course T3"/>
              </a:rPr>
              <a:t>Performed market exploration of the PAYD techniques and processes used in the market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F6CE8EEC-D045-43C4-92B0-221A25E127AC}"/>
              </a:ext>
            </a:extLst>
          </p:cNvPr>
          <p:cNvSpPr/>
          <p:nvPr/>
        </p:nvSpPr>
        <p:spPr>
          <a:xfrm>
            <a:off x="7748019" y="4179308"/>
            <a:ext cx="3872483" cy="1484391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Concourse T3"/>
              </a:rPr>
              <a:t>Benchmarked our process with the other companies doing the same process</a:t>
            </a:r>
            <a:endParaRPr lang="en-US" dirty="0">
              <a:latin typeface="Concourse T3"/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960350C-D877-4DC0-8F73-7C5BCF1E7BC9}"/>
              </a:ext>
            </a:extLst>
          </p:cNvPr>
          <p:cNvSpPr/>
          <p:nvPr/>
        </p:nvSpPr>
        <p:spPr>
          <a:xfrm>
            <a:off x="571500" y="4179308"/>
            <a:ext cx="3872483" cy="1484391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course T3"/>
              </a:rPr>
              <a:t>Researched and gave suggestions on making our process faster and smoother.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89CA9C0-1EAF-42EE-BF3A-01EC1A869FA7}"/>
              </a:ext>
            </a:extLst>
          </p:cNvPr>
          <p:cNvSpPr/>
          <p:nvPr/>
        </p:nvSpPr>
        <p:spPr>
          <a:xfrm>
            <a:off x="7748019" y="1541336"/>
            <a:ext cx="3872483" cy="1484391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course T3"/>
              </a:rPr>
              <a:t>Added suggestions for implementing fraud detection</a:t>
            </a:r>
            <a:endParaRPr lang="en-IN" dirty="0">
              <a:latin typeface="Concourse T3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D1159-A3CE-4FE9-91C3-97DD09E7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56" y="2598761"/>
            <a:ext cx="1989488" cy="16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DAC5ABC-E6D2-45DC-A14E-99A59D087B45}"/>
              </a:ext>
            </a:extLst>
          </p:cNvPr>
          <p:cNvCxnSpPr>
            <a:cxnSpLocks/>
            <a:stCxn id="1026" idx="3"/>
            <a:endCxn id="9" idx="1"/>
          </p:cNvCxnSpPr>
          <p:nvPr/>
        </p:nvCxnSpPr>
        <p:spPr>
          <a:xfrm flipV="1">
            <a:off x="7090744" y="2283532"/>
            <a:ext cx="657275" cy="114546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6DE969-EB95-40F0-94B3-8CC9E3F141E4}"/>
              </a:ext>
            </a:extLst>
          </p:cNvPr>
          <p:cNvCxnSpPr>
            <a:stCxn id="1026" idx="1"/>
            <a:endCxn id="5" idx="3"/>
          </p:cNvCxnSpPr>
          <p:nvPr/>
        </p:nvCxnSpPr>
        <p:spPr>
          <a:xfrm rot="10800000">
            <a:off x="4443984" y="2283532"/>
            <a:ext cx="657272" cy="114546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D5C46C1-C026-4361-9094-CF8DD8081771}"/>
              </a:ext>
            </a:extLst>
          </p:cNvPr>
          <p:cNvCxnSpPr>
            <a:stCxn id="1026" idx="1"/>
            <a:endCxn id="8" idx="3"/>
          </p:cNvCxnSpPr>
          <p:nvPr/>
        </p:nvCxnSpPr>
        <p:spPr>
          <a:xfrm rot="10800000" flipV="1">
            <a:off x="4443984" y="3429000"/>
            <a:ext cx="657273" cy="14925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2DE0E2-2814-4E3D-8605-BAD6A0B3CBAC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7090744" y="3429000"/>
            <a:ext cx="657275" cy="14925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9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A00B-0244-425C-AF01-F4D6AD88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303027"/>
            <a:ext cx="9456850" cy="692961"/>
          </a:xfrm>
        </p:spPr>
        <p:txBody>
          <a:bodyPr/>
          <a:lstStyle/>
          <a:p>
            <a:r>
              <a:rPr lang="en-US" dirty="0"/>
              <a:t>Motor Claim Assure User Flow</a:t>
            </a:r>
            <a:endParaRPr lang="en-IN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A6E89EA-0A5C-4F74-A7F6-C2002FCD0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46418"/>
              </p:ext>
            </p:extLst>
          </p:nvPr>
        </p:nvGraphicFramePr>
        <p:xfrm>
          <a:off x="1206707" y="1143088"/>
          <a:ext cx="9559505" cy="5212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749593">
                  <a:extLst>
                    <a:ext uri="{9D8B030D-6E8A-4147-A177-3AD203B41FA5}">
                      <a16:colId xmlns:a16="http://schemas.microsoft.com/office/drawing/2014/main" val="918640907"/>
                    </a:ext>
                  </a:extLst>
                </a:gridCol>
                <a:gridCol w="4809912">
                  <a:extLst>
                    <a:ext uri="{9D8B030D-6E8A-4147-A177-3AD203B41FA5}">
                      <a16:colId xmlns:a16="http://schemas.microsoft.com/office/drawing/2014/main" val="1355075783"/>
                    </a:ext>
                  </a:extLst>
                </a:gridCol>
              </a:tblGrid>
              <a:tr h="349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course T3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course T3"/>
                        </a:rPr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21821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course T3"/>
                        </a:rPr>
                        <a:t>Simplification: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course T3"/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course T3"/>
                        </a:rPr>
                        <a:t>The journey flow of the "Motor Claim Assure" app is designed to simplify the process for users, making it easy for them to understand each step of the claim process.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Enhanced User Understanding: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rtl="0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Users can quickly grasp how to use the app, reducing the learning curve and minimizing errors.</a:t>
                      </a:r>
                    </a:p>
                    <a:p>
                      <a:pPr rtl="0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rtl="0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Efficiency: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rtl="0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With a clear journey flow, users can complete the claim process faster, leading to quicker resolutions.</a:t>
                      </a:r>
                    </a:p>
                    <a:p>
                      <a:pPr rtl="0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6220"/>
                  </a:ext>
                </a:extLst>
              </a:tr>
              <a:tr h="543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course T3"/>
                        </a:rPr>
                        <a:t>Clarity: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oncourse T3"/>
                        </a:rPr>
                        <a:t>By providing a clear and structured overview, the flow helps users know what to expect at each stage, from logging in to submitting a claim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Consistency: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rtl="0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Ensures that all users follow a consistent process, leading to more reliable and predictable outcomes.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8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1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7EA07-8C96-4020-9DEF-4C711CA4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Work Done-</a:t>
            </a:r>
          </a:p>
          <a:p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Gained a comprehensive understanding of the Motor Claim Assure App.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Developed a detailed user guide for workshop and surveyors to navigate the application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Provided valuable suggestions to enhance the application's flow and user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FA00B-0244-425C-AF01-F4D6AD88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303027"/>
            <a:ext cx="9456850" cy="692961"/>
          </a:xfrm>
        </p:spPr>
        <p:txBody>
          <a:bodyPr/>
          <a:lstStyle/>
          <a:p>
            <a:r>
              <a:rPr lang="en-US" dirty="0"/>
              <a:t>Motor Claim Assure User Guide</a:t>
            </a:r>
            <a:endParaRPr lang="en-IN" dirty="0"/>
          </a:p>
        </p:txBody>
      </p:sp>
      <p:pic>
        <p:nvPicPr>
          <p:cNvPr id="2054" name="Picture 6" descr="What Are User Flows In UX Design? [Full Beginner's Guide]">
            <a:extLst>
              <a:ext uri="{FF2B5EF4-FFF2-40B4-BE49-F238E27FC236}">
                <a16:creationId xmlns:a16="http://schemas.microsoft.com/office/drawing/2014/main" id="{0580CC4D-3C57-4D36-9202-F3B4EF8E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75" y="251359"/>
            <a:ext cx="1914666" cy="125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2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80F2AB-3CB6-4B1E-94A2-94440B13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Flow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3C8B4-CB20-4D48-87D9-D28AFD1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66" y="1143000"/>
            <a:ext cx="9165487" cy="51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C89B6C-67EA-48CF-B360-7ECFDBF6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course T3"/>
              </a:rPr>
              <a:t>Internship Learnings</a:t>
            </a:r>
            <a:endParaRPr lang="en-IN" dirty="0">
              <a:latin typeface="Concourse T3"/>
            </a:endParaRPr>
          </a:p>
        </p:txBody>
      </p:sp>
      <p:pic>
        <p:nvPicPr>
          <p:cNvPr id="1034" name="Picture 10" descr="Product management - Free shipping and delivery icons">
            <a:extLst>
              <a:ext uri="{FF2B5EF4-FFF2-40B4-BE49-F238E27FC236}">
                <a16:creationId xmlns:a16="http://schemas.microsoft.com/office/drawing/2014/main" id="{FE1FA9C5-BFCA-40A0-B47F-6A77ADE7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60" y="3202313"/>
            <a:ext cx="1296162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E01055F-56CF-4816-ABE5-153055138F50}"/>
              </a:ext>
            </a:extLst>
          </p:cNvPr>
          <p:cNvSpPr/>
          <p:nvPr/>
        </p:nvSpPr>
        <p:spPr>
          <a:xfrm>
            <a:off x="626365" y="3429000"/>
            <a:ext cx="3387851" cy="842786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course T3"/>
              </a:rPr>
              <a:t>User-Centric Problem Solving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E16648D0-1BA2-42AF-B8F3-56E4CD0483EA}"/>
              </a:ext>
            </a:extLst>
          </p:cNvPr>
          <p:cNvSpPr/>
          <p:nvPr/>
        </p:nvSpPr>
        <p:spPr>
          <a:xfrm>
            <a:off x="626364" y="5342586"/>
            <a:ext cx="3387851" cy="842785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course T3"/>
              </a:rPr>
              <a:t>API Integration Skills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00462401-889D-4F88-9BF1-8AAC7CDED953}"/>
              </a:ext>
            </a:extLst>
          </p:cNvPr>
          <p:cNvSpPr/>
          <p:nvPr/>
        </p:nvSpPr>
        <p:spPr>
          <a:xfrm>
            <a:off x="7402067" y="3429000"/>
            <a:ext cx="3387851" cy="842786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Concourse T3"/>
              </a:rPr>
              <a:t>Flow Creation</a:t>
            </a:r>
            <a:endParaRPr lang="en-IN" dirty="0">
              <a:latin typeface="Concourse T3"/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E6E3C8E-8A39-4C5D-8051-D4A9730A8380}"/>
              </a:ext>
            </a:extLst>
          </p:cNvPr>
          <p:cNvSpPr/>
          <p:nvPr/>
        </p:nvSpPr>
        <p:spPr>
          <a:xfrm>
            <a:off x="626365" y="1515414"/>
            <a:ext cx="3387851" cy="842786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Concourse T3"/>
              </a:rPr>
              <a:t>Cross-Functional Collaboration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2473BC9-AB8D-4B41-9D62-ACAE94BEF997}"/>
              </a:ext>
            </a:extLst>
          </p:cNvPr>
          <p:cNvSpPr/>
          <p:nvPr/>
        </p:nvSpPr>
        <p:spPr>
          <a:xfrm>
            <a:off x="7402067" y="5342585"/>
            <a:ext cx="3387851" cy="842786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course T3"/>
              </a:rPr>
              <a:t>Working with Figma and Adobe XD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CBE6195B-E157-4891-BAF6-617948618BDC}"/>
              </a:ext>
            </a:extLst>
          </p:cNvPr>
          <p:cNvSpPr/>
          <p:nvPr/>
        </p:nvSpPr>
        <p:spPr>
          <a:xfrm>
            <a:off x="7402067" y="1515414"/>
            <a:ext cx="3387851" cy="842786"/>
          </a:xfrm>
          <a:prstGeom prst="flowChartTerminator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ncourse T3"/>
              </a:rPr>
              <a:t>Benchmarking Techniques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FD7C08-D8D5-409C-B28E-409D79C100EF}"/>
              </a:ext>
            </a:extLst>
          </p:cNvPr>
          <p:cNvCxnSpPr>
            <a:cxnSpLocks/>
            <a:stCxn id="1034" idx="0"/>
            <a:endCxn id="15" idx="1"/>
          </p:cNvCxnSpPr>
          <p:nvPr/>
        </p:nvCxnSpPr>
        <p:spPr>
          <a:xfrm rot="5400000" flipH="1" flipV="1">
            <a:off x="5922351" y="1722597"/>
            <a:ext cx="1265506" cy="169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F07502C-6C35-43F2-9F86-DD5A86FF7FFD}"/>
              </a:ext>
            </a:extLst>
          </p:cNvPr>
          <p:cNvCxnSpPr>
            <a:cxnSpLocks/>
            <a:stCxn id="1034" idx="0"/>
            <a:endCxn id="13" idx="3"/>
          </p:cNvCxnSpPr>
          <p:nvPr/>
        </p:nvCxnSpPr>
        <p:spPr>
          <a:xfrm rot="16200000" flipV="1">
            <a:off x="4228426" y="1722597"/>
            <a:ext cx="1265506" cy="169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56B86-2BE8-4542-A1AB-4FB8C0C27BB4}"/>
              </a:ext>
            </a:extLst>
          </p:cNvPr>
          <p:cNvCxnSpPr>
            <a:stCxn id="1034" idx="2"/>
            <a:endCxn id="11" idx="3"/>
          </p:cNvCxnSpPr>
          <p:nvPr/>
        </p:nvCxnSpPr>
        <p:spPr>
          <a:xfrm rot="5400000">
            <a:off x="4228426" y="4284264"/>
            <a:ext cx="1265504" cy="169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ADFAE6-16C2-4A37-BADC-2F7167E76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22354" y="4284264"/>
            <a:ext cx="1265503" cy="169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EE4814-4E5B-42C3-97EA-B6A35202A8B1}"/>
              </a:ext>
            </a:extLst>
          </p:cNvPr>
          <p:cNvCxnSpPr>
            <a:stCxn id="1034" idx="3"/>
            <a:endCxn id="12" idx="1"/>
          </p:cNvCxnSpPr>
          <p:nvPr/>
        </p:nvCxnSpPr>
        <p:spPr>
          <a:xfrm flipV="1">
            <a:off x="6356222" y="3850393"/>
            <a:ext cx="1045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A81D56-1E13-40F4-A9C4-E4A843BDB72C}"/>
              </a:ext>
            </a:extLst>
          </p:cNvPr>
          <p:cNvCxnSpPr>
            <a:stCxn id="1034" idx="1"/>
            <a:endCxn id="10" idx="3"/>
          </p:cNvCxnSpPr>
          <p:nvPr/>
        </p:nvCxnSpPr>
        <p:spPr>
          <a:xfrm flipH="1" flipV="1">
            <a:off x="4014216" y="3850393"/>
            <a:ext cx="1045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8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63228-8007-41F1-85AE-644A65C4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Bot - </a:t>
            </a:r>
            <a:r>
              <a:rPr lang="en-IN" dirty="0">
                <a:hlinkClick r:id="rId2" tooltip="https://t.me/medical_insurance_help_bot"/>
              </a:rPr>
              <a:t>https://t.me/Medical_insurance_help_bot</a:t>
            </a:r>
            <a:endParaRPr lang="en-US" dirty="0"/>
          </a:p>
          <a:p>
            <a:endParaRPr lang="en-US" dirty="0"/>
          </a:p>
          <a:p>
            <a:r>
              <a:rPr lang="en-IN" dirty="0"/>
              <a:t>Figma Design and Prototype - </a:t>
            </a:r>
            <a:r>
              <a:rPr lang="en-IN" dirty="0">
                <a:hlinkClick r:id="rId3"/>
              </a:rPr>
              <a:t>https://www.figma.com/proto/5FfbvOMYFz3hCdBNxQSOIz/Untitled?node-id=0-1&amp;t=TO5T99ViVMcNmrwB-1</a:t>
            </a:r>
            <a:endParaRPr lang="en-IN" dirty="0"/>
          </a:p>
          <a:p>
            <a:endParaRPr lang="en-US" dirty="0"/>
          </a:p>
          <a:p>
            <a:r>
              <a:rPr lang="en-US" dirty="0"/>
              <a:t>PAYD Analysis – </a:t>
            </a:r>
            <a:r>
              <a:rPr lang="en-IN" sz="2000" dirty="0">
                <a:hlinkClick r:id="rId4"/>
              </a:rPr>
              <a:t>https://tataaig-my.sharepoint.com/:w:/p/tanish1_tagic/EZGntjrnKANMmMVn_uYFUaUBNOd3zs7PZJa7cNNrgg4aHA</a:t>
            </a:r>
            <a:endParaRPr lang="en-IN" sz="2000" dirty="0"/>
          </a:p>
          <a:p>
            <a:endParaRPr lang="en-IN" dirty="0"/>
          </a:p>
          <a:p>
            <a:r>
              <a:rPr lang="en-IN" dirty="0"/>
              <a:t>Motor Claim Assure Flow - </a:t>
            </a:r>
            <a:r>
              <a:rPr lang="en-IN" dirty="0">
                <a:hlinkClick r:id="rId5"/>
              </a:rPr>
              <a:t>https://tataaig-my.sharepoint.com/:p:/p/tanish1_tagic/EdkR7Wgj19BPv-lX5w8rBbwBE05dVldo8tzqsSLr7jEWYw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7A7C3-4B81-4902-B37F-0D883B1E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02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F3A569-F2F0-4185-925B-6E01C131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Co-Pilot for Health Claims Adjudicator</a:t>
            </a:r>
          </a:p>
          <a:p>
            <a:r>
              <a:rPr lang="en-US" sz="2400" dirty="0"/>
              <a:t>		1) Project Phases</a:t>
            </a:r>
          </a:p>
          <a:p>
            <a:pPr lvl="1"/>
            <a:r>
              <a:rPr lang="en-US" sz="2400" dirty="0"/>
              <a:t>		2) Work Completed</a:t>
            </a:r>
          </a:p>
          <a:p>
            <a:r>
              <a:rPr lang="en-US" sz="2400" dirty="0"/>
              <a:t>		3) Wireframes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Telegram Bot for agents</a:t>
            </a:r>
          </a:p>
          <a:p>
            <a:pPr lvl="1"/>
            <a:r>
              <a:rPr lang="en-US" sz="2400" dirty="0"/>
              <a:t>		1) Flow of the Bot</a:t>
            </a:r>
          </a:p>
          <a:p>
            <a:pPr lvl="1"/>
            <a:r>
              <a:rPr lang="en-US" sz="2400" dirty="0"/>
              <a:t>		2) Prototype Working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PAYD Benchmarking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Claim Assure User Guide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31254-7716-462A-9601-8210513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86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 noGrp="1"/>
          </p:cNvSpPr>
          <p:nvPr>
            <p:ph type="sldNum"/>
          </p:nvPr>
        </p:nvSpPr>
        <p:spPr>
          <a:xfrm>
            <a:off x="94488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1" latinLnBrk="0" hangingPunct="1">
              <a:buFontTx/>
              <a:buNone/>
            </a:pPr>
            <a:fld id="{B9320F77-B9A0-41C5-862A-B4B631284C64}" type="slidenum">
              <a:rPr sz="1200">
                <a:solidFill>
                  <a:srgbClr val="000000"/>
                </a:solidFill>
                <a:latin typeface="Calibri" charset="0"/>
                <a:ea typeface="Vrinda" charset="0"/>
              </a:rPr>
              <a:t>20</a:t>
            </a:fld>
            <a:endParaRPr lang="ko-KR" altLang="en-US" sz="1200">
              <a:solidFill>
                <a:srgbClr val="000000"/>
              </a:solidFill>
              <a:latin typeface="Calibri" charset="0"/>
              <a:ea typeface="Vrinda" charset="0"/>
            </a:endParaRPr>
          </a:p>
        </p:txBody>
      </p:sp>
      <p:sp>
        <p:nvSpPr>
          <p:cNvPr id="4" name="Shape 3"/>
          <p:cNvSpPr>
            <a:spLocks/>
          </p:cNvSpPr>
          <p:nvPr/>
        </p:nvSpPr>
        <p:spPr>
          <a:xfrm>
            <a:off x="4258310" y="2830195"/>
            <a:ext cx="3637915" cy="923925"/>
          </a:xfrm>
          <a:prstGeom prst="rect">
            <a:avLst/>
          </a:prstGeom>
        </p:spPr>
        <p:txBody>
          <a:bodyPr vert="horz" wrap="none" lIns="91440" tIns="45720" rIns="91440" bIns="45720" anchor="b">
            <a:sp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sz="5400" b="1" dirty="0">
                <a:gradFill rotWithShape="1">
                  <a:gsLst>
                    <a:gs pos="0">
                      <a:srgbClr val="2D6EB5"/>
                    </a:gs>
                    <a:gs pos="52000">
                      <a:srgbClr val="20579C"/>
                    </a:gs>
                    <a:gs pos="100000">
                      <a:srgbClr val="002060">
                        <a:lumMod val="10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Concourse T3" charset="0"/>
                <a:ea typeface="Concourse T3" charset="0"/>
              </a:rPr>
              <a:t>Thank You</a:t>
            </a:r>
            <a:endParaRPr lang="ko-KR" altLang="en-US" sz="5400" b="1">
              <a:gradFill rotWithShape="1">
                <a:gsLst>
                  <a:gs pos="0">
                    <a:srgbClr val="2D6EB5"/>
                  </a:gs>
                  <a:gs pos="52000">
                    <a:srgbClr val="20579C"/>
                  </a:gs>
                  <a:gs pos="100000">
                    <a:srgbClr val="002060">
                      <a:lumMod val="10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Concourse T3" charset="0"/>
              <a:ea typeface="Concourse T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431254-7716-462A-9601-8210513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course T3"/>
              </a:rPr>
              <a:t>Timeline</a:t>
            </a:r>
            <a:endParaRPr lang="en-IN" dirty="0">
              <a:latin typeface="Concourse T3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C01C7C-A368-46BB-B629-9D15A1F96504}"/>
              </a:ext>
            </a:extLst>
          </p:cNvPr>
          <p:cNvGrpSpPr/>
          <p:nvPr/>
        </p:nvGrpSpPr>
        <p:grpSpPr>
          <a:xfrm>
            <a:off x="6996620" y="3108462"/>
            <a:ext cx="2046410" cy="2204926"/>
            <a:chOff x="6222608" y="3087927"/>
            <a:chExt cx="2317619" cy="248948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B6DCB7F-DDCA-4D61-BC34-9AC0BBDAC673}"/>
                </a:ext>
              </a:extLst>
            </p:cNvPr>
            <p:cNvSpPr/>
            <p:nvPr/>
          </p:nvSpPr>
          <p:spPr>
            <a:xfrm rot="10800000">
              <a:off x="736415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oncourse T3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9B8941-64FA-4D61-9731-1EADC1091ACE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08" y="3656199"/>
              <a:ext cx="11415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DEB732-90F2-4A07-914C-6F7E22C575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8512" y="4243473"/>
              <a:ext cx="0" cy="1333939"/>
            </a:xfrm>
            <a:prstGeom prst="line">
              <a:avLst/>
            </a:prstGeom>
            <a:ln w="381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9335F7-6923-4B9F-BD71-36AD0C031A36}"/>
                </a:ext>
              </a:extLst>
            </p:cNvPr>
            <p:cNvSpPr/>
            <p:nvPr/>
          </p:nvSpPr>
          <p:spPr>
            <a:xfrm>
              <a:off x="7511884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course T3"/>
                </a:rPr>
                <a:t>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892552-ACC2-44F2-967B-62C18A113B72}"/>
              </a:ext>
            </a:extLst>
          </p:cNvPr>
          <p:cNvGrpSpPr/>
          <p:nvPr/>
        </p:nvGrpSpPr>
        <p:grpSpPr>
          <a:xfrm>
            <a:off x="5009001" y="2014922"/>
            <a:ext cx="1982835" cy="2068488"/>
            <a:chOff x="3774858" y="1753726"/>
            <a:chExt cx="2433461" cy="2489486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345CDA5-5356-4446-9C01-966BD62CB02B}"/>
                </a:ext>
              </a:extLst>
            </p:cNvPr>
            <p:cNvSpPr/>
            <p:nvPr/>
          </p:nvSpPr>
          <p:spPr>
            <a:xfrm>
              <a:off x="5032251" y="3067142"/>
              <a:ext cx="1176068" cy="1176070"/>
            </a:xfrm>
            <a:prstGeom prst="arc">
              <a:avLst>
                <a:gd name="adj1" fmla="val 15956854"/>
                <a:gd name="adj2" fmla="val 10795556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oncourse T3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FC868C-4183-4B17-ADBD-01150C816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4858" y="3655176"/>
              <a:ext cx="1274061" cy="76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222FF1-AD42-436C-B10B-6295774D9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966" y="1753726"/>
              <a:ext cx="0" cy="1333939"/>
            </a:xfrm>
            <a:prstGeom prst="line">
              <a:avLst/>
            </a:prstGeom>
            <a:ln w="381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E88FA0-E88F-4C80-BB30-0CB6B2905D3D}"/>
                </a:ext>
              </a:extLst>
            </p:cNvPr>
            <p:cNvSpPr/>
            <p:nvPr/>
          </p:nvSpPr>
          <p:spPr>
            <a:xfrm>
              <a:off x="5179975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course T3"/>
                </a:rPr>
                <a:t>03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85B4AF-B196-4520-89B1-67FD1C7A86BB}"/>
              </a:ext>
            </a:extLst>
          </p:cNvPr>
          <p:cNvGrpSpPr/>
          <p:nvPr/>
        </p:nvGrpSpPr>
        <p:grpSpPr>
          <a:xfrm>
            <a:off x="2997348" y="3115848"/>
            <a:ext cx="2011653" cy="2138714"/>
            <a:chOff x="1601158" y="3087927"/>
            <a:chExt cx="2211729" cy="2489485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B9A9516-89CB-4738-A61C-26EDE6A7764E}"/>
                </a:ext>
              </a:extLst>
            </p:cNvPr>
            <p:cNvSpPr/>
            <p:nvPr/>
          </p:nvSpPr>
          <p:spPr>
            <a:xfrm rot="10800000">
              <a:off x="2742708" y="3087927"/>
              <a:ext cx="1070179" cy="1164532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Concourse T3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643B41-D6B2-4E8D-8AE4-85B2D4DB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01158" y="3656199"/>
              <a:ext cx="11415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5DE14A-2A9B-456C-A300-CBE60066CD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38101" y="4243473"/>
              <a:ext cx="0" cy="1333939"/>
            </a:xfrm>
            <a:prstGeom prst="line">
              <a:avLst/>
            </a:prstGeom>
            <a:ln w="381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688AC-3FE0-493D-8CB5-8BEB3BA597E2}"/>
                </a:ext>
              </a:extLst>
            </p:cNvPr>
            <p:cNvSpPr/>
            <p:nvPr/>
          </p:nvSpPr>
          <p:spPr>
            <a:xfrm>
              <a:off x="2858856" y="3189398"/>
              <a:ext cx="855136" cy="88128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100" b="1" dirty="0">
                  <a:solidFill>
                    <a:schemeClr val="accent1">
                      <a:lumMod val="50000"/>
                    </a:schemeClr>
                  </a:solidFill>
                  <a:latin typeface="Concourse T3"/>
                </a:rPr>
                <a:t>02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88BAB2-5224-479A-94EF-9BF58D0280FF}"/>
              </a:ext>
            </a:extLst>
          </p:cNvPr>
          <p:cNvGrpSpPr/>
          <p:nvPr/>
        </p:nvGrpSpPr>
        <p:grpSpPr>
          <a:xfrm>
            <a:off x="1664296" y="2004845"/>
            <a:ext cx="1320951" cy="2087255"/>
            <a:chOff x="0" y="1753726"/>
            <a:chExt cx="1600410" cy="248948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24EDC521-07B8-4460-869E-A324BDA5CE6F}"/>
                </a:ext>
              </a:extLst>
            </p:cNvPr>
            <p:cNvSpPr/>
            <p:nvPr/>
          </p:nvSpPr>
          <p:spPr>
            <a:xfrm>
              <a:off x="424342" y="3067143"/>
              <a:ext cx="1176068" cy="1176068"/>
            </a:xfrm>
            <a:prstGeom prst="arc">
              <a:avLst>
                <a:gd name="adj1" fmla="val 15956854"/>
                <a:gd name="adj2" fmla="val 1089104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oncourse T3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B0EE56-F3B5-4841-A60F-90408C9D5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55937"/>
              <a:ext cx="4386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8F5EB2-DF06-4129-BC9D-73A804B77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57" y="1753726"/>
              <a:ext cx="0" cy="1333939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924CF8-8351-46DB-A00F-95471478FB0A}"/>
                </a:ext>
              </a:extLst>
            </p:cNvPr>
            <p:cNvSpPr/>
            <p:nvPr/>
          </p:nvSpPr>
          <p:spPr>
            <a:xfrm>
              <a:off x="572066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course T3"/>
                </a:rPr>
                <a:t>01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1AACB1D-1006-4D41-AA46-492F42527A26}"/>
              </a:ext>
            </a:extLst>
          </p:cNvPr>
          <p:cNvSpPr txBox="1"/>
          <p:nvPr/>
        </p:nvSpPr>
        <p:spPr>
          <a:xfrm>
            <a:off x="1212316" y="1568841"/>
            <a:ext cx="2109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100" b="1" dirty="0">
                <a:latin typeface="Concourse T3"/>
              </a:rPr>
              <a:t>Week 1 &amp;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778179-3187-4683-ACB4-58CC1924DD12}"/>
              </a:ext>
            </a:extLst>
          </p:cNvPr>
          <p:cNvSpPr txBox="1"/>
          <p:nvPr/>
        </p:nvSpPr>
        <p:spPr>
          <a:xfrm>
            <a:off x="3742005" y="5310648"/>
            <a:ext cx="1738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Concourse T3"/>
              </a:rPr>
              <a:t>Week 3 &amp;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BBB35-3E23-4CFD-9946-5F65FDB796B1}"/>
              </a:ext>
            </a:extLst>
          </p:cNvPr>
          <p:cNvSpPr txBox="1"/>
          <p:nvPr/>
        </p:nvSpPr>
        <p:spPr>
          <a:xfrm>
            <a:off x="5673940" y="1597994"/>
            <a:ext cx="1564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Concourse T3"/>
              </a:rPr>
              <a:t>Week 5 &amp;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E19B7-F791-41B8-8707-D4A2B80FCA3D}"/>
              </a:ext>
            </a:extLst>
          </p:cNvPr>
          <p:cNvSpPr txBox="1"/>
          <p:nvPr/>
        </p:nvSpPr>
        <p:spPr>
          <a:xfrm>
            <a:off x="7599374" y="5336493"/>
            <a:ext cx="1930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Concourse T3"/>
              </a:rPr>
              <a:t>Week 7 &amp; 8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761A86-C628-4568-A329-1A63E463C6A6}"/>
              </a:ext>
            </a:extLst>
          </p:cNvPr>
          <p:cNvGrpSpPr/>
          <p:nvPr/>
        </p:nvGrpSpPr>
        <p:grpSpPr>
          <a:xfrm>
            <a:off x="2470838" y="1968264"/>
            <a:ext cx="3157622" cy="923330"/>
            <a:chOff x="1075388" y="1776888"/>
            <a:chExt cx="3825646" cy="11012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700393-45E0-4FB0-908E-121B9A390287}"/>
                </a:ext>
              </a:extLst>
            </p:cNvPr>
            <p:cNvSpPr txBox="1"/>
            <p:nvPr/>
          </p:nvSpPr>
          <p:spPr>
            <a:xfrm>
              <a:off x="1075389" y="1776888"/>
              <a:ext cx="3825645" cy="110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Introduction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Defining the Problem statement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Deciding on project phases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Market Exploration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72899F-8B2B-47AE-B720-62B297C8204D}"/>
                </a:ext>
              </a:extLst>
            </p:cNvPr>
            <p:cNvSpPr/>
            <p:nvPr/>
          </p:nvSpPr>
          <p:spPr>
            <a:xfrm>
              <a:off x="1075388" y="2190726"/>
              <a:ext cx="2169940" cy="261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825" noProof="1">
                <a:latin typeface="Concourse T3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964149C-B23F-488F-B8FD-A5DC9B0E309D}"/>
              </a:ext>
            </a:extLst>
          </p:cNvPr>
          <p:cNvSpPr txBox="1"/>
          <p:nvPr/>
        </p:nvSpPr>
        <p:spPr>
          <a:xfrm>
            <a:off x="4556299" y="4181272"/>
            <a:ext cx="31952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PRD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Testing different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Cost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Figma Design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Telegram bot POC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9295AA-C2DC-454D-A3CA-D8E31DB04FB0}"/>
              </a:ext>
            </a:extLst>
          </p:cNvPr>
          <p:cNvGrpSpPr/>
          <p:nvPr/>
        </p:nvGrpSpPr>
        <p:grpSpPr>
          <a:xfrm>
            <a:off x="6507743" y="1990124"/>
            <a:ext cx="3838523" cy="715581"/>
            <a:chOff x="725638" y="1743826"/>
            <a:chExt cx="2803672" cy="8131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95520-6AD4-4F5F-9553-E4946568841A}"/>
                </a:ext>
              </a:extLst>
            </p:cNvPr>
            <p:cNvSpPr txBox="1"/>
            <p:nvPr/>
          </p:nvSpPr>
          <p:spPr>
            <a:xfrm>
              <a:off x="725638" y="1743826"/>
              <a:ext cx="2803672" cy="813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Addition of additional features in Telegram Bot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Bot deployment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350" noProof="1">
                  <a:latin typeface="Concourse T3"/>
                </a:rPr>
                <a:t>PAYD Benchmarking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56BFF1-FD44-4148-BA1D-31EF59C40850}"/>
                </a:ext>
              </a:extLst>
            </p:cNvPr>
            <p:cNvSpPr/>
            <p:nvPr/>
          </p:nvSpPr>
          <p:spPr>
            <a:xfrm>
              <a:off x="1075389" y="2190726"/>
              <a:ext cx="1667317" cy="249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825" noProof="1">
                <a:latin typeface="Concourse T3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6B77737-A8E8-4D37-B954-42E2CF51BBBD}"/>
              </a:ext>
            </a:extLst>
          </p:cNvPr>
          <p:cNvSpPr txBox="1"/>
          <p:nvPr/>
        </p:nvSpPr>
        <p:spPr>
          <a:xfrm>
            <a:off x="8570060" y="4477829"/>
            <a:ext cx="27498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50" noProof="1">
                <a:latin typeface="Concourse T3"/>
              </a:rPr>
              <a:t>User guide for claim assure app</a:t>
            </a:r>
          </a:p>
        </p:txBody>
      </p:sp>
    </p:spTree>
    <p:extLst>
      <p:ext uri="{BB962C8B-B14F-4D97-AF65-F5344CB8AC3E}">
        <p14:creationId xmlns:p14="http://schemas.microsoft.com/office/powerpoint/2010/main" val="39591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302260"/>
            <a:ext cx="9457055" cy="692785"/>
          </a:xfrm>
        </p:spPr>
        <p:txBody>
          <a:bodyPr/>
          <a:lstStyle/>
          <a:p>
            <a:r>
              <a:rPr lang="en-US" dirty="0">
                <a:latin typeface="Concourse T3"/>
              </a:rPr>
              <a:t>Internship Commencement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1E3EA3-4D65-47E2-AE1C-D6D7C167D176}"/>
              </a:ext>
            </a:extLst>
          </p:cNvPr>
          <p:cNvSpPr/>
          <p:nvPr/>
        </p:nvSpPr>
        <p:spPr>
          <a:xfrm>
            <a:off x="195072" y="2734056"/>
            <a:ext cx="5715000" cy="24216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course T3"/>
              </a:rPr>
              <a:t>Day 1: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Understanding of Basics of Insurance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HR policies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Insightful conversation with full time employees</a:t>
            </a:r>
          </a:p>
          <a:p>
            <a:pPr algn="ctr"/>
            <a:endParaRPr lang="en-IN" dirty="0">
              <a:latin typeface="Concourse T3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28A724-0E6C-41DE-B4EB-34B006124E61}"/>
              </a:ext>
            </a:extLst>
          </p:cNvPr>
          <p:cNvSpPr/>
          <p:nvPr/>
        </p:nvSpPr>
        <p:spPr>
          <a:xfrm>
            <a:off x="6281928" y="2734056"/>
            <a:ext cx="5715000" cy="2421636"/>
          </a:xfrm>
          <a:prstGeom prst="roundRect">
            <a:avLst/>
          </a:prstGeom>
          <a:gradFill flip="none" rotWithShape="1">
            <a:gsLst>
              <a:gs pos="0">
                <a:srgbClr val="2F5498">
                  <a:shade val="30000"/>
                  <a:satMod val="115000"/>
                </a:srgbClr>
              </a:gs>
              <a:gs pos="50000">
                <a:srgbClr val="2F5498">
                  <a:shade val="67500"/>
                  <a:satMod val="115000"/>
                </a:srgbClr>
              </a:gs>
              <a:gs pos="100000">
                <a:srgbClr val="2F5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course T3"/>
              </a:rPr>
              <a:t>Day 2: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Deep dive into the world of Insurance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Interaction with the Innovation Lab Team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course T3"/>
              </a:rPr>
              <a:t>Understanding the projects done by the 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5803E-738C-4455-B04E-88F4227AFF33}"/>
              </a:ext>
            </a:extLst>
          </p:cNvPr>
          <p:cNvSpPr/>
          <p:nvPr/>
        </p:nvSpPr>
        <p:spPr>
          <a:xfrm>
            <a:off x="3918204" y="1618488"/>
            <a:ext cx="4355592" cy="832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Concourse T3"/>
            </a:endParaRPr>
          </a:p>
          <a:p>
            <a:endParaRPr lang="en-US" sz="2800" dirty="0">
              <a:latin typeface="Concourse T3"/>
            </a:endParaRPr>
          </a:p>
          <a:p>
            <a:endParaRPr lang="en-US" sz="2800" dirty="0">
              <a:latin typeface="Concourse T3"/>
            </a:endParaRPr>
          </a:p>
          <a:p>
            <a:pPr algn="ctr"/>
            <a:endParaRPr lang="en-US" sz="2800" dirty="0">
              <a:latin typeface="Concourse T3"/>
            </a:endParaRPr>
          </a:p>
          <a:p>
            <a:pPr algn="ctr"/>
            <a:r>
              <a:rPr lang="en-US" sz="2800" dirty="0">
                <a:latin typeface="Concourse T3"/>
              </a:rPr>
              <a:t>Two day induction program</a:t>
            </a:r>
          </a:p>
          <a:p>
            <a:endParaRPr lang="en-US" sz="2800" dirty="0">
              <a:latin typeface="Concourse T3"/>
            </a:endParaRPr>
          </a:p>
          <a:p>
            <a:endParaRPr lang="en-US" sz="2800" dirty="0">
              <a:latin typeface="Concourse T3"/>
            </a:endParaRPr>
          </a:p>
          <a:p>
            <a:endParaRPr lang="en-US" sz="2800" dirty="0">
              <a:latin typeface="Concourse T3"/>
            </a:endParaRPr>
          </a:p>
          <a:p>
            <a:pPr lvl="1"/>
            <a:endParaRPr lang="en-US" sz="2800" dirty="0">
              <a:latin typeface="Concourse T3"/>
            </a:endParaRPr>
          </a:p>
        </p:txBody>
      </p:sp>
      <p:pic>
        <p:nvPicPr>
          <p:cNvPr id="4098" name="Picture 2" descr="Virtual Induction Program – Knowledge Horizon E-Learning Pvt. Ltd.">
            <a:extLst>
              <a:ext uri="{FF2B5EF4-FFF2-40B4-BE49-F238E27FC236}">
                <a16:creationId xmlns:a16="http://schemas.microsoft.com/office/drawing/2014/main" id="{62866037-F7C6-4854-9805-DCA4BC3E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" y="995045"/>
            <a:ext cx="3362325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0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016D-E784-736E-63A7-9E54363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75949"/>
            <a:ext cx="9456850" cy="692961"/>
          </a:xfrm>
        </p:spPr>
        <p:txBody>
          <a:bodyPr/>
          <a:lstStyle/>
          <a:p>
            <a:r>
              <a:rPr lang="en-US" dirty="0"/>
              <a:t>Defining the Problem Statement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A96144B-DA4C-47B6-9665-0EDCF3301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84435"/>
              </p:ext>
            </p:extLst>
          </p:nvPr>
        </p:nvGraphicFramePr>
        <p:xfrm>
          <a:off x="821436" y="1363134"/>
          <a:ext cx="10549128" cy="5052110"/>
        </p:xfrm>
        <a:graphic>
          <a:graphicData uri="http://schemas.openxmlformats.org/drawingml/2006/table">
            <a:tbl>
              <a:tblPr firstRow="1" bandRow="1"/>
              <a:tblGrid>
                <a:gridCol w="1320461">
                  <a:extLst>
                    <a:ext uri="{9D8B030D-6E8A-4147-A177-3AD203B41FA5}">
                      <a16:colId xmlns:a16="http://schemas.microsoft.com/office/drawing/2014/main" val="30756730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08647849"/>
                    </a:ext>
                  </a:extLst>
                </a:gridCol>
                <a:gridCol w="3191934">
                  <a:extLst>
                    <a:ext uri="{9D8B030D-6E8A-4147-A177-3AD203B41FA5}">
                      <a16:colId xmlns:a16="http://schemas.microsoft.com/office/drawing/2014/main" val="2099337062"/>
                    </a:ext>
                  </a:extLst>
                </a:gridCol>
                <a:gridCol w="3064933">
                  <a:extLst>
                    <a:ext uri="{9D8B030D-6E8A-4147-A177-3AD203B41FA5}">
                      <a16:colId xmlns:a16="http://schemas.microsoft.com/office/drawing/2014/main" val="2563106272"/>
                    </a:ext>
                  </a:extLst>
                </a:gridCol>
              </a:tblGrid>
              <a:tr h="711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Problem Statement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Co-Pilot for Health Claims Adjudicator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 inspection tool for Fire Insurance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Image Similarity Score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4472"/>
                  </a:ext>
                </a:extLst>
              </a:tr>
              <a:tr h="9088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Assisting health claims adjudicators in processing health insurance claims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Tool for auto risk assessment of an asset for fire insurance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Find similarity of a given image with other image in a dataset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86467434"/>
                  </a:ext>
                </a:extLst>
              </a:tr>
              <a:tr h="1118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Faster and streamlined claims processing by leveraging automation and AI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Assist underwriters to evaluate the condition of an asset for risk assessment 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Detect cropping, editing, tampering of an image for fraud detection.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26233426"/>
                  </a:ext>
                </a:extLst>
              </a:tr>
              <a:tr h="1118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Benefits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 manual effort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Faster claims processing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 fraud detection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Reduce the contingency costs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Speeds up risk assessment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Prevents frauds hence saving money on claims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Prevent reputational damage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7470110"/>
                  </a:ext>
                </a:extLst>
              </a:tr>
              <a:tr h="9088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Decision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Unexplored problem statement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the solution from the Base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Already explored problem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Lower bandwidth for interns to contribute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Low return on investment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942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8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482474-C76B-BECA-799A-12C4B56C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275949"/>
            <a:ext cx="9456850" cy="692961"/>
          </a:xfrm>
        </p:spPr>
        <p:txBody>
          <a:bodyPr>
            <a:normAutofit/>
          </a:bodyPr>
          <a:lstStyle/>
          <a:p>
            <a:r>
              <a:rPr lang="en-US" dirty="0">
                <a:latin typeface="Concourse T3"/>
              </a:rPr>
              <a:t>Project Phases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A3F134F2-8D25-438B-8419-B1ADFE822E42}"/>
              </a:ext>
            </a:extLst>
          </p:cNvPr>
          <p:cNvSpPr/>
          <p:nvPr/>
        </p:nvSpPr>
        <p:spPr>
          <a:xfrm>
            <a:off x="374341" y="2055813"/>
            <a:ext cx="2707690" cy="754602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course T3"/>
              </a:rPr>
              <a:t>Deciding and Exploring the problem statement</a:t>
            </a:r>
            <a:endParaRPr lang="en-IN" dirty="0">
              <a:latin typeface="Concourse T3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FB77AA62-EC0E-49E1-8F3B-A6C5AD8045EA}"/>
              </a:ext>
            </a:extLst>
          </p:cNvPr>
          <p:cNvSpPr/>
          <p:nvPr/>
        </p:nvSpPr>
        <p:spPr>
          <a:xfrm>
            <a:off x="3286217" y="2055813"/>
            <a:ext cx="2707690" cy="75460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course T3"/>
              </a:rPr>
              <a:t>Model Evaluation Phase</a:t>
            </a:r>
            <a:endParaRPr lang="en-IN" dirty="0">
              <a:solidFill>
                <a:schemeClr val="bg1"/>
              </a:solidFill>
              <a:latin typeface="Concourse T3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89A14527-6B07-4F7B-B167-ABC4E069FC10}"/>
              </a:ext>
            </a:extLst>
          </p:cNvPr>
          <p:cNvSpPr/>
          <p:nvPr/>
        </p:nvSpPr>
        <p:spPr>
          <a:xfrm>
            <a:off x="6198093" y="2055813"/>
            <a:ext cx="2707690" cy="75460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course T3"/>
              </a:rPr>
              <a:t>Concept Development </a:t>
            </a:r>
            <a:endParaRPr lang="en-IN" dirty="0">
              <a:solidFill>
                <a:schemeClr val="bg1"/>
              </a:solidFill>
              <a:latin typeface="Concourse T3"/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8E0C1B-04A2-427A-83CD-CA4A7C77CD4A}"/>
              </a:ext>
            </a:extLst>
          </p:cNvPr>
          <p:cNvSpPr/>
          <p:nvPr/>
        </p:nvSpPr>
        <p:spPr>
          <a:xfrm>
            <a:off x="9109969" y="2055813"/>
            <a:ext cx="2707690" cy="75460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course T3"/>
              </a:rPr>
              <a:t>Handover to Dev Team</a:t>
            </a:r>
            <a:endParaRPr lang="en-IN" dirty="0">
              <a:solidFill>
                <a:schemeClr val="bg1"/>
              </a:solidFill>
              <a:latin typeface="Concourse T3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437FDE-E330-4DD2-B0CD-7D6EF415AB0C}"/>
              </a:ext>
            </a:extLst>
          </p:cNvPr>
          <p:cNvSpPr/>
          <p:nvPr/>
        </p:nvSpPr>
        <p:spPr>
          <a:xfrm>
            <a:off x="374341" y="1690688"/>
            <a:ext cx="11443318" cy="272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course T3"/>
              </a:rPr>
              <a:t>Phases</a:t>
            </a:r>
            <a:endParaRPr lang="en-IN" dirty="0">
              <a:latin typeface="Concourse T3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9D4263-A321-4B8D-9738-FBC0CA333233}"/>
              </a:ext>
            </a:extLst>
          </p:cNvPr>
          <p:cNvSpPr/>
          <p:nvPr/>
        </p:nvSpPr>
        <p:spPr>
          <a:xfrm>
            <a:off x="358066" y="2903122"/>
            <a:ext cx="11443318" cy="2724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course T3"/>
              </a:rPr>
              <a:t>Activities</a:t>
            </a:r>
            <a:endParaRPr lang="en-IN" dirty="0">
              <a:latin typeface="Concourse T3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E4F58A-AC51-4E46-ACFA-E652D59BC72A}"/>
              </a:ext>
            </a:extLst>
          </p:cNvPr>
          <p:cNvSpPr/>
          <p:nvPr/>
        </p:nvSpPr>
        <p:spPr>
          <a:xfrm>
            <a:off x="358066" y="3276993"/>
            <a:ext cx="2723965" cy="29029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course T3"/>
              </a:rPr>
              <a:t>Deciding on the Problem Statement</a:t>
            </a:r>
          </a:p>
          <a:p>
            <a:endParaRPr lang="en-US" dirty="0">
              <a:latin typeface="Concourse T3"/>
            </a:endParaRPr>
          </a:p>
          <a:p>
            <a:r>
              <a:rPr lang="en-US" dirty="0">
                <a:latin typeface="Concourse T3"/>
              </a:rPr>
              <a:t>Performing Market Research</a:t>
            </a:r>
          </a:p>
          <a:p>
            <a:endParaRPr lang="en-US" dirty="0">
              <a:latin typeface="Concourse T3"/>
            </a:endParaRPr>
          </a:p>
          <a:p>
            <a:r>
              <a:rPr lang="en-US" dirty="0">
                <a:latin typeface="Concourse T3"/>
              </a:rPr>
              <a:t>Identifying the tech stack</a:t>
            </a:r>
          </a:p>
          <a:p>
            <a:endParaRPr lang="en-IN" dirty="0">
              <a:latin typeface="Concourse T3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0BE660-14B2-402C-9FE9-3348999991C6}"/>
              </a:ext>
            </a:extLst>
          </p:cNvPr>
          <p:cNvSpPr/>
          <p:nvPr/>
        </p:nvSpPr>
        <p:spPr>
          <a:xfrm>
            <a:off x="3269941" y="3276993"/>
            <a:ext cx="2723965" cy="29029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course T3"/>
              </a:rPr>
              <a:t>Comparing the OCR and LLM models </a:t>
            </a:r>
          </a:p>
          <a:p>
            <a:pPr algn="ctr"/>
            <a:endParaRPr lang="en-US" dirty="0">
              <a:latin typeface="Concourse T3"/>
            </a:endParaRPr>
          </a:p>
          <a:p>
            <a:pPr algn="ctr"/>
            <a:r>
              <a:rPr lang="en-US" dirty="0">
                <a:latin typeface="Concourse T3"/>
              </a:rPr>
              <a:t>Implementing the models on test document</a:t>
            </a:r>
          </a:p>
          <a:p>
            <a:pPr algn="ctr"/>
            <a:endParaRPr lang="en-US" dirty="0">
              <a:latin typeface="Concourse T3"/>
            </a:endParaRPr>
          </a:p>
          <a:p>
            <a:pPr algn="ctr"/>
            <a:r>
              <a:rPr lang="en-US" dirty="0">
                <a:latin typeface="Concourse T3"/>
              </a:rPr>
              <a:t>Creating a detailed Product Requirements Document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29FFDA-031D-4BCB-A186-F5E6732AEEF7}"/>
              </a:ext>
            </a:extLst>
          </p:cNvPr>
          <p:cNvSpPr/>
          <p:nvPr/>
        </p:nvSpPr>
        <p:spPr>
          <a:xfrm>
            <a:off x="6181818" y="3276993"/>
            <a:ext cx="2723965" cy="29029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course T3"/>
            </a:endParaRPr>
          </a:p>
          <a:p>
            <a:pPr algn="ctr"/>
            <a:endParaRPr lang="en-US" dirty="0">
              <a:latin typeface="Concourse T3"/>
            </a:endParaRPr>
          </a:p>
          <a:p>
            <a:pPr algn="ctr"/>
            <a:r>
              <a:rPr lang="en-US" dirty="0">
                <a:latin typeface="Concourse T3"/>
              </a:rPr>
              <a:t>Perform the Cost Analysis</a:t>
            </a:r>
          </a:p>
          <a:p>
            <a:pPr algn="ctr"/>
            <a:endParaRPr lang="en-US" dirty="0">
              <a:latin typeface="Concourse T3"/>
            </a:endParaRPr>
          </a:p>
          <a:p>
            <a:pPr algn="ctr"/>
            <a:r>
              <a:rPr lang="en-US" dirty="0">
                <a:latin typeface="Concourse T3"/>
              </a:rPr>
              <a:t>Start working on the UI/UX of application</a:t>
            </a:r>
          </a:p>
          <a:p>
            <a:pPr algn="ctr"/>
            <a:endParaRPr lang="en-US" dirty="0">
              <a:latin typeface="Concourse T3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08EBFE-7043-4926-A681-A8261256958D}"/>
              </a:ext>
            </a:extLst>
          </p:cNvPr>
          <p:cNvSpPr/>
          <p:nvPr/>
        </p:nvSpPr>
        <p:spPr>
          <a:xfrm>
            <a:off x="9093695" y="3276993"/>
            <a:ext cx="2723965" cy="29029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course T3"/>
            </a:endParaRPr>
          </a:p>
          <a:p>
            <a:pPr algn="ctr"/>
            <a:r>
              <a:rPr lang="en-US" dirty="0">
                <a:latin typeface="Concourse T3"/>
              </a:rPr>
              <a:t>Dev team progresses with the development of the Project </a:t>
            </a:r>
            <a:endParaRPr lang="en-IN" dirty="0">
              <a:latin typeface="Concourse T3"/>
            </a:endParaRPr>
          </a:p>
        </p:txBody>
      </p:sp>
    </p:spTree>
    <p:extLst>
      <p:ext uri="{BB962C8B-B14F-4D97-AF65-F5344CB8AC3E}">
        <p14:creationId xmlns:p14="http://schemas.microsoft.com/office/powerpoint/2010/main" val="2668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10C9A-4695-484F-9CC9-CF5D2777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Completed: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Performed Market Exploration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Created a Figma design of the hospital side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Created a Figma design of the adjudicator side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Made a prototype using Figma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Detail the Product Requirements Document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Compared the pricing plans of models</a:t>
            </a:r>
          </a:p>
          <a:p>
            <a:endParaRPr lang="en-IN" sz="2400" dirty="0"/>
          </a:p>
          <a:p>
            <a:r>
              <a:rPr lang="en-IN" sz="2400" u="sng" dirty="0"/>
              <a:t>Future</a:t>
            </a:r>
            <a:r>
              <a:rPr lang="en-IN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MVP Delivery by the development team</a:t>
            </a:r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8CBAC1-7A7B-4F0B-ADD4-05B0EC6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Future</a:t>
            </a:r>
            <a:endParaRPr lang="en-IN" dirty="0"/>
          </a:p>
        </p:txBody>
      </p:sp>
      <p:pic>
        <p:nvPicPr>
          <p:cNvPr id="2050" name="Picture 2" descr="alle talen – VertaalExperts">
            <a:extLst>
              <a:ext uri="{FF2B5EF4-FFF2-40B4-BE49-F238E27FC236}">
                <a16:creationId xmlns:a16="http://schemas.microsoft.com/office/drawing/2014/main" id="{6DBF3E7D-CC5B-43F8-A77B-E040730D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1555689"/>
            <a:ext cx="1789910" cy="11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id="{D38C488E-81B7-41B8-9FC0-E54181FA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93" y="2716885"/>
            <a:ext cx="1775650" cy="17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ice Comparison Software | Competitor Monitoring &amp; Price Matching">
            <a:extLst>
              <a:ext uri="{FF2B5EF4-FFF2-40B4-BE49-F238E27FC236}">
                <a16:creationId xmlns:a16="http://schemas.microsoft.com/office/drawing/2014/main" id="{46844F5C-D78C-433E-A3A5-8DB5D909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043" y="3922182"/>
            <a:ext cx="1775650" cy="17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2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E0D1ED-06BC-4809-AB10-41EBF2B0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Side Wireframe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8E87-E8C1-4244-8A54-0512F498B8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B33FA-4F67-403E-80F3-2670E134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6" y="1029236"/>
            <a:ext cx="9949751" cy="54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1F778-DD8A-43D2-BB5E-7A9B7D19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Adjudicator side wireframe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20D5-CA29-4A13-90AA-EE7DF2FAC5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0B548-CFF1-49FA-B5BB-11F7A36F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9" y="1346158"/>
            <a:ext cx="11459962" cy="51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47092</TotalTime>
  <Pages>10</Pages>
  <Words>921</Words>
  <Characters>0</Characters>
  <Application>Microsoft Office PowerPoint</Application>
  <DocSecurity>0</DocSecurity>
  <PresentationFormat>Widescreen</PresentationFormat>
  <Lines>0</Lines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Concourse T3</vt:lpstr>
      <vt:lpstr>Wingdings</vt:lpstr>
      <vt:lpstr>Wingdings 3</vt:lpstr>
      <vt:lpstr>Office Theme</vt:lpstr>
      <vt:lpstr>PowerPoint Presentation</vt:lpstr>
      <vt:lpstr>Content</vt:lpstr>
      <vt:lpstr>Timeline</vt:lpstr>
      <vt:lpstr>Internship Commencement</vt:lpstr>
      <vt:lpstr>Defining the Problem Statement</vt:lpstr>
      <vt:lpstr>Project Phases</vt:lpstr>
      <vt:lpstr>Progress and Future</vt:lpstr>
      <vt:lpstr>Hospital Side Wireframe</vt:lpstr>
      <vt:lpstr>Adjudicator side wireframe</vt:lpstr>
      <vt:lpstr>Problem Statement 2</vt:lpstr>
      <vt:lpstr>Flow</vt:lpstr>
      <vt:lpstr>Work Completed</vt:lpstr>
      <vt:lpstr>POC Working</vt:lpstr>
      <vt:lpstr>PAYD Competitive Benchmarking</vt:lpstr>
      <vt:lpstr>Motor Claim Assure User Flow</vt:lpstr>
      <vt:lpstr>Motor Claim Assure User Guide</vt:lpstr>
      <vt:lpstr>Sample Flow</vt:lpstr>
      <vt:lpstr>Internship Learnings</vt:lpstr>
      <vt:lpstr>Appendix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Inuyasha</dc:creator>
  <cp:lastModifiedBy>Goel, Tanish(TAGIC)</cp:lastModifiedBy>
  <cp:revision>619</cp:revision>
  <dcterms:modified xsi:type="dcterms:W3CDTF">2024-07-10T05:22:49Z</dcterms:modified>
  <cp:version>9.111.030.38860</cp:version>
</cp:coreProperties>
</file>