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notesSlides/notesSlide17.xml" ContentType="application/vnd.openxmlformats-officedocument.presentationml.notesSlide+xml"/>
  <Default Extension="jpeg" ContentType="image/jpeg"/>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91" r:id="rId2"/>
    <p:sldId id="256" r:id="rId3"/>
    <p:sldId id="257" r:id="rId4"/>
    <p:sldId id="258" r:id="rId5"/>
    <p:sldId id="266" r:id="rId6"/>
    <p:sldId id="259" r:id="rId7"/>
    <p:sldId id="276" r:id="rId8"/>
    <p:sldId id="277" r:id="rId9"/>
    <p:sldId id="267" r:id="rId10"/>
    <p:sldId id="268" r:id="rId11"/>
    <p:sldId id="269" r:id="rId12"/>
    <p:sldId id="270" r:id="rId13"/>
    <p:sldId id="278" r:id="rId14"/>
    <p:sldId id="279" r:id="rId15"/>
    <p:sldId id="280" r:id="rId16"/>
    <p:sldId id="281" r:id="rId17"/>
    <p:sldId id="271" r:id="rId18"/>
    <p:sldId id="272" r:id="rId19"/>
    <p:sldId id="290" r:id="rId20"/>
    <p:sldId id="273" r:id="rId21"/>
    <p:sldId id="274" r:id="rId22"/>
    <p:sldId id="286" r:id="rId23"/>
    <p:sldId id="285" r:id="rId24"/>
    <p:sldId id="287" r:id="rId25"/>
    <p:sldId id="260" r:id="rId26"/>
    <p:sldId id="261" r:id="rId27"/>
    <p:sldId id="262" r:id="rId28"/>
    <p:sldId id="275" r:id="rId29"/>
    <p:sldId id="282" r:id="rId30"/>
    <p:sldId id="283" r:id="rId31"/>
    <p:sldId id="284" r:id="rId32"/>
    <p:sldId id="263" r:id="rId33"/>
    <p:sldId id="264" r:id="rId34"/>
    <p:sldId id="265" r:id="rId35"/>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2853" autoAdjust="0"/>
    <p:restoredTop sz="95033" autoAdjust="0"/>
  </p:normalViewPr>
  <p:slideViewPr>
    <p:cSldViewPr snapToGrid="0" snapToObjects="1">
      <p:cViewPr varScale="1">
        <p:scale>
          <a:sx n="73" d="100"/>
          <a:sy n="73" d="100"/>
        </p:scale>
        <p:origin x="-576" y="-82"/>
      </p:cViewPr>
      <p:guideLst>
        <p:guide orient="horz" pos="2592"/>
        <p:guide pos="4608"/>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11</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12</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13</a:t>
            </a:fld>
            <a:endParaRPr lang="en-US"/>
          </a:p>
        </p:txBody>
      </p:sp>
    </p:spTree>
    <p:extLst>
      <p:ext uri="{BB962C8B-B14F-4D97-AF65-F5344CB8AC3E}">
        <p14:creationId xmlns="" xmlns:p14="http://schemas.microsoft.com/office/powerpoint/2010/main" val="4042748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14</a:t>
            </a:fld>
            <a:endParaRPr lang="en-US"/>
          </a:p>
        </p:txBody>
      </p:sp>
    </p:spTree>
    <p:extLst>
      <p:ext uri="{BB962C8B-B14F-4D97-AF65-F5344CB8AC3E}">
        <p14:creationId xmlns="" xmlns:p14="http://schemas.microsoft.com/office/powerpoint/2010/main" val="3435617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15</a:t>
            </a:fld>
            <a:endParaRPr lang="en-US"/>
          </a:p>
        </p:txBody>
      </p:sp>
    </p:spTree>
    <p:extLst>
      <p:ext uri="{BB962C8B-B14F-4D97-AF65-F5344CB8AC3E}">
        <p14:creationId xmlns="" xmlns:p14="http://schemas.microsoft.com/office/powerpoint/2010/main" val="26878314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16</a:t>
            </a:fld>
            <a:endParaRPr lang="en-US"/>
          </a:p>
        </p:txBody>
      </p:sp>
    </p:spTree>
    <p:extLst>
      <p:ext uri="{BB962C8B-B14F-4D97-AF65-F5344CB8AC3E}">
        <p14:creationId xmlns="" xmlns:p14="http://schemas.microsoft.com/office/powerpoint/2010/main" val="38457116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17</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18</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20</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22</a:t>
            </a:fld>
            <a:endParaRPr lang="en-US"/>
          </a:p>
        </p:txBody>
      </p:sp>
    </p:spTree>
    <p:extLst>
      <p:ext uri="{BB962C8B-B14F-4D97-AF65-F5344CB8AC3E}">
        <p14:creationId xmlns="" xmlns:p14="http://schemas.microsoft.com/office/powerpoint/2010/main" val="1546685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23</a:t>
            </a:fld>
            <a:endParaRPr lang="en-US"/>
          </a:p>
        </p:txBody>
      </p:sp>
    </p:spTree>
    <p:extLst>
      <p:ext uri="{BB962C8B-B14F-4D97-AF65-F5344CB8AC3E}">
        <p14:creationId xmlns="" xmlns:p14="http://schemas.microsoft.com/office/powerpoint/2010/main" val="16499995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24</a:t>
            </a:fld>
            <a:endParaRPr lang="en-US"/>
          </a:p>
        </p:txBody>
      </p:sp>
    </p:spTree>
    <p:extLst>
      <p:ext uri="{BB962C8B-B14F-4D97-AF65-F5344CB8AC3E}">
        <p14:creationId xmlns="" xmlns:p14="http://schemas.microsoft.com/office/powerpoint/2010/main" val="40726978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25</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26</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27</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28</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29</a:t>
            </a:fld>
            <a:endParaRPr lang="en-US"/>
          </a:p>
        </p:txBody>
      </p:sp>
    </p:spTree>
    <p:extLst>
      <p:ext uri="{BB962C8B-B14F-4D97-AF65-F5344CB8AC3E}">
        <p14:creationId xmlns="" xmlns:p14="http://schemas.microsoft.com/office/powerpoint/2010/main" val="40305439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30</a:t>
            </a:fld>
            <a:endParaRPr lang="en-US"/>
          </a:p>
        </p:txBody>
      </p:sp>
    </p:spTree>
    <p:extLst>
      <p:ext uri="{BB962C8B-B14F-4D97-AF65-F5344CB8AC3E}">
        <p14:creationId xmlns="" xmlns:p14="http://schemas.microsoft.com/office/powerpoint/2010/main" val="22619862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31</a:t>
            </a:fld>
            <a:endParaRPr lang="en-US"/>
          </a:p>
        </p:txBody>
      </p:sp>
    </p:spTree>
    <p:extLst>
      <p:ext uri="{BB962C8B-B14F-4D97-AF65-F5344CB8AC3E}">
        <p14:creationId xmlns="" xmlns:p14="http://schemas.microsoft.com/office/powerpoint/2010/main" val="23827380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32</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4</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33</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34</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5</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6</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7</a:t>
            </a:fld>
            <a:endParaRPr lang="en-US"/>
          </a:p>
        </p:txBody>
      </p:sp>
    </p:spTree>
    <p:extLst>
      <p:ext uri="{BB962C8B-B14F-4D97-AF65-F5344CB8AC3E}">
        <p14:creationId xmlns="" xmlns:p14="http://schemas.microsoft.com/office/powerpoint/2010/main" val="1220027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8</a:t>
            </a:fld>
            <a:endParaRPr lang="en-US"/>
          </a:p>
        </p:txBody>
      </p:sp>
    </p:spTree>
    <p:extLst>
      <p:ext uri="{BB962C8B-B14F-4D97-AF65-F5344CB8AC3E}">
        <p14:creationId xmlns="" xmlns:p14="http://schemas.microsoft.com/office/powerpoint/2010/main" val="4042876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9</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10</a:t>
            </a:fld>
            <a:endParaRPr lang="en-US"/>
          </a:p>
        </p:txBody>
      </p:sp>
    </p:spTree>
    <p:extLst>
      <p:ext uri="{BB962C8B-B14F-4D97-AF65-F5344CB8AC3E}">
        <p14:creationId xmlns=""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hyperlink" Target="https://gamma.app" TargetMode="External"/><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hyperlink" Target="https://gamma.app"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hyperlink" Target="https://gamma.app" TargetMode="Externa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EEFF5"/>
          </a:solidFill>
          <a:ln/>
        </p:spPr>
      </p:sp>
      <p:pic>
        <p:nvPicPr>
          <p:cNvPr id="1026" name="Picture 2"/>
          <p:cNvPicPr>
            <a:picLocks noChangeAspect="1" noChangeArrowheads="1"/>
          </p:cNvPicPr>
          <p:nvPr/>
        </p:nvPicPr>
        <p:blipFill>
          <a:blip r:embed="rId2"/>
          <a:srcRect/>
          <a:stretch>
            <a:fillRect/>
          </a:stretch>
        </p:blipFill>
        <p:spPr bwMode="auto">
          <a:xfrm>
            <a:off x="3906982" y="301337"/>
            <a:ext cx="7928264" cy="7732156"/>
          </a:xfrm>
          <a:prstGeom prst="rect">
            <a:avLst/>
          </a:prstGeom>
          <a:noFill/>
          <a:ln w="9525">
            <a:noFill/>
            <a:miter lim="800000"/>
            <a:headEnd/>
            <a:tailEnd/>
          </a:ln>
          <a:effectLst/>
        </p:spPr>
      </p:pic>
      <p:sp>
        <p:nvSpPr>
          <p:cNvPr id="7" name="Google Shape;277;p13"/>
          <p:cNvSpPr txBox="1">
            <a:spLocks/>
          </p:cNvSpPr>
          <p:nvPr/>
        </p:nvSpPr>
        <p:spPr>
          <a:xfrm>
            <a:off x="122974" y="218125"/>
            <a:ext cx="14372343" cy="7751702"/>
          </a:xfrm>
          <a:prstGeom prst="rect">
            <a:avLst/>
          </a:prstGeom>
        </p:spPr>
        <p:txBody>
          <a:bodyPr spcFirstLastPara="1" wrap="square" lIns="91425" tIns="91425" rIns="91425" bIns="91425" anchor="ctr" anchorCtr="0">
            <a:normAutofit fontScale="90000" lnSpcReduction="20000"/>
          </a:bodyPr>
          <a:lstStyle/>
          <a:p>
            <a:endParaRPr lang="en-US" sz="4400" b="1" dirty="0" smtClean="0">
              <a:solidFill>
                <a:srgbClr val="396AF1"/>
              </a:solidFill>
              <a:latin typeface="Barlow" pitchFamily="34" charset="0"/>
              <a:ea typeface="Barlow" pitchFamily="34" charset="-122"/>
              <a:cs typeface="Barlow" pitchFamily="34" charset="-120"/>
            </a:endParaRPr>
          </a:p>
          <a:p>
            <a:endParaRPr lang="en-US" sz="4400" b="1" dirty="0" smtClean="0">
              <a:solidFill>
                <a:srgbClr val="396AF1"/>
              </a:solidFill>
              <a:latin typeface="Barlow" pitchFamily="34" charset="0"/>
              <a:ea typeface="Barlow" pitchFamily="34" charset="-122"/>
              <a:cs typeface="Barlow" pitchFamily="34" charset="-120"/>
            </a:endParaRPr>
          </a:p>
          <a:p>
            <a:endParaRPr lang="en-US" sz="4400" b="1" dirty="0" smtClean="0">
              <a:solidFill>
                <a:srgbClr val="396AF1"/>
              </a:solidFill>
              <a:latin typeface="Barlow" pitchFamily="34" charset="0"/>
              <a:ea typeface="Barlow" pitchFamily="34" charset="-122"/>
              <a:cs typeface="Barlow" pitchFamily="34" charset="-120"/>
            </a:endParaRPr>
          </a:p>
          <a:p>
            <a:r>
              <a:rPr lang="en-US" sz="5300" b="1" dirty="0" smtClean="0">
                <a:solidFill>
                  <a:srgbClr val="396AF1"/>
                </a:solidFill>
                <a:latin typeface="Barlow" pitchFamily="34" charset="0"/>
                <a:ea typeface="Barlow" pitchFamily="34" charset="-122"/>
                <a:cs typeface="Barlow" pitchFamily="34" charset="-120"/>
              </a:rPr>
              <a:t>Introduction </a:t>
            </a:r>
          </a:p>
          <a:p>
            <a:r>
              <a:rPr lang="en-US" sz="5300" b="1" dirty="0" smtClean="0">
                <a:solidFill>
                  <a:srgbClr val="396AF1"/>
                </a:solidFill>
                <a:latin typeface="Barlow" pitchFamily="34" charset="0"/>
                <a:ea typeface="Barlow" pitchFamily="34" charset="-122"/>
                <a:cs typeface="Barlow" pitchFamily="34" charset="-120"/>
              </a:rPr>
              <a:t>to Node.js?</a:t>
            </a:r>
            <a:endParaRPr lang="en-US" sz="53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4400" b="0"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550" b="0"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550" b="0"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550" dirty="0" smtClean="0">
              <a:latin typeface="+mj-lt"/>
              <a:ea typeface="+mj-ea"/>
              <a:cs typeface="+mj-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550" b="0" i="0" u="none" strike="noStrike" kern="1200" cap="none" spc="0" normalizeH="0" baseline="0" noProof="0" dirty="0" smtClean="0">
              <a:ln>
                <a:noFill/>
              </a:ln>
              <a:solidFill>
                <a:schemeClr val="tx1"/>
              </a:solidFill>
              <a:effectLst/>
              <a:uLnTx/>
              <a:uFillTx/>
              <a:latin typeface="+mj-lt"/>
              <a:ea typeface="+mj-ea"/>
              <a:cs typeface="+mj-cs"/>
            </a:endParaRPr>
          </a:p>
          <a:p>
            <a:pPr lvl="0">
              <a:defRPr/>
            </a:pPr>
            <a:r>
              <a:rPr kumimoji="0" lang="en-GB" sz="2900" b="0" i="0" u="none" strike="noStrike" kern="1200" cap="none" spc="0" normalizeH="0" baseline="0" noProof="0" dirty="0" smtClean="0">
                <a:ln>
                  <a:noFill/>
                </a:ln>
                <a:solidFill>
                  <a:schemeClr val="tx1"/>
                </a:solidFill>
                <a:effectLst/>
                <a:uLnTx/>
                <a:uFillTx/>
                <a:latin typeface="+mj-lt"/>
                <a:ea typeface="+mj-ea"/>
                <a:cs typeface="+mj-cs"/>
              </a:rPr>
              <a:t>													</a:t>
            </a:r>
            <a:r>
              <a:rPr lang="en-GB" sz="3100" dirty="0" smtClean="0">
                <a:solidFill>
                  <a:srgbClr val="333333"/>
                </a:solidFill>
              </a:rPr>
              <a:t>Prepared by-</a:t>
            </a:r>
          </a:p>
          <a:p>
            <a:pPr lvl="0">
              <a:defRPr/>
            </a:pPr>
            <a:r>
              <a:rPr lang="en-GB" sz="3100" dirty="0" smtClean="0">
                <a:solidFill>
                  <a:srgbClr val="333333"/>
                </a:solidFill>
              </a:rPr>
              <a:t>													</a:t>
            </a:r>
            <a:r>
              <a:rPr lang="en-GB" sz="3100" dirty="0" err="1" smtClean="0">
                <a:solidFill>
                  <a:srgbClr val="333333"/>
                </a:solidFill>
              </a:rPr>
              <a:t>Yash</a:t>
            </a:r>
            <a:r>
              <a:rPr lang="en-GB" sz="3100" dirty="0" smtClean="0">
                <a:solidFill>
                  <a:srgbClr val="333333"/>
                </a:solidFill>
              </a:rPr>
              <a:t> </a:t>
            </a:r>
            <a:r>
              <a:rPr lang="en-GB" sz="3100" dirty="0" err="1" smtClean="0">
                <a:solidFill>
                  <a:srgbClr val="333333"/>
                </a:solidFill>
              </a:rPr>
              <a:t>Rughwani</a:t>
            </a:r>
            <a:r>
              <a:rPr lang="en-GB" sz="3100" dirty="0" smtClean="0">
                <a:solidFill>
                  <a:srgbClr val="333333"/>
                </a:solidFill>
              </a:rPr>
              <a:t> 													0801IT211098</a:t>
            </a:r>
          </a:p>
          <a:p>
            <a:pPr lvl="0">
              <a:defRPr/>
            </a:pPr>
            <a:r>
              <a:rPr lang="en-GB" sz="3100" dirty="0" smtClean="0">
                <a:solidFill>
                  <a:srgbClr val="333333"/>
                </a:solidFill>
              </a:rPr>
              <a:t>													</a:t>
            </a:r>
            <a:r>
              <a:rPr lang="en-GB" sz="3100" dirty="0" err="1" smtClean="0">
                <a:solidFill>
                  <a:srgbClr val="333333"/>
                </a:solidFill>
              </a:rPr>
              <a:t>Yash</a:t>
            </a:r>
            <a:r>
              <a:rPr lang="en-GB" sz="3100" dirty="0" smtClean="0">
                <a:solidFill>
                  <a:srgbClr val="333333"/>
                </a:solidFill>
              </a:rPr>
              <a:t> </a:t>
            </a:r>
            <a:r>
              <a:rPr lang="en-GB" sz="3100" dirty="0" err="1" smtClean="0">
                <a:solidFill>
                  <a:srgbClr val="333333"/>
                </a:solidFill>
              </a:rPr>
              <a:t>Verma</a:t>
            </a:r>
            <a:r>
              <a:rPr lang="en-GB" sz="3100" dirty="0" smtClean="0">
                <a:solidFill>
                  <a:srgbClr val="333333"/>
                </a:solidFill>
              </a:rPr>
              <a:t> 														0801IT211099</a:t>
            </a:r>
          </a:p>
          <a:p>
            <a:pPr lvl="0">
              <a:defRPr/>
            </a:pPr>
            <a:r>
              <a:rPr lang="en-GB" sz="3100" dirty="0" smtClean="0">
                <a:solidFill>
                  <a:srgbClr val="333333"/>
                </a:solidFill>
              </a:rPr>
              <a:t>													</a:t>
            </a:r>
            <a:r>
              <a:rPr lang="en-GB" sz="3100" dirty="0" err="1" smtClean="0">
                <a:solidFill>
                  <a:srgbClr val="333333"/>
                </a:solidFill>
              </a:rPr>
              <a:t>Tanish</a:t>
            </a:r>
            <a:r>
              <a:rPr lang="en-GB" sz="3100" dirty="0" smtClean="0">
                <a:solidFill>
                  <a:srgbClr val="333333"/>
                </a:solidFill>
              </a:rPr>
              <a:t> Jain 														0801EC211080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sp>
        <p:nvSpPr>
          <p:cNvPr id="6" name="Title 1"/>
          <p:cNvSpPr txBox="1">
            <a:spLocks/>
          </p:cNvSpPr>
          <p:nvPr/>
        </p:nvSpPr>
        <p:spPr>
          <a:xfrm>
            <a:off x="2922814" y="628651"/>
            <a:ext cx="6727372" cy="938892"/>
          </a:xfrm>
          <a:prstGeom prst="rect">
            <a:avLst/>
          </a:prstGeom>
        </p:spPr>
        <p:txBody>
          <a:bodyPr/>
          <a:lstStyle/>
          <a:p>
            <a:pPr lvl="0" algn="ctr">
              <a:spcBef>
                <a:spcPct val="0"/>
              </a:spcBef>
            </a:pPr>
            <a:r>
              <a:rPr lang="en-US" sz="4000" b="1" dirty="0"/>
              <a:t>Global Packages on Windows</a:t>
            </a:r>
            <a:endParaRPr kumimoji="0" lang="en-US" sz="4000" b="1" i="0" u="none" strike="noStrike" kern="120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42900" y="2906486"/>
            <a:ext cx="7037614" cy="1384995"/>
          </a:xfrm>
          <a:prstGeom prst="rect">
            <a:avLst/>
          </a:prstGeom>
          <a:noFill/>
        </p:spPr>
        <p:txBody>
          <a:bodyPr wrap="square" rtlCol="0">
            <a:spAutoFit/>
          </a:bodyPr>
          <a:lstStyle/>
          <a:p>
            <a:pPr>
              <a:buFont typeface="Wingdings" pitchFamily="2" charset="2"/>
              <a:buChar char="q"/>
            </a:pPr>
            <a:r>
              <a:rPr lang="en-US" sz="2800" dirty="0"/>
              <a:t>Are global to the user, not the system</a:t>
            </a:r>
          </a:p>
          <a:p>
            <a:pPr>
              <a:buFont typeface="Wingdings" pitchFamily="2" charset="2"/>
              <a:buChar char="q"/>
            </a:pPr>
            <a:r>
              <a:rPr lang="en-US" sz="2800" dirty="0"/>
              <a:t>Does not require administrative privileges</a:t>
            </a:r>
          </a:p>
          <a:p>
            <a:endParaRPr lang="en-US" sz="2800" dirty="0"/>
          </a:p>
        </p:txBody>
      </p:sp>
      <p:sp>
        <p:nvSpPr>
          <p:cNvPr id="8" name="TextBox 7"/>
          <p:cNvSpPr txBox="1"/>
          <p:nvPr/>
        </p:nvSpPr>
        <p:spPr>
          <a:xfrm>
            <a:off x="342900" y="4347587"/>
            <a:ext cx="7935687" cy="1384995"/>
          </a:xfrm>
          <a:prstGeom prst="rect">
            <a:avLst/>
          </a:prstGeom>
          <a:noFill/>
        </p:spPr>
        <p:txBody>
          <a:bodyPr wrap="square" rtlCol="0">
            <a:spAutoFit/>
          </a:bodyPr>
          <a:lstStyle/>
          <a:p>
            <a:r>
              <a:rPr lang="en-US" sz="2800" dirty="0"/>
              <a:t>Globally Installed Packages are stored in:</a:t>
            </a:r>
          </a:p>
          <a:p>
            <a:r>
              <a:rPr lang="en-US" sz="2800" dirty="0"/>
              <a:t>C:\Users\&lt;username&gt;\</a:t>
            </a:r>
            <a:r>
              <a:rPr lang="en-US" sz="2800" dirty="0" err="1"/>
              <a:t>AppData</a:t>
            </a:r>
            <a:r>
              <a:rPr lang="en-US" sz="2800" dirty="0"/>
              <a:t>\Roaming\</a:t>
            </a:r>
            <a:r>
              <a:rPr lang="en-US" sz="2800" dirty="0" err="1"/>
              <a:t>npm</a:t>
            </a:r>
            <a:endParaRPr lang="en-US" sz="2800" dirty="0"/>
          </a:p>
          <a:p>
            <a:pPr marL="342900" indent="-342900"/>
            <a:endParaRPr lang="en-US" sz="2800" dirty="0"/>
          </a:p>
        </p:txBody>
      </p:sp>
      <p:pic>
        <p:nvPicPr>
          <p:cNvPr id="9" name="Picture 8"/>
          <p:cNvPicPr>
            <a:picLocks noChangeAspect="1"/>
          </p:cNvPicPr>
          <p:nvPr/>
        </p:nvPicPr>
        <p:blipFill>
          <a:blip r:embed="rId4"/>
          <a:stretch>
            <a:fillRect/>
          </a:stretch>
        </p:blipFill>
        <p:spPr>
          <a:xfrm>
            <a:off x="7380514" y="4355539"/>
            <a:ext cx="6927455" cy="275408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sp>
        <p:nvSpPr>
          <p:cNvPr id="6" name="Title 1"/>
          <p:cNvSpPr txBox="1">
            <a:spLocks/>
          </p:cNvSpPr>
          <p:nvPr/>
        </p:nvSpPr>
        <p:spPr>
          <a:xfrm>
            <a:off x="2922813" y="628651"/>
            <a:ext cx="7723415" cy="938892"/>
          </a:xfrm>
          <a:prstGeom prst="rect">
            <a:avLst/>
          </a:prstGeom>
        </p:spPr>
        <p:txBody>
          <a:bodyPr/>
          <a:lstStyle/>
          <a:p>
            <a:pPr lvl="0" algn="ctr">
              <a:spcBef>
                <a:spcPct val="0"/>
              </a:spcBef>
            </a:pPr>
            <a:r>
              <a:rPr lang="en-US" sz="4000" b="1" dirty="0"/>
              <a:t>Global Packages on Mac and Linux</a:t>
            </a:r>
            <a:endParaRPr kumimoji="0" lang="en-US" sz="4000" b="1" i="0" u="none" strike="noStrike" kern="120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42900" y="1783101"/>
            <a:ext cx="7037614" cy="2246769"/>
          </a:xfrm>
          <a:prstGeom prst="rect">
            <a:avLst/>
          </a:prstGeom>
          <a:noFill/>
        </p:spPr>
        <p:txBody>
          <a:bodyPr wrap="square" rtlCol="0">
            <a:spAutoFit/>
          </a:bodyPr>
          <a:lstStyle/>
          <a:p>
            <a:pPr>
              <a:buFont typeface="Wingdings" pitchFamily="2" charset="2"/>
              <a:buChar char="Ø"/>
            </a:pPr>
            <a:r>
              <a:rPr lang="en-US" sz="2800" dirty="0"/>
              <a:t>By default, are global to the system, not just the user</a:t>
            </a:r>
          </a:p>
          <a:p>
            <a:pPr>
              <a:buFont typeface="Wingdings" pitchFamily="2" charset="2"/>
              <a:buChar char="Ø"/>
            </a:pPr>
            <a:r>
              <a:rPr lang="en-US" sz="2800" dirty="0"/>
              <a:t>Requires administrative privileges, unless permissions are fixed</a:t>
            </a:r>
          </a:p>
          <a:p>
            <a:endParaRPr lang="en-US" sz="2800" dirty="0"/>
          </a:p>
        </p:txBody>
      </p:sp>
      <p:sp>
        <p:nvSpPr>
          <p:cNvPr id="8" name="TextBox 7"/>
          <p:cNvSpPr txBox="1"/>
          <p:nvPr/>
        </p:nvSpPr>
        <p:spPr>
          <a:xfrm>
            <a:off x="7380513" y="2008413"/>
            <a:ext cx="6927455" cy="1815882"/>
          </a:xfrm>
          <a:prstGeom prst="rect">
            <a:avLst/>
          </a:prstGeom>
          <a:noFill/>
        </p:spPr>
        <p:txBody>
          <a:bodyPr wrap="square" rtlCol="0">
            <a:spAutoFit/>
          </a:bodyPr>
          <a:lstStyle/>
          <a:p>
            <a:r>
              <a:rPr lang="en-US" sz="2800" dirty="0"/>
              <a:t>On a Mac by default, Globally Installed Packages are stored in:</a:t>
            </a:r>
          </a:p>
          <a:p>
            <a:r>
              <a:rPr lang="en-US" sz="2800" dirty="0"/>
              <a:t>/</a:t>
            </a:r>
            <a:r>
              <a:rPr lang="en-US" sz="2800" dirty="0" err="1"/>
              <a:t>usr</a:t>
            </a:r>
            <a:r>
              <a:rPr lang="en-US" sz="2800" dirty="0"/>
              <a:t>/local/lib/</a:t>
            </a:r>
            <a:r>
              <a:rPr lang="en-US" sz="2800" dirty="0" err="1"/>
              <a:t>node_modules</a:t>
            </a:r>
            <a:endParaRPr lang="en-US" sz="2800" dirty="0"/>
          </a:p>
          <a:p>
            <a:pPr marL="342900" indent="-342900"/>
            <a:endParaRPr lang="en-US" sz="2800" dirty="0"/>
          </a:p>
        </p:txBody>
      </p:sp>
      <p:pic>
        <p:nvPicPr>
          <p:cNvPr id="10" name="Picture 9"/>
          <p:cNvPicPr>
            <a:picLocks noChangeAspect="1"/>
          </p:cNvPicPr>
          <p:nvPr/>
        </p:nvPicPr>
        <p:blipFill>
          <a:blip r:embed="rId4"/>
          <a:stretch>
            <a:fillRect/>
          </a:stretch>
        </p:blipFill>
        <p:spPr>
          <a:xfrm>
            <a:off x="5896924" y="4029870"/>
            <a:ext cx="8411044" cy="338462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sp>
        <p:nvSpPr>
          <p:cNvPr id="6" name="Title 1"/>
          <p:cNvSpPr txBox="1">
            <a:spLocks/>
          </p:cNvSpPr>
          <p:nvPr/>
        </p:nvSpPr>
        <p:spPr>
          <a:xfrm>
            <a:off x="2922813" y="1338943"/>
            <a:ext cx="7723415" cy="938892"/>
          </a:xfrm>
          <a:prstGeom prst="rect">
            <a:avLst/>
          </a:prstGeom>
        </p:spPr>
        <p:txBody>
          <a:bodyPr/>
          <a:lstStyle/>
          <a:p>
            <a:pPr lvl="0" algn="ctr">
              <a:spcBef>
                <a:spcPct val="0"/>
              </a:spcBef>
            </a:pPr>
            <a:r>
              <a:rPr lang="en-US" sz="4000" b="1" dirty="0"/>
              <a:t>Building a Simple Web Server</a:t>
            </a:r>
            <a:endParaRPr kumimoji="0" lang="en-US" sz="4000" b="1" i="0" u="none" strike="noStrike" kern="120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195943" y="3086100"/>
            <a:ext cx="13879286" cy="3539430"/>
          </a:xfrm>
          <a:prstGeom prst="rect">
            <a:avLst/>
          </a:prstGeom>
          <a:noFill/>
        </p:spPr>
        <p:txBody>
          <a:bodyPr wrap="square" rtlCol="0">
            <a:spAutoFit/>
          </a:bodyPr>
          <a:lstStyle/>
          <a:p>
            <a:pPr marL="514350" indent="-514350">
              <a:buFont typeface="+mj-lt"/>
              <a:buAutoNum type="arabicPeriod"/>
            </a:pPr>
            <a:r>
              <a:rPr lang="en-US" sz="2800" dirty="0"/>
              <a:t>One of the core modules for Node.js is the HTTP module, which provides a web server and web client</a:t>
            </a:r>
          </a:p>
          <a:p>
            <a:pPr marL="514350" indent="-514350">
              <a:buFont typeface="+mj-lt"/>
              <a:buAutoNum type="arabicPeriod"/>
            </a:pPr>
            <a:r>
              <a:rPr lang="en-US" sz="2800" dirty="0"/>
              <a:t>The web server is very flexible, but requires a lot of boiler plate coding to build even the simplest applications</a:t>
            </a:r>
          </a:p>
          <a:p>
            <a:pPr marL="514350" indent="-514350">
              <a:buFont typeface="+mj-lt"/>
              <a:buAutoNum type="arabicPeriod"/>
            </a:pPr>
            <a:r>
              <a:rPr lang="en-US" sz="2800" dirty="0"/>
              <a:t>Commonly, other packages such as Express or </a:t>
            </a:r>
            <a:r>
              <a:rPr lang="en-US" sz="2800" dirty="0" err="1"/>
              <a:t>Hapi</a:t>
            </a:r>
            <a:r>
              <a:rPr lang="en-US" sz="2800" dirty="0"/>
              <a:t> are used to configure the web server</a:t>
            </a:r>
          </a:p>
          <a:p>
            <a:pPr marL="514350" indent="-514350">
              <a:buFont typeface="+mj-lt"/>
              <a:buAutoNum type="arabicPeriod"/>
            </a:pPr>
            <a:r>
              <a:rPr lang="en-US" sz="2800" dirty="0"/>
              <a:t>Web server are I/O intensive applications making them well suited for Node.js</a:t>
            </a:r>
          </a:p>
          <a:p>
            <a:pPr marL="514350" indent="-514350">
              <a:buFont typeface="+mj-lt"/>
              <a:buAutoNum type="arabicPeriod"/>
            </a:pPr>
            <a:r>
              <a:rPr lang="en-US" sz="2800" dirty="0"/>
              <a:t>Node.js is great for web servers because of its easy handling of JSON data</a:t>
            </a:r>
          </a:p>
          <a:p>
            <a:endParaRPr 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801368" y="157894"/>
            <a:ext cx="12288644" cy="7426712"/>
          </a:xfrm>
          <a:prstGeom prst="rect">
            <a:avLst/>
          </a:prstGeom>
          <a:solidFill>
            <a:srgbClr val="EEEFF5"/>
          </a:solidFill>
          <a:ln/>
        </p:spPr>
      </p:sp>
      <p:sp>
        <p:nvSpPr>
          <p:cNvPr id="6" name="Title 1"/>
          <p:cNvSpPr txBox="1">
            <a:spLocks/>
          </p:cNvSpPr>
          <p:nvPr/>
        </p:nvSpPr>
        <p:spPr>
          <a:xfrm>
            <a:off x="2185639" y="591014"/>
            <a:ext cx="9478538" cy="6389649"/>
          </a:xfrm>
          <a:prstGeom prst="rect">
            <a:avLst/>
          </a:prstGeom>
        </p:spPr>
        <p:txBody>
          <a:bodyPr/>
          <a:lstStyle/>
          <a:p>
            <a:pPr lvl="0">
              <a:spcBef>
                <a:spcPct val="0"/>
              </a:spcBef>
            </a:pPr>
            <a:r>
              <a:rPr kumimoji="0" lang="en-US" sz="2800" b="1" i="0" u="none" strike="noStrike" kern="1200" cap="none" spc="0" normalizeH="0" baseline="0" noProof="0" dirty="0">
                <a:ln>
                  <a:noFill/>
                </a:ln>
                <a:solidFill>
                  <a:schemeClr val="tx1"/>
                </a:solidFill>
                <a:effectLst/>
                <a:uLnTx/>
                <a:uFillTx/>
                <a:latin typeface="+mj-lt"/>
                <a:ea typeface="+mj-ea"/>
                <a:cs typeface="+mj-cs"/>
              </a:rPr>
              <a:t>const http = require('http');</a:t>
            </a:r>
          </a:p>
          <a:p>
            <a:pPr lvl="0">
              <a:spcBef>
                <a:spcPct val="0"/>
              </a:spcBef>
            </a:pPr>
            <a:endParaRPr kumimoji="0" lang="en-US" sz="2800" b="1" i="0" u="none" strike="noStrike" kern="1200" cap="none" spc="0" normalizeH="0" baseline="0" noProof="0" dirty="0">
              <a:ln>
                <a:noFill/>
              </a:ln>
              <a:solidFill>
                <a:schemeClr val="tx1"/>
              </a:solidFill>
              <a:effectLst/>
              <a:uLnTx/>
              <a:uFillTx/>
              <a:latin typeface="+mj-lt"/>
              <a:ea typeface="+mj-ea"/>
              <a:cs typeface="+mj-cs"/>
            </a:endParaRPr>
          </a:p>
          <a:p>
            <a:pPr lvl="0">
              <a:spcBef>
                <a:spcPct val="0"/>
              </a:spcBef>
            </a:pPr>
            <a:r>
              <a:rPr kumimoji="0" lang="en-US" sz="2800" b="1" i="0" u="none" strike="noStrike" kern="1200" cap="none" spc="0" normalizeH="0" baseline="0" noProof="0" dirty="0">
                <a:ln>
                  <a:noFill/>
                </a:ln>
                <a:solidFill>
                  <a:schemeClr val="tx1"/>
                </a:solidFill>
                <a:effectLst/>
                <a:uLnTx/>
                <a:uFillTx/>
                <a:latin typeface="+mj-lt"/>
                <a:ea typeface="+mj-ea"/>
                <a:cs typeface="+mj-cs"/>
              </a:rPr>
              <a:t>// Create a server</a:t>
            </a:r>
          </a:p>
          <a:p>
            <a:pPr lvl="0">
              <a:spcBef>
                <a:spcPct val="0"/>
              </a:spcBef>
            </a:pPr>
            <a:r>
              <a:rPr kumimoji="0" lang="en-US" sz="2800" b="1" i="0" u="none" strike="noStrike" kern="1200" cap="none" spc="0" normalizeH="0" baseline="0" noProof="0" dirty="0" err="1">
                <a:ln>
                  <a:noFill/>
                </a:ln>
                <a:solidFill>
                  <a:schemeClr val="tx1"/>
                </a:solidFill>
                <a:effectLst/>
                <a:uLnTx/>
                <a:uFillTx/>
                <a:latin typeface="+mj-lt"/>
                <a:ea typeface="+mj-ea"/>
                <a:cs typeface="+mj-cs"/>
              </a:rPr>
              <a:t>http.createServer</a:t>
            </a:r>
            <a:r>
              <a:rPr kumimoji="0" lang="en-US" sz="2800" b="1" i="0" u="none" strike="noStrike" kern="1200" cap="none" spc="0" normalizeH="0" baseline="0" noProof="0" dirty="0">
                <a:ln>
                  <a:noFill/>
                </a:ln>
                <a:solidFill>
                  <a:schemeClr val="tx1"/>
                </a:solidFill>
                <a:effectLst/>
                <a:uLnTx/>
                <a:uFillTx/>
                <a:latin typeface="+mj-lt"/>
                <a:ea typeface="+mj-ea"/>
                <a:cs typeface="+mj-cs"/>
              </a:rPr>
              <a:t>((request, response) =&gt; {</a:t>
            </a:r>
          </a:p>
          <a:p>
            <a:pPr lvl="0">
              <a:spcBef>
                <a:spcPct val="0"/>
              </a:spcBef>
            </a:pPr>
            <a:endParaRPr kumimoji="0" lang="en-US" sz="2800" b="1" i="0" u="none" strike="noStrike" kern="1200" cap="none" spc="0" normalizeH="0" baseline="0" noProof="0" dirty="0">
              <a:ln>
                <a:noFill/>
              </a:ln>
              <a:solidFill>
                <a:schemeClr val="tx1"/>
              </a:solidFill>
              <a:effectLst/>
              <a:uLnTx/>
              <a:uFillTx/>
              <a:latin typeface="+mj-lt"/>
              <a:ea typeface="+mj-ea"/>
              <a:cs typeface="+mj-cs"/>
            </a:endParaRPr>
          </a:p>
          <a:p>
            <a:pPr lvl="0">
              <a:spcBef>
                <a:spcPct val="0"/>
              </a:spcBef>
            </a:pPr>
            <a:r>
              <a:rPr kumimoji="0" lang="en-US" sz="2800" b="1" i="0" u="none" strike="noStrike" kern="1200" cap="none" spc="0" normalizeH="0" baseline="0" noProof="0" dirty="0">
                <a:ln>
                  <a:noFill/>
                </a:ln>
                <a:solidFill>
                  <a:schemeClr val="tx1"/>
                </a:solidFill>
                <a:effectLst/>
                <a:uLnTx/>
                <a:uFillTx/>
                <a:latin typeface="+mj-lt"/>
                <a:ea typeface="+mj-ea"/>
                <a:cs typeface="+mj-cs"/>
              </a:rPr>
              <a:t>	// Sends a chunk of the response body</a:t>
            </a:r>
          </a:p>
          <a:p>
            <a:pPr lvl="0">
              <a:spcBef>
                <a:spcPct val="0"/>
              </a:spcBef>
            </a:pPr>
            <a:r>
              <a:rPr kumimoji="0" lang="en-US" sz="2800" b="1" i="0" u="none" strike="noStrike" kern="1200" cap="none" spc="0" normalizeH="0" baseline="0" noProof="0" dirty="0">
                <a:ln>
                  <a:noFill/>
                </a:ln>
                <a:solidFill>
                  <a:schemeClr val="tx1"/>
                </a:solidFill>
                <a:effectLst/>
                <a:uLnTx/>
                <a:uFillTx/>
                <a:latin typeface="+mj-lt"/>
                <a:ea typeface="+mj-ea"/>
                <a:cs typeface="+mj-cs"/>
              </a:rPr>
              <a:t>	</a:t>
            </a:r>
            <a:r>
              <a:rPr kumimoji="0" lang="en-US" sz="2800" b="1" i="0" u="none" strike="noStrike" kern="1200" cap="none" spc="0" normalizeH="0" baseline="0" noProof="0" dirty="0" err="1">
                <a:ln>
                  <a:noFill/>
                </a:ln>
                <a:solidFill>
                  <a:schemeClr val="tx1"/>
                </a:solidFill>
                <a:effectLst/>
                <a:uLnTx/>
                <a:uFillTx/>
                <a:latin typeface="+mj-lt"/>
                <a:ea typeface="+mj-ea"/>
                <a:cs typeface="+mj-cs"/>
              </a:rPr>
              <a:t>response.write</a:t>
            </a:r>
            <a:r>
              <a:rPr kumimoji="0" lang="en-US" sz="2800" b="1" i="0" u="none" strike="noStrike" kern="1200" cap="none" spc="0" normalizeH="0" baseline="0" noProof="0" dirty="0">
                <a:ln>
                  <a:noFill/>
                </a:ln>
                <a:solidFill>
                  <a:schemeClr val="tx1"/>
                </a:solidFill>
                <a:effectLst/>
                <a:uLnTx/>
                <a:uFillTx/>
                <a:latin typeface="+mj-lt"/>
                <a:ea typeface="+mj-ea"/>
                <a:cs typeface="+mj-cs"/>
              </a:rPr>
              <a:t>('Hello World!');</a:t>
            </a:r>
          </a:p>
          <a:p>
            <a:pPr lvl="0">
              <a:spcBef>
                <a:spcPct val="0"/>
              </a:spcBef>
            </a:pPr>
            <a:endParaRPr kumimoji="0" lang="en-US" sz="2800" b="1" i="0" u="none" strike="noStrike" kern="1200" cap="none" spc="0" normalizeH="0" baseline="0" noProof="0" dirty="0">
              <a:ln>
                <a:noFill/>
              </a:ln>
              <a:solidFill>
                <a:schemeClr val="tx1"/>
              </a:solidFill>
              <a:effectLst/>
              <a:uLnTx/>
              <a:uFillTx/>
              <a:latin typeface="+mj-lt"/>
              <a:ea typeface="+mj-ea"/>
              <a:cs typeface="+mj-cs"/>
            </a:endParaRPr>
          </a:p>
          <a:p>
            <a:pPr lvl="0">
              <a:spcBef>
                <a:spcPct val="0"/>
              </a:spcBef>
            </a:pPr>
            <a:r>
              <a:rPr kumimoji="0" lang="en-US" sz="2800" b="1" i="0" u="none" strike="noStrike" kern="1200" cap="none" spc="0" normalizeH="0" baseline="0" noProof="0" dirty="0">
                <a:ln>
                  <a:noFill/>
                </a:ln>
                <a:solidFill>
                  <a:schemeClr val="tx1"/>
                </a:solidFill>
                <a:effectLst/>
                <a:uLnTx/>
                <a:uFillTx/>
                <a:latin typeface="+mj-lt"/>
                <a:ea typeface="+mj-ea"/>
                <a:cs typeface="+mj-cs"/>
              </a:rPr>
              <a:t>	// Signals the server that all of</a:t>
            </a:r>
          </a:p>
          <a:p>
            <a:pPr lvl="0">
              <a:spcBef>
                <a:spcPct val="0"/>
              </a:spcBef>
            </a:pPr>
            <a:r>
              <a:rPr kumimoji="0" lang="en-US" sz="2800" b="1" i="0" u="none" strike="noStrike" kern="1200" cap="none" spc="0" normalizeH="0" baseline="0" noProof="0" dirty="0">
                <a:ln>
                  <a:noFill/>
                </a:ln>
                <a:solidFill>
                  <a:schemeClr val="tx1"/>
                </a:solidFill>
                <a:effectLst/>
                <a:uLnTx/>
                <a:uFillTx/>
                <a:latin typeface="+mj-lt"/>
                <a:ea typeface="+mj-ea"/>
                <a:cs typeface="+mj-cs"/>
              </a:rPr>
              <a:t>	// the response headers and body</a:t>
            </a:r>
          </a:p>
          <a:p>
            <a:pPr lvl="0">
              <a:spcBef>
                <a:spcPct val="0"/>
              </a:spcBef>
            </a:pPr>
            <a:r>
              <a:rPr kumimoji="0" lang="en-US" sz="2800" b="1" i="0" u="none" strike="noStrike" kern="1200" cap="none" spc="0" normalizeH="0" baseline="0" noProof="0" dirty="0">
                <a:ln>
                  <a:noFill/>
                </a:ln>
                <a:solidFill>
                  <a:schemeClr val="tx1"/>
                </a:solidFill>
                <a:effectLst/>
                <a:uLnTx/>
                <a:uFillTx/>
                <a:latin typeface="+mj-lt"/>
                <a:ea typeface="+mj-ea"/>
                <a:cs typeface="+mj-cs"/>
              </a:rPr>
              <a:t>	// have been sent</a:t>
            </a:r>
          </a:p>
          <a:p>
            <a:pPr lvl="0">
              <a:spcBef>
                <a:spcPct val="0"/>
              </a:spcBef>
            </a:pPr>
            <a:r>
              <a:rPr kumimoji="0" lang="en-US" sz="2800" b="1" i="0" u="none" strike="noStrike" kern="1200" cap="none" spc="0" normalizeH="0" baseline="0" noProof="0" dirty="0">
                <a:ln>
                  <a:noFill/>
                </a:ln>
                <a:solidFill>
                  <a:schemeClr val="tx1"/>
                </a:solidFill>
                <a:effectLst/>
                <a:uLnTx/>
                <a:uFillTx/>
                <a:latin typeface="+mj-lt"/>
                <a:ea typeface="+mj-ea"/>
                <a:cs typeface="+mj-cs"/>
              </a:rPr>
              <a:t>	</a:t>
            </a:r>
            <a:r>
              <a:rPr kumimoji="0" lang="en-US" sz="2800" b="1" i="0" u="none" strike="noStrike" kern="1200" cap="none" spc="0" normalizeH="0" baseline="0" noProof="0" dirty="0" err="1">
                <a:ln>
                  <a:noFill/>
                </a:ln>
                <a:solidFill>
                  <a:schemeClr val="tx1"/>
                </a:solidFill>
                <a:effectLst/>
                <a:uLnTx/>
                <a:uFillTx/>
                <a:latin typeface="+mj-lt"/>
                <a:ea typeface="+mj-ea"/>
                <a:cs typeface="+mj-cs"/>
              </a:rPr>
              <a:t>response.end</a:t>
            </a:r>
            <a:r>
              <a:rPr kumimoji="0" lang="en-US" sz="2800" b="1" i="0" u="none" strike="noStrike" kern="1200" cap="none" spc="0" normalizeH="0" baseline="0" noProof="0" dirty="0">
                <a:ln>
                  <a:noFill/>
                </a:ln>
                <a:solidFill>
                  <a:schemeClr val="tx1"/>
                </a:solidFill>
                <a:effectLst/>
                <a:uLnTx/>
                <a:uFillTx/>
                <a:latin typeface="+mj-lt"/>
                <a:ea typeface="+mj-ea"/>
                <a:cs typeface="+mj-cs"/>
              </a:rPr>
              <a:t>();</a:t>
            </a:r>
          </a:p>
          <a:p>
            <a:pPr lvl="0">
              <a:spcBef>
                <a:spcPct val="0"/>
              </a:spcBef>
            </a:pPr>
            <a:r>
              <a:rPr kumimoji="0" lang="en-US" sz="2800" b="1" i="0" u="none" strike="noStrike" kern="1200" cap="none" spc="0" normalizeH="0" baseline="0" noProof="0" dirty="0">
                <a:ln>
                  <a:noFill/>
                </a:ln>
                <a:solidFill>
                  <a:schemeClr val="tx1"/>
                </a:solidFill>
                <a:effectLst/>
                <a:uLnTx/>
                <a:uFillTx/>
                <a:latin typeface="+mj-lt"/>
                <a:ea typeface="+mj-ea"/>
                <a:cs typeface="+mj-cs"/>
              </a:rPr>
              <a:t>}).listen(3000); // Server listening on port 3000</a:t>
            </a:r>
          </a:p>
          <a:p>
            <a:pPr lvl="0">
              <a:spcBef>
                <a:spcPct val="0"/>
              </a:spcBef>
            </a:pPr>
            <a:endParaRPr kumimoji="0" lang="en-US" sz="2800" b="1" i="0" u="none" strike="noStrike" kern="1200" cap="none" spc="0" normalizeH="0" baseline="0" noProof="0" dirty="0">
              <a:ln>
                <a:noFill/>
              </a:ln>
              <a:solidFill>
                <a:schemeClr val="tx1"/>
              </a:solidFill>
              <a:effectLst/>
              <a:uLnTx/>
              <a:uFillTx/>
              <a:latin typeface="+mj-lt"/>
              <a:ea typeface="+mj-ea"/>
              <a:cs typeface="+mj-cs"/>
            </a:endParaRPr>
          </a:p>
          <a:p>
            <a:pPr lvl="0">
              <a:spcBef>
                <a:spcPct val="0"/>
              </a:spcBef>
            </a:pPr>
            <a:r>
              <a:rPr kumimoji="0" lang="en-US" sz="2800" b="1" i="0" u="none" strike="noStrike" kern="1200" cap="none" spc="0" normalizeH="0" baseline="0" noProof="0" dirty="0">
                <a:ln>
                  <a:noFill/>
                </a:ln>
                <a:solidFill>
                  <a:schemeClr val="tx1"/>
                </a:solidFill>
                <a:effectLst/>
                <a:uLnTx/>
                <a:uFillTx/>
                <a:latin typeface="+mj-lt"/>
                <a:ea typeface="+mj-ea"/>
                <a:cs typeface="+mj-cs"/>
              </a:rPr>
              <a:t>console.log("Server started on port 3000");</a:t>
            </a:r>
          </a:p>
        </p:txBody>
      </p:sp>
    </p:spTree>
    <p:extLst>
      <p:ext uri="{BB962C8B-B14F-4D97-AF65-F5344CB8AC3E}">
        <p14:creationId xmlns="" xmlns:p14="http://schemas.microsoft.com/office/powerpoint/2010/main" val="753987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7" name="Picture 6">
            <a:extLst>
              <a:ext uri="{FF2B5EF4-FFF2-40B4-BE49-F238E27FC236}">
                <a16:creationId xmlns="" xmlns:a16="http://schemas.microsoft.com/office/drawing/2014/main" id="{092585BE-64C4-B3D3-5999-E50A3FED37E9}"/>
              </a:ext>
            </a:extLst>
          </p:cNvPr>
          <p:cNvPicPr>
            <a:picLocks noChangeAspect="1"/>
          </p:cNvPicPr>
          <p:nvPr/>
        </p:nvPicPr>
        <p:blipFill>
          <a:blip r:embed="rId4"/>
          <a:stretch>
            <a:fillRect/>
          </a:stretch>
        </p:blipFill>
        <p:spPr>
          <a:xfrm>
            <a:off x="0" y="0"/>
            <a:ext cx="14630400" cy="8229600"/>
          </a:xfrm>
          <a:prstGeom prst="rect">
            <a:avLst/>
          </a:prstGeom>
        </p:spPr>
      </p:pic>
    </p:spTree>
    <p:extLst>
      <p:ext uri="{BB962C8B-B14F-4D97-AF65-F5344CB8AC3E}">
        <p14:creationId xmlns="" xmlns:p14="http://schemas.microsoft.com/office/powerpoint/2010/main" val="2900983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93914" y="0"/>
            <a:ext cx="14630400" cy="8229600"/>
          </a:xfrm>
          <a:prstGeom prst="rect">
            <a:avLst/>
          </a:prstGeom>
          <a:solidFill>
            <a:srgbClr val="EEEFF5"/>
          </a:solidFill>
          <a:ln/>
        </p:spPr>
      </p:sp>
      <p:sp>
        <p:nvSpPr>
          <p:cNvPr id="7" name="TextBox 6"/>
          <p:cNvSpPr txBox="1"/>
          <p:nvPr/>
        </p:nvSpPr>
        <p:spPr>
          <a:xfrm>
            <a:off x="195944" y="1775841"/>
            <a:ext cx="13879286" cy="5693866"/>
          </a:xfrm>
          <a:prstGeom prst="rect">
            <a:avLst/>
          </a:prstGeom>
          <a:noFill/>
        </p:spPr>
        <p:txBody>
          <a:bodyPr wrap="square" rtlCol="0">
            <a:spAutoFit/>
          </a:bodyPr>
          <a:lstStyle/>
          <a:p>
            <a:pPr marL="457200" indent="-457200">
              <a:buFont typeface="Arial" panose="020B0604020202020204" pitchFamily="34" charset="0"/>
              <a:buChar char="•"/>
            </a:pPr>
            <a:r>
              <a:rPr lang="en-US" sz="2800" dirty="0"/>
              <a:t>Node.js is an open source server-side </a:t>
            </a:r>
            <a:r>
              <a:rPr lang="en-US" sz="2800" dirty="0" err="1"/>
              <a:t>Javascript</a:t>
            </a:r>
            <a:r>
              <a:rPr lang="en-US" sz="2800" dirty="0"/>
              <a:t> run-time environment built on Chrome’s JavaScript Engine(V8). Node.js is used for building fast and scalable applications and is an event driven, non-blocking I/O model.</a:t>
            </a:r>
          </a:p>
          <a:p>
            <a:pPr marL="514350" indent="-514350">
              <a:buFont typeface="+mj-lt"/>
              <a:buAutoNum type="arabicParenR"/>
            </a:pPr>
            <a:endParaRPr lang="en-US" sz="2800" dirty="0"/>
          </a:p>
          <a:p>
            <a:pPr marL="457200" indent="-457200">
              <a:buFont typeface="Arial" panose="020B0604020202020204" pitchFamily="34" charset="0"/>
              <a:buChar char="•"/>
            </a:pPr>
            <a:r>
              <a:rPr lang="en-US" sz="2800" dirty="0"/>
              <a:t>REPL (READ, EVAL, PRINT, LOOP) is a computer environment similar to Shell (Unix/Linux) and command prompt. </a:t>
            </a:r>
          </a:p>
          <a:p>
            <a:pPr marL="457200" indent="-457200">
              <a:buFont typeface="Arial" panose="020B0604020202020204" pitchFamily="34" charset="0"/>
              <a:buChar char="•"/>
            </a:pPr>
            <a:endParaRPr lang="en-US" sz="2800" dirty="0"/>
          </a:p>
          <a:p>
            <a:pPr marL="514350" indent="-514350">
              <a:buFont typeface="+mj-lt"/>
              <a:buAutoNum type="arabicParenR"/>
            </a:pPr>
            <a:r>
              <a:rPr lang="en-US" sz="2800" dirty="0"/>
              <a:t>Read : It reads the inputs from users and parses it into JavaScript data structure. It is then stored to memory.</a:t>
            </a:r>
          </a:p>
          <a:p>
            <a:pPr marL="514350" indent="-514350">
              <a:buFont typeface="+mj-lt"/>
              <a:buAutoNum type="arabicParenR"/>
            </a:pPr>
            <a:r>
              <a:rPr lang="en-US" sz="2800" dirty="0"/>
              <a:t>Eval : The parsed JavaScript data structure is evaluated for the results.</a:t>
            </a:r>
          </a:p>
          <a:p>
            <a:pPr marL="514350" indent="-514350">
              <a:buFont typeface="+mj-lt"/>
              <a:buAutoNum type="arabicParenR"/>
            </a:pPr>
            <a:r>
              <a:rPr lang="en-US" sz="2800" dirty="0"/>
              <a:t>Print : The result is printed after the evaluation.</a:t>
            </a:r>
          </a:p>
          <a:p>
            <a:pPr marL="514350" indent="-514350">
              <a:buFont typeface="+mj-lt"/>
              <a:buAutoNum type="arabicParenR"/>
            </a:pPr>
            <a:r>
              <a:rPr lang="en-US" sz="2800" dirty="0"/>
              <a:t>Loop : Loops the input command. To come out of NODE REPL, press </a:t>
            </a:r>
            <a:r>
              <a:rPr lang="en-US" sz="2800" dirty="0" err="1"/>
              <a:t>ctrl+c</a:t>
            </a:r>
            <a:r>
              <a:rPr lang="en-US" sz="2800" dirty="0"/>
              <a:t> twice</a:t>
            </a:r>
          </a:p>
          <a:p>
            <a:endParaRPr lang="en-US" sz="2800" dirty="0"/>
          </a:p>
        </p:txBody>
      </p:sp>
      <p:sp>
        <p:nvSpPr>
          <p:cNvPr id="5" name="Title 1"/>
          <p:cNvSpPr txBox="1">
            <a:spLocks/>
          </p:cNvSpPr>
          <p:nvPr/>
        </p:nvSpPr>
        <p:spPr>
          <a:xfrm>
            <a:off x="2792183" y="578549"/>
            <a:ext cx="7723415" cy="938892"/>
          </a:xfrm>
          <a:prstGeom prst="rect">
            <a:avLst/>
          </a:prstGeom>
        </p:spPr>
        <p:txBody>
          <a:bodyPr/>
          <a:lstStyle/>
          <a:p>
            <a:pPr lvl="0" algn="ctr">
              <a:spcBef>
                <a:spcPct val="0"/>
              </a:spcBef>
            </a:pPr>
            <a:r>
              <a:rPr lang="en-US" sz="5400" b="1" dirty="0" smtClean="0"/>
              <a:t>Node.js</a:t>
            </a:r>
          </a:p>
        </p:txBody>
      </p:sp>
    </p:spTree>
    <p:extLst>
      <p:ext uri="{BB962C8B-B14F-4D97-AF65-F5344CB8AC3E}">
        <p14:creationId xmlns="" xmlns:p14="http://schemas.microsoft.com/office/powerpoint/2010/main" val="1863136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Box 3">
            <a:extLst>
              <a:ext uri="{FF2B5EF4-FFF2-40B4-BE49-F238E27FC236}">
                <a16:creationId xmlns="" xmlns:a16="http://schemas.microsoft.com/office/drawing/2014/main" id="{A88045E4-50E7-651F-FE3D-36C728313062}"/>
              </a:ext>
            </a:extLst>
          </p:cNvPr>
          <p:cNvSpPr txBox="1"/>
          <p:nvPr/>
        </p:nvSpPr>
        <p:spPr>
          <a:xfrm>
            <a:off x="293914" y="613317"/>
            <a:ext cx="13890437" cy="923330"/>
          </a:xfrm>
          <a:prstGeom prst="rect">
            <a:avLst/>
          </a:prstGeom>
          <a:noFill/>
        </p:spPr>
        <p:txBody>
          <a:bodyPr wrap="square" rtlCol="0">
            <a:spAutoFit/>
          </a:bodyPr>
          <a:lstStyle/>
          <a:p>
            <a:r>
              <a:rPr lang="en-US" dirty="0"/>
              <a:t>Getting Started with REPL:</a:t>
            </a:r>
          </a:p>
          <a:p>
            <a:r>
              <a:rPr lang="en-US" dirty="0"/>
              <a:t>To start working with REPL environment of NODE; open up the terminal (in case of UNIX/LINUX) or the Command prompt (in case of Windows) and write node and press ‘enter’ to start the REPL.</a:t>
            </a:r>
            <a:endParaRPr lang="en-IN" dirty="0"/>
          </a:p>
        </p:txBody>
      </p:sp>
      <p:pic>
        <p:nvPicPr>
          <p:cNvPr id="6" name="Picture 5">
            <a:extLst>
              <a:ext uri="{FF2B5EF4-FFF2-40B4-BE49-F238E27FC236}">
                <a16:creationId xmlns="" xmlns:a16="http://schemas.microsoft.com/office/drawing/2014/main" id="{20E4DB11-E3C9-B2E0-8B9B-3C27D98CA770}"/>
              </a:ext>
            </a:extLst>
          </p:cNvPr>
          <p:cNvPicPr>
            <a:picLocks noChangeAspect="1"/>
          </p:cNvPicPr>
          <p:nvPr/>
        </p:nvPicPr>
        <p:blipFill rotWithShape="1">
          <a:blip r:embed="rId4"/>
          <a:srcRect l="28201" t="65447" r="46875" b="23333"/>
          <a:stretch/>
        </p:blipFill>
        <p:spPr>
          <a:xfrm>
            <a:off x="2598232" y="1896998"/>
            <a:ext cx="7861939" cy="1990750"/>
          </a:xfrm>
          <a:prstGeom prst="rect">
            <a:avLst/>
          </a:prstGeom>
        </p:spPr>
      </p:pic>
      <p:pic>
        <p:nvPicPr>
          <p:cNvPr id="9" name="Picture 8">
            <a:extLst>
              <a:ext uri="{FF2B5EF4-FFF2-40B4-BE49-F238E27FC236}">
                <a16:creationId xmlns="" xmlns:a16="http://schemas.microsoft.com/office/drawing/2014/main" id="{EE4B925A-AD97-0DB3-B134-CCDBA1636E13}"/>
              </a:ext>
            </a:extLst>
          </p:cNvPr>
          <p:cNvPicPr>
            <a:picLocks noChangeAspect="1"/>
          </p:cNvPicPr>
          <p:nvPr/>
        </p:nvPicPr>
        <p:blipFill rotWithShape="1">
          <a:blip r:embed="rId5"/>
          <a:srcRect l="28201" t="66667" r="44970" b="15583"/>
          <a:stretch/>
        </p:blipFill>
        <p:spPr>
          <a:xfrm>
            <a:off x="2503610" y="4449338"/>
            <a:ext cx="8051181" cy="2996322"/>
          </a:xfrm>
          <a:prstGeom prst="rect">
            <a:avLst/>
          </a:prstGeom>
        </p:spPr>
      </p:pic>
    </p:spTree>
    <p:extLst>
      <p:ext uri="{BB962C8B-B14F-4D97-AF65-F5344CB8AC3E}">
        <p14:creationId xmlns="" xmlns:p14="http://schemas.microsoft.com/office/powerpoint/2010/main" val="437876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93914" y="0"/>
            <a:ext cx="14630400" cy="8229600"/>
          </a:xfrm>
          <a:prstGeom prst="rect">
            <a:avLst/>
          </a:prstGeom>
          <a:solidFill>
            <a:srgbClr val="EEEFF5"/>
          </a:solidFill>
          <a:ln/>
        </p:spPr>
      </p:sp>
      <p:sp>
        <p:nvSpPr>
          <p:cNvPr id="6" name="Title 1"/>
          <p:cNvSpPr txBox="1">
            <a:spLocks/>
          </p:cNvSpPr>
          <p:nvPr/>
        </p:nvSpPr>
        <p:spPr>
          <a:xfrm>
            <a:off x="2922813" y="1338943"/>
            <a:ext cx="7723415" cy="938892"/>
          </a:xfrm>
          <a:prstGeom prst="rect">
            <a:avLst/>
          </a:prstGeom>
        </p:spPr>
        <p:txBody>
          <a:bodyPr/>
          <a:lstStyle/>
          <a:p>
            <a:pPr lvl="0" algn="ctr">
              <a:spcBef>
                <a:spcPct val="0"/>
              </a:spcBef>
            </a:pPr>
            <a:r>
              <a:rPr lang="en-US" sz="5400" b="1" dirty="0"/>
              <a:t>Reading Files from Disk</a:t>
            </a:r>
            <a:endParaRPr kumimoji="0" lang="en-US" sz="5400" b="1" i="0" u="none" strike="noStrike" kern="120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195943" y="3086100"/>
            <a:ext cx="13879286" cy="3539430"/>
          </a:xfrm>
          <a:prstGeom prst="rect">
            <a:avLst/>
          </a:prstGeom>
          <a:noFill/>
        </p:spPr>
        <p:txBody>
          <a:bodyPr wrap="square" rtlCol="0">
            <a:spAutoFit/>
          </a:bodyPr>
          <a:lstStyle/>
          <a:p>
            <a:pPr marL="514350" indent="-514350">
              <a:buFont typeface="+mj-lt"/>
              <a:buAutoNum type="arabicParenR"/>
            </a:pPr>
            <a:r>
              <a:rPr lang="en-US" sz="2800" dirty="0"/>
              <a:t>Node.js allows full access to the system (such as accessing the file system), unlike a web browser which only allows sandboxed access</a:t>
            </a:r>
          </a:p>
          <a:p>
            <a:pPr marL="514350" indent="-514350">
              <a:buFont typeface="+mj-lt"/>
              <a:buAutoNum type="arabicParenR"/>
            </a:pPr>
            <a:r>
              <a:rPr lang="en-US" sz="2800" dirty="0"/>
              <a:t>Accessing file system resources can be synchronously and asynchronously</a:t>
            </a:r>
          </a:p>
          <a:p>
            <a:pPr marL="514350" indent="-514350">
              <a:buFont typeface="+mj-lt"/>
              <a:buAutoNum type="arabicParenR"/>
            </a:pPr>
            <a:r>
              <a:rPr lang="en-US" sz="2800" dirty="0"/>
              <a:t>Synchronous access can be used for initial program loading, but only asynchronous access should be used during program operation</a:t>
            </a:r>
          </a:p>
          <a:p>
            <a:pPr marL="514350" indent="-514350">
              <a:buFont typeface="+mj-lt"/>
              <a:buAutoNum type="arabicParenR"/>
            </a:pPr>
            <a:r>
              <a:rPr lang="en-US" sz="2800" dirty="0"/>
              <a:t>Both text and binary data can read and written</a:t>
            </a:r>
          </a:p>
          <a:p>
            <a:pPr marL="514350" indent="-514350">
              <a:buFont typeface="+mj-lt"/>
              <a:buAutoNum type="arabicParenR"/>
            </a:pPr>
            <a:r>
              <a:rPr lang="en-US" sz="2800" dirty="0"/>
              <a:t>Full support for streams</a:t>
            </a:r>
          </a:p>
          <a:p>
            <a:endParaRPr lang="en-US"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93914" y="0"/>
            <a:ext cx="14630400" cy="8229600"/>
          </a:xfrm>
          <a:prstGeom prst="rect">
            <a:avLst/>
          </a:prstGeom>
          <a:solidFill>
            <a:srgbClr val="EEEFF5"/>
          </a:solidFill>
          <a:ln/>
        </p:spPr>
      </p:sp>
      <p:sp>
        <p:nvSpPr>
          <p:cNvPr id="7" name="TextBox 6"/>
          <p:cNvSpPr txBox="1"/>
          <p:nvPr/>
        </p:nvSpPr>
        <p:spPr>
          <a:xfrm>
            <a:off x="172047" y="323386"/>
            <a:ext cx="14164439" cy="6555641"/>
          </a:xfrm>
          <a:prstGeom prst="rect">
            <a:avLst/>
          </a:prstGeom>
          <a:noFill/>
        </p:spPr>
        <p:txBody>
          <a:bodyPr wrap="square" rtlCol="0">
            <a:spAutoFit/>
          </a:bodyPr>
          <a:lstStyle/>
          <a:p>
            <a:pPr>
              <a:buFont typeface="Wingdings" pitchFamily="2" charset="2"/>
              <a:buChar char="ü"/>
            </a:pPr>
            <a:r>
              <a:rPr lang="en-US" sz="2800" dirty="0"/>
              <a:t>The </a:t>
            </a:r>
            <a:r>
              <a:rPr lang="en-US" sz="2800" dirty="0" err="1"/>
              <a:t>path.join</a:t>
            </a:r>
            <a:r>
              <a:rPr lang="en-US" sz="2800" dirty="0"/>
              <a:t>() method is used to join a number of path-segments using the platform-specific delimiter to form a single path. The final path is normalized after the joining takes place. The path-segments are specified using comma-separated values.</a:t>
            </a:r>
          </a:p>
          <a:p>
            <a:pPr>
              <a:buFont typeface="Wingdings" pitchFamily="2" charset="2"/>
              <a:buChar char="ü"/>
            </a:pPr>
            <a:endParaRPr lang="en-US" sz="2800" dirty="0"/>
          </a:p>
          <a:p>
            <a:pPr>
              <a:buFont typeface="Wingdings" pitchFamily="2" charset="2"/>
              <a:buChar char="ü"/>
            </a:pPr>
            <a:r>
              <a:rPr lang="en-US" sz="2800" dirty="0"/>
              <a:t>Syntax: </a:t>
            </a:r>
          </a:p>
          <a:p>
            <a:r>
              <a:rPr lang="en-US" sz="2800" dirty="0" err="1"/>
              <a:t>path.join</a:t>
            </a:r>
            <a:r>
              <a:rPr lang="en-US" sz="2800" dirty="0"/>
              <a:t>( [...paths] )</a:t>
            </a:r>
          </a:p>
          <a:p>
            <a:r>
              <a:rPr lang="en-US" sz="2800" dirty="0" smtClean="0"/>
              <a:t>// </a:t>
            </a:r>
            <a:r>
              <a:rPr lang="en-US" sz="2800" dirty="0" err="1"/>
              <a:t>path.join</a:t>
            </a:r>
            <a:r>
              <a:rPr lang="en-US" sz="2800" dirty="0"/>
              <a:t>() Method </a:t>
            </a:r>
          </a:p>
          <a:p>
            <a:r>
              <a:rPr lang="en-US" sz="2800" dirty="0" smtClean="0"/>
              <a:t>// </a:t>
            </a:r>
            <a:r>
              <a:rPr lang="en-US" sz="2800" dirty="0"/>
              <a:t>Import the path module </a:t>
            </a:r>
          </a:p>
          <a:p>
            <a:r>
              <a:rPr lang="en-US" sz="2800" dirty="0"/>
              <a:t>const path = require('path'); </a:t>
            </a:r>
          </a:p>
          <a:p>
            <a:r>
              <a:rPr lang="en-US" sz="2800" dirty="0" smtClean="0"/>
              <a:t>// </a:t>
            </a:r>
            <a:r>
              <a:rPr lang="en-US" sz="2800" dirty="0"/>
              <a:t>Joining 2 path-segments </a:t>
            </a:r>
          </a:p>
          <a:p>
            <a:r>
              <a:rPr lang="en-US" sz="2800" dirty="0"/>
              <a:t>path1 = </a:t>
            </a:r>
            <a:r>
              <a:rPr lang="en-US" sz="2800" dirty="0" err="1"/>
              <a:t>path.join</a:t>
            </a:r>
            <a:r>
              <a:rPr lang="en-US" sz="2800" dirty="0"/>
              <a:t>("users/admin/files", "index.html"); </a:t>
            </a:r>
          </a:p>
          <a:p>
            <a:r>
              <a:rPr lang="en-US" sz="2800" dirty="0"/>
              <a:t>console.log(path1) </a:t>
            </a:r>
          </a:p>
          <a:p>
            <a:endParaRPr lang="en-US" sz="2800" dirty="0"/>
          </a:p>
          <a:p>
            <a:endParaRPr lang="en-US" sz="2800" dirty="0"/>
          </a:p>
          <a:p>
            <a:endParaRPr lang="en-US" sz="2800" dirty="0"/>
          </a:p>
        </p:txBody>
      </p:sp>
      <p:pic>
        <p:nvPicPr>
          <p:cNvPr id="2050" name="Picture 2"/>
          <p:cNvPicPr>
            <a:picLocks noChangeAspect="1" noChangeArrowheads="1"/>
          </p:cNvPicPr>
          <p:nvPr/>
        </p:nvPicPr>
        <p:blipFill>
          <a:blip r:embed="rId4"/>
          <a:srcRect/>
          <a:stretch>
            <a:fillRect/>
          </a:stretch>
        </p:blipFill>
        <p:spPr bwMode="auto">
          <a:xfrm>
            <a:off x="872837" y="5966889"/>
            <a:ext cx="12382526" cy="1826293"/>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2" name="TextBox 1"/>
          <p:cNvSpPr txBox="1"/>
          <p:nvPr/>
        </p:nvSpPr>
        <p:spPr>
          <a:xfrm>
            <a:off x="1184551" y="757546"/>
            <a:ext cx="11668991" cy="3970318"/>
          </a:xfrm>
          <a:prstGeom prst="rect">
            <a:avLst/>
          </a:prstGeom>
          <a:noFill/>
        </p:spPr>
        <p:txBody>
          <a:bodyPr wrap="square" rtlCol="0">
            <a:spAutoFit/>
          </a:bodyPr>
          <a:lstStyle/>
          <a:p>
            <a:r>
              <a:rPr lang="en-US" sz="2800" dirty="0" smtClean="0"/>
              <a:t>// Import the path module </a:t>
            </a:r>
          </a:p>
          <a:p>
            <a:r>
              <a:rPr lang="en-US" sz="2800" dirty="0" smtClean="0"/>
              <a:t>const path = require('path'); </a:t>
            </a:r>
          </a:p>
          <a:p>
            <a:r>
              <a:rPr lang="en-US" sz="2800" dirty="0" smtClean="0"/>
              <a:t>// Normalizing of the final path </a:t>
            </a:r>
          </a:p>
          <a:p>
            <a:r>
              <a:rPr lang="en-US" sz="2800" dirty="0" smtClean="0"/>
              <a:t>path1 = </a:t>
            </a:r>
            <a:r>
              <a:rPr lang="en-US" sz="2800" dirty="0" err="1" smtClean="0"/>
              <a:t>path.join</a:t>
            </a:r>
            <a:r>
              <a:rPr lang="en-US" sz="2800" dirty="0" smtClean="0"/>
              <a:t>("users", "..", "files", "readme.md"); </a:t>
            </a:r>
          </a:p>
          <a:p>
            <a:r>
              <a:rPr lang="en-US" sz="2800" dirty="0" smtClean="0"/>
              <a:t>console.log(path1) </a:t>
            </a:r>
          </a:p>
          <a:p>
            <a:r>
              <a:rPr lang="en-US" sz="2800" dirty="0" smtClean="0"/>
              <a:t>// Zero length final path </a:t>
            </a:r>
          </a:p>
          <a:p>
            <a:r>
              <a:rPr lang="en-US" sz="2800" dirty="0" smtClean="0"/>
              <a:t>// returns a period (.) </a:t>
            </a:r>
          </a:p>
          <a:p>
            <a:r>
              <a:rPr lang="en-US" sz="2800" dirty="0" smtClean="0"/>
              <a:t>path2 = </a:t>
            </a:r>
            <a:r>
              <a:rPr lang="en-US" sz="2800" dirty="0" err="1" smtClean="0"/>
              <a:t>path.join</a:t>
            </a:r>
            <a:r>
              <a:rPr lang="en-US" sz="2800" dirty="0" smtClean="0"/>
              <a:t>("users", ".."); </a:t>
            </a:r>
          </a:p>
          <a:p>
            <a:r>
              <a:rPr lang="en-US" sz="2800" dirty="0" smtClean="0"/>
              <a:t>console.log(path2) </a:t>
            </a:r>
          </a:p>
        </p:txBody>
      </p:sp>
      <p:pic>
        <p:nvPicPr>
          <p:cNvPr id="1026" name="Picture 2"/>
          <p:cNvPicPr>
            <a:picLocks noChangeAspect="1" noChangeArrowheads="1"/>
          </p:cNvPicPr>
          <p:nvPr/>
        </p:nvPicPr>
        <p:blipFill>
          <a:blip r:embed="rId3"/>
          <a:srcRect/>
          <a:stretch>
            <a:fillRect/>
          </a:stretch>
        </p:blipFill>
        <p:spPr bwMode="auto">
          <a:xfrm>
            <a:off x="1362508" y="5240916"/>
            <a:ext cx="11643131" cy="1970376"/>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19599" y="2287667"/>
            <a:ext cx="5332690" cy="833199"/>
          </a:xfrm>
          <a:prstGeom prst="rect">
            <a:avLst/>
          </a:prstGeom>
          <a:noFill/>
          <a:ln/>
        </p:spPr>
        <p:txBody>
          <a:bodyPr wrap="none" rtlCol="0" anchor="t"/>
          <a:lstStyle/>
          <a:p>
            <a:pPr marL="0" indent="0">
              <a:lnSpc>
                <a:spcPts val="6561"/>
              </a:lnSpc>
              <a:buNone/>
            </a:pPr>
            <a:r>
              <a:rPr lang="en-US" sz="5249" b="1" dirty="0">
                <a:solidFill>
                  <a:srgbClr val="396AF1"/>
                </a:solidFill>
                <a:latin typeface="Barlow" pitchFamily="34" charset="0"/>
                <a:ea typeface="Barlow" pitchFamily="34" charset="-122"/>
                <a:cs typeface="Barlow" pitchFamily="34" charset="-120"/>
              </a:rPr>
              <a:t>What is Node.js?</a:t>
            </a:r>
            <a:endParaRPr lang="en-US" sz="5249" dirty="0"/>
          </a:p>
        </p:txBody>
      </p:sp>
      <p:sp>
        <p:nvSpPr>
          <p:cNvPr id="6" name="Text 2"/>
          <p:cNvSpPr/>
          <p:nvPr/>
        </p:nvSpPr>
        <p:spPr>
          <a:xfrm>
            <a:off x="6319599" y="3454122"/>
            <a:ext cx="7477601" cy="2487811"/>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Node.js is an open-source, cross-platform JavaScript runtime environment that executes JavaScript code outside of a web browser. It allows developers to use JavaScript for server-side scripting, producing dynamic web page content before the page is sent to the user's web browser. Node.js provides a rich library of various JavaScript modules which greatly simplifies the development of web applications.</a:t>
            </a:r>
            <a:endParaRPr lang="en-US" sz="175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93914" y="0"/>
            <a:ext cx="14630400" cy="8229600"/>
          </a:xfrm>
          <a:prstGeom prst="rect">
            <a:avLst/>
          </a:prstGeom>
          <a:solidFill>
            <a:srgbClr val="EEEFF5"/>
          </a:solidFill>
          <a:ln/>
        </p:spPr>
      </p:sp>
      <p:sp>
        <p:nvSpPr>
          <p:cNvPr id="6" name="Title 1"/>
          <p:cNvSpPr txBox="1">
            <a:spLocks/>
          </p:cNvSpPr>
          <p:nvPr/>
        </p:nvSpPr>
        <p:spPr>
          <a:xfrm>
            <a:off x="2906484" y="869497"/>
            <a:ext cx="7723415" cy="938892"/>
          </a:xfrm>
          <a:prstGeom prst="rect">
            <a:avLst/>
          </a:prstGeom>
        </p:spPr>
        <p:txBody>
          <a:bodyPr/>
          <a:lstStyle/>
          <a:p>
            <a:pPr lvl="0" algn="ctr">
              <a:spcBef>
                <a:spcPct val="0"/>
              </a:spcBef>
            </a:pPr>
            <a:r>
              <a:rPr lang="en-US" sz="5400" b="1" dirty="0"/>
              <a:t>Creating a Package</a:t>
            </a:r>
            <a:endParaRPr kumimoji="0" lang="en-US" sz="5400" b="1" i="0" u="none" strike="noStrike" kern="120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195943" y="2841171"/>
            <a:ext cx="13879286" cy="3539430"/>
          </a:xfrm>
          <a:prstGeom prst="rect">
            <a:avLst/>
          </a:prstGeom>
          <a:noFill/>
        </p:spPr>
        <p:txBody>
          <a:bodyPr wrap="square" rtlCol="0">
            <a:spAutoFit/>
          </a:bodyPr>
          <a:lstStyle/>
          <a:p>
            <a:pPr>
              <a:buFont typeface="Wingdings" pitchFamily="2" charset="2"/>
              <a:buChar char="Ø"/>
            </a:pPr>
            <a:r>
              <a:rPr lang="en-US" sz="2800" dirty="0"/>
              <a:t>All projects (which are also packages) need to be configured to work with NPM</a:t>
            </a:r>
          </a:p>
          <a:p>
            <a:pPr>
              <a:buFont typeface="Wingdings" pitchFamily="2" charset="2"/>
              <a:buChar char="Ø"/>
            </a:pPr>
            <a:r>
              <a:rPr lang="en-US" sz="2800" dirty="0"/>
              <a:t>The command </a:t>
            </a:r>
            <a:r>
              <a:rPr lang="en-US" sz="2800" b="1" dirty="0" err="1"/>
              <a:t>npm</a:t>
            </a:r>
            <a:r>
              <a:rPr lang="en-US" sz="2800" b="1" dirty="0"/>
              <a:t> init</a:t>
            </a:r>
            <a:r>
              <a:rPr lang="en-US" sz="2800" dirty="0"/>
              <a:t> is used to configure a project</a:t>
            </a:r>
          </a:p>
          <a:p>
            <a:pPr>
              <a:buFont typeface="Wingdings" pitchFamily="2" charset="2"/>
              <a:buChar char="Ø"/>
            </a:pPr>
            <a:r>
              <a:rPr lang="en-US" sz="2800" dirty="0"/>
              <a:t>It will ask a series of questions, all of which have default answers, that are used to create and initialize a </a:t>
            </a:r>
            <a:r>
              <a:rPr lang="en-US" sz="2800" b="1" dirty="0" err="1"/>
              <a:t>package.json</a:t>
            </a:r>
            <a:r>
              <a:rPr lang="en-US" sz="2800" dirty="0"/>
              <a:t> file</a:t>
            </a:r>
          </a:p>
          <a:p>
            <a:pPr>
              <a:buFont typeface="Wingdings" pitchFamily="2" charset="2"/>
              <a:buChar char="Ø"/>
            </a:pPr>
            <a:r>
              <a:rPr lang="en-US" sz="2800" dirty="0"/>
              <a:t>The </a:t>
            </a:r>
            <a:r>
              <a:rPr lang="en-US" sz="2800" b="1" dirty="0" err="1"/>
              <a:t>package.json</a:t>
            </a:r>
            <a:r>
              <a:rPr lang="en-US" sz="2800" dirty="0"/>
              <a:t> file contains metadata about the project, as well as, a list of application and development dependencies</a:t>
            </a:r>
          </a:p>
          <a:p>
            <a:pPr>
              <a:buFont typeface="Wingdings" pitchFamily="2" charset="2"/>
              <a:buChar char="Ø"/>
            </a:pPr>
            <a:r>
              <a:rPr lang="en-US" sz="2800" dirty="0"/>
              <a:t>When NPM packages are installed, NPM will register them with the </a:t>
            </a:r>
            <a:r>
              <a:rPr lang="en-US" sz="2800" b="1" dirty="0" err="1"/>
              <a:t>package.json</a:t>
            </a:r>
            <a:r>
              <a:rPr lang="en-US" sz="2800" dirty="0"/>
              <a:t> file</a:t>
            </a:r>
          </a:p>
          <a:p>
            <a:pPr>
              <a:buFont typeface="Wingdings" pitchFamily="2" charset="2"/>
              <a:buChar char="ü"/>
            </a:pPr>
            <a:endParaRPr lang="en-US" sz="2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hp\Desktop\WhatsApp Image 2024-01-31 at 22.54.32_b28372d4.jpg"/>
          <p:cNvPicPr>
            <a:picLocks noChangeAspect="1" noChangeArrowheads="1"/>
          </p:cNvPicPr>
          <p:nvPr/>
        </p:nvPicPr>
        <p:blipFill>
          <a:blip r:embed="rId2"/>
          <a:srcRect l="28267" t="21515" r="2102" b="10606"/>
          <a:stretch>
            <a:fillRect/>
          </a:stretch>
        </p:blipFill>
        <p:spPr bwMode="auto">
          <a:xfrm>
            <a:off x="-1" y="7530"/>
            <a:ext cx="14620393" cy="8222069"/>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93914" y="0"/>
            <a:ext cx="14630400" cy="8229600"/>
          </a:xfrm>
          <a:prstGeom prst="rect">
            <a:avLst/>
          </a:prstGeom>
          <a:solidFill>
            <a:srgbClr val="EEEFF5"/>
          </a:solidFill>
          <a:ln/>
        </p:spPr>
      </p:sp>
      <p:sp>
        <p:nvSpPr>
          <p:cNvPr id="6" name="Title 1"/>
          <p:cNvSpPr txBox="1">
            <a:spLocks/>
          </p:cNvSpPr>
          <p:nvPr/>
        </p:nvSpPr>
        <p:spPr>
          <a:xfrm>
            <a:off x="445327" y="598963"/>
            <a:ext cx="8850086" cy="938892"/>
          </a:xfrm>
          <a:prstGeom prst="rect">
            <a:avLst/>
          </a:prstGeom>
        </p:spPr>
        <p:txBody>
          <a:bodyPr/>
          <a:lstStyle/>
          <a:p>
            <a:pPr lvl="0" algn="ctr">
              <a:spcBef>
                <a:spcPct val="0"/>
              </a:spcBef>
            </a:pPr>
            <a:r>
              <a:rPr lang="en-US" sz="5400" dirty="0"/>
              <a:t>Node Callback Concept</a:t>
            </a:r>
            <a:endParaRPr kumimoji="0" lang="en-US" sz="5400" b="1" i="0" u="none" strike="noStrike" kern="120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247898" y="1969822"/>
            <a:ext cx="13731929" cy="4832092"/>
          </a:xfrm>
          <a:prstGeom prst="rect">
            <a:avLst/>
          </a:prstGeom>
          <a:noFill/>
        </p:spPr>
        <p:txBody>
          <a:bodyPr wrap="square" rtlCol="0">
            <a:spAutoFit/>
          </a:bodyPr>
          <a:lstStyle/>
          <a:p>
            <a:pPr marL="285750" indent="-285750">
              <a:buFont typeface="Arial" charset="0"/>
              <a:buChar char="•"/>
            </a:pPr>
            <a:r>
              <a:rPr lang="en-US" sz="2800" dirty="0"/>
              <a:t>A callback in Node is a non-blocking function that executes upon task completion, enabling asynchronous processing. It facilitates scalability by allowing Nodejs to handle multiple requests without waiting for operations to conclude, as exemplified in file I/O scenarios</a:t>
            </a:r>
          </a:p>
          <a:p>
            <a:pPr marL="285750" indent="-285750">
              <a:buFont typeface="Arial" charset="0"/>
              <a:buChar char="•"/>
            </a:pPr>
            <a:endParaRPr lang="en-US" sz="2800" dirty="0"/>
          </a:p>
          <a:p>
            <a:pPr marL="285750" indent="-285750">
              <a:buFont typeface="Arial" charset="0"/>
              <a:buChar char="•"/>
            </a:pPr>
            <a:r>
              <a:rPr lang="en-US" sz="2800" dirty="0"/>
              <a:t>Explanation: The fs library is used for file-system operations. The </a:t>
            </a:r>
            <a:r>
              <a:rPr lang="en-US" sz="2800" dirty="0" err="1"/>
              <a:t>readFileSync</a:t>
            </a:r>
            <a:r>
              <a:rPr lang="en-US" sz="2800" dirty="0"/>
              <a:t>() function is synchronous, halting program execution until completion. This blocking behavior ensures that the program reads the file before progressing further.</a:t>
            </a:r>
          </a:p>
          <a:p>
            <a:pPr marL="285750" indent="-285750">
              <a:buFont typeface="Arial" charset="0"/>
              <a:buChar char="•"/>
            </a:pPr>
            <a:endParaRPr lang="en-US" sz="2800" dirty="0"/>
          </a:p>
          <a:p>
            <a:pPr marL="285750" indent="-285750">
              <a:buFont typeface="Arial" charset="0"/>
              <a:buChar char="•"/>
            </a:pPr>
            <a:r>
              <a:rPr lang="en-US" sz="2800" dirty="0"/>
              <a:t>Here's the syntax of a callback in Node:</a:t>
            </a:r>
          </a:p>
          <a:p>
            <a:pPr marL="285750" indent="-285750">
              <a:buFont typeface="Arial" charset="0"/>
              <a:buChar char="•"/>
            </a:pPr>
            <a:endParaRPr lang="en-US" sz="2800" dirty="0"/>
          </a:p>
          <a:p>
            <a:pPr marL="285750" indent="-285750">
              <a:buFont typeface="Arial" charset="0"/>
              <a:buChar char="•"/>
            </a:pPr>
            <a:r>
              <a:rPr lang="en-US" sz="2800" dirty="0"/>
              <a:t> </a:t>
            </a:r>
            <a:r>
              <a:rPr lang="en-US" sz="2800" b="1" dirty="0"/>
              <a:t>function </a:t>
            </a:r>
            <a:r>
              <a:rPr lang="en-US" sz="2800" b="1" dirty="0" err="1"/>
              <a:t>function_name</a:t>
            </a:r>
            <a:r>
              <a:rPr lang="en-US" sz="2800" b="1" dirty="0"/>
              <a:t>(argument, callback)</a:t>
            </a:r>
          </a:p>
        </p:txBody>
      </p:sp>
    </p:spTree>
    <p:extLst>
      <p:ext uri="{BB962C8B-B14F-4D97-AF65-F5344CB8AC3E}">
        <p14:creationId xmlns="" xmlns:p14="http://schemas.microsoft.com/office/powerpoint/2010/main" val="2103765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93914" y="0"/>
            <a:ext cx="14630400" cy="8229600"/>
          </a:xfrm>
          <a:prstGeom prst="rect">
            <a:avLst/>
          </a:prstGeom>
          <a:solidFill>
            <a:srgbClr val="EEEFF5"/>
          </a:solidFill>
          <a:ln/>
        </p:spPr>
      </p:sp>
      <p:sp>
        <p:nvSpPr>
          <p:cNvPr id="4" name="TextBox 3">
            <a:extLst>
              <a:ext uri="{FF2B5EF4-FFF2-40B4-BE49-F238E27FC236}">
                <a16:creationId xmlns="" xmlns:a16="http://schemas.microsoft.com/office/drawing/2014/main" id="{C0A475F6-6B46-DFA9-6C25-3EA941F54EF4}"/>
              </a:ext>
            </a:extLst>
          </p:cNvPr>
          <p:cNvSpPr txBox="1"/>
          <p:nvPr/>
        </p:nvSpPr>
        <p:spPr>
          <a:xfrm>
            <a:off x="529941" y="256285"/>
            <a:ext cx="13972478" cy="1938992"/>
          </a:xfrm>
          <a:prstGeom prst="rect">
            <a:avLst/>
          </a:prstGeom>
          <a:noFill/>
        </p:spPr>
        <p:txBody>
          <a:bodyPr wrap="square" rtlCol="0">
            <a:spAutoFit/>
          </a:bodyPr>
          <a:lstStyle/>
          <a:p>
            <a:r>
              <a:rPr lang="en-US" sz="2400" b="0" i="0" dirty="0">
                <a:solidFill>
                  <a:srgbClr val="0A0A23"/>
                </a:solidFill>
                <a:effectLst/>
                <a:latin typeface="Lato" panose="020F0502020204030204" pitchFamily="34" charset="0"/>
              </a:rPr>
              <a:t>we can define a callback to print the error and result after the function execution.</a:t>
            </a:r>
          </a:p>
          <a:p>
            <a:endParaRPr lang="en-US" sz="2400" b="0" i="0" dirty="0">
              <a:solidFill>
                <a:srgbClr val="0A0A23"/>
              </a:solidFill>
              <a:effectLst/>
              <a:latin typeface="Lato" panose="020F0502020204030204" pitchFamily="34" charset="0"/>
            </a:endParaRPr>
          </a:p>
          <a:p>
            <a:r>
              <a:rPr kumimoji="0" lang="en-US" altLang="en-US" sz="2400" b="0" i="0" u="none" strike="noStrike" cap="none" normalizeH="0" baseline="0" dirty="0">
                <a:ln>
                  <a:noFill/>
                </a:ln>
                <a:solidFill>
                  <a:srgbClr val="0077AA"/>
                </a:solidFill>
                <a:effectLst/>
                <a:latin typeface="inherit"/>
              </a:rPr>
              <a:t>function</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err="1">
                <a:ln>
                  <a:noFill/>
                </a:ln>
                <a:solidFill>
                  <a:srgbClr val="DD4A68"/>
                </a:solidFill>
                <a:effectLst/>
                <a:latin typeface="inherit"/>
              </a:rPr>
              <a:t>function_name</a:t>
            </a:r>
            <a:r>
              <a:rPr kumimoji="0" lang="en-US" altLang="en-US" sz="2400" b="0" i="0" u="none" strike="noStrike" cap="none" normalizeH="0" baseline="0" dirty="0">
                <a:ln>
                  <a:noFill/>
                </a:ln>
                <a:solidFill>
                  <a:srgbClr val="999999"/>
                </a:solidFill>
                <a:effectLst/>
                <a:latin typeface="inherit"/>
              </a:rPr>
              <a:t>(</a:t>
            </a:r>
            <a:r>
              <a:rPr kumimoji="0" lang="en-US" altLang="en-US" sz="2400" b="0" i="0" u="none" strike="noStrike" cap="none" normalizeH="0" baseline="0" dirty="0">
                <a:ln>
                  <a:noFill/>
                </a:ln>
                <a:solidFill>
                  <a:srgbClr val="000000"/>
                </a:solidFill>
                <a:effectLst/>
                <a:latin typeface="inherit"/>
              </a:rPr>
              <a:t>argument</a:t>
            </a:r>
            <a:r>
              <a:rPr kumimoji="0" lang="en-US" altLang="en-US" sz="2400" b="0" i="0" u="none" strike="noStrike" cap="none" normalizeH="0" baseline="0" dirty="0">
                <a:ln>
                  <a:noFill/>
                </a:ln>
                <a:solidFill>
                  <a:srgbClr val="999999"/>
                </a:solidFill>
                <a:effectLst/>
                <a:latin typeface="inherit"/>
              </a:rPr>
              <a:t>,</a:t>
            </a:r>
            <a:r>
              <a:rPr kumimoji="0" lang="en-US" altLang="en-US" sz="2400" b="0" i="0" u="none" strike="noStrike" cap="none" normalizeH="0" baseline="0" dirty="0">
                <a:ln>
                  <a:noFill/>
                </a:ln>
                <a:solidFill>
                  <a:srgbClr val="000000"/>
                </a:solidFill>
                <a:effectLst/>
                <a:latin typeface="inherit"/>
              </a:rPr>
              <a:t> </a:t>
            </a:r>
            <a:r>
              <a:rPr kumimoji="0" lang="en-US" altLang="en-US" sz="2400" b="0" i="0" u="none" strike="noStrike" cap="none" normalizeH="0" baseline="0" dirty="0">
                <a:ln>
                  <a:noFill/>
                </a:ln>
                <a:solidFill>
                  <a:srgbClr val="0077AA"/>
                </a:solidFill>
                <a:effectLst/>
                <a:latin typeface="inherit"/>
              </a:rPr>
              <a:t>function</a:t>
            </a:r>
            <a:r>
              <a:rPr kumimoji="0" lang="en-US" altLang="en-US" sz="2400" b="0" i="0" u="none" strike="noStrike" cap="none" normalizeH="0" baseline="0" dirty="0">
                <a:ln>
                  <a:noFill/>
                </a:ln>
                <a:solidFill>
                  <a:srgbClr val="000000"/>
                </a:solidFill>
                <a:effectLst/>
                <a:latin typeface="inherit"/>
              </a:rPr>
              <a:t> </a:t>
            </a:r>
            <a:r>
              <a:rPr kumimoji="0" lang="en-US" altLang="en-US" sz="2400" b="0" i="0" u="none" strike="noStrike" cap="none" normalizeH="0" baseline="0" dirty="0">
                <a:ln>
                  <a:noFill/>
                </a:ln>
                <a:solidFill>
                  <a:srgbClr val="999999"/>
                </a:solidFill>
                <a:effectLst/>
                <a:latin typeface="inherit"/>
              </a:rPr>
              <a:t>(</a:t>
            </a:r>
            <a:r>
              <a:rPr kumimoji="0" lang="en-US" altLang="en-US" sz="2400" b="0" i="0" u="none" strike="noStrike" cap="none" normalizeH="0" baseline="0" dirty="0">
                <a:ln>
                  <a:noFill/>
                </a:ln>
                <a:solidFill>
                  <a:srgbClr val="000000"/>
                </a:solidFill>
                <a:effectLst/>
                <a:latin typeface="inherit"/>
              </a:rPr>
              <a:t>error</a:t>
            </a:r>
            <a:r>
              <a:rPr kumimoji="0" lang="en-US" altLang="en-US" sz="2400" b="0" i="0" u="none" strike="noStrike" cap="none" normalizeH="0" baseline="0" dirty="0">
                <a:ln>
                  <a:noFill/>
                </a:ln>
                <a:solidFill>
                  <a:srgbClr val="999999"/>
                </a:solidFill>
                <a:effectLst/>
                <a:latin typeface="inherit"/>
              </a:rPr>
              <a:t>,</a:t>
            </a:r>
            <a:r>
              <a:rPr kumimoji="0" lang="en-US" altLang="en-US" sz="2400" b="0" i="0" u="none" strike="noStrike" cap="none" normalizeH="0" baseline="0" dirty="0">
                <a:ln>
                  <a:noFill/>
                </a:ln>
                <a:solidFill>
                  <a:srgbClr val="000000"/>
                </a:solidFill>
                <a:effectLst/>
                <a:latin typeface="inherit"/>
              </a:rPr>
              <a:t> result</a:t>
            </a:r>
            <a:r>
              <a:rPr kumimoji="0" lang="en-US" altLang="en-US" sz="2400" b="0" i="0" u="none" strike="noStrike" cap="none" normalizeH="0" baseline="0" dirty="0">
                <a:ln>
                  <a:noFill/>
                </a:ln>
                <a:solidFill>
                  <a:srgbClr val="999999"/>
                </a:solidFill>
                <a:effectLst/>
                <a:latin typeface="inherit"/>
              </a:rPr>
              <a:t>){</a:t>
            </a:r>
            <a:r>
              <a:rPr kumimoji="0" lang="en-US" altLang="en-US" sz="2400" b="0" i="0" u="none" strike="noStrike" cap="none" normalizeH="0" baseline="0" dirty="0">
                <a:ln>
                  <a:noFill/>
                </a:ln>
                <a:solidFill>
                  <a:srgbClr val="000000"/>
                </a:solidFill>
                <a:effectLst/>
                <a:latin typeface="inherit"/>
              </a:rPr>
              <a:t> </a:t>
            </a:r>
            <a:r>
              <a:rPr kumimoji="0" lang="en-US" altLang="en-US" sz="2400" b="0" i="0" u="none" strike="noStrike" cap="none" normalizeH="0" baseline="0" dirty="0">
                <a:ln>
                  <a:noFill/>
                </a:ln>
                <a:solidFill>
                  <a:srgbClr val="0077AA"/>
                </a:solidFill>
                <a:effectLst/>
                <a:latin typeface="inherit"/>
              </a:rPr>
              <a:t>if</a:t>
            </a:r>
            <a:r>
              <a:rPr kumimoji="0" lang="en-US" altLang="en-US" sz="2400" b="0" i="0" u="none" strike="noStrike" cap="none" normalizeH="0" baseline="0" dirty="0">
                <a:ln>
                  <a:noFill/>
                </a:ln>
                <a:solidFill>
                  <a:srgbClr val="999999"/>
                </a:solidFill>
                <a:effectLst/>
                <a:latin typeface="inherit"/>
              </a:rPr>
              <a:t>(</a:t>
            </a:r>
            <a:r>
              <a:rPr kumimoji="0" lang="en-US" altLang="en-US" sz="2400" b="0" i="0" u="none" strike="noStrike" cap="none" normalizeH="0" baseline="0" dirty="0">
                <a:ln>
                  <a:noFill/>
                </a:ln>
                <a:solidFill>
                  <a:srgbClr val="000000"/>
                </a:solidFill>
                <a:effectLst/>
                <a:latin typeface="inherit"/>
              </a:rPr>
              <a:t>error</a:t>
            </a:r>
            <a:r>
              <a:rPr kumimoji="0" lang="en-US" altLang="en-US" sz="2400" b="0" i="0" u="none" strike="noStrike" cap="none" normalizeH="0" baseline="0" dirty="0">
                <a:ln>
                  <a:noFill/>
                </a:ln>
                <a:solidFill>
                  <a:srgbClr val="999999"/>
                </a:solidFill>
                <a:effectLst/>
                <a:latin typeface="inherit"/>
              </a:rPr>
              <a:t>){</a:t>
            </a:r>
            <a:r>
              <a:rPr kumimoji="0" lang="en-US" altLang="en-US" sz="2400" b="0" i="0" u="none" strike="noStrike" cap="none" normalizeH="0" baseline="0" dirty="0">
                <a:ln>
                  <a:noFill/>
                </a:ln>
                <a:solidFill>
                  <a:srgbClr val="000000"/>
                </a:solidFill>
                <a:effectLst/>
                <a:latin typeface="inherit"/>
              </a:rPr>
              <a:t> console</a:t>
            </a:r>
            <a:r>
              <a:rPr kumimoji="0" lang="en-US" altLang="en-US" sz="2400" b="0" i="0" u="none" strike="noStrike" cap="none" normalizeH="0" baseline="0" dirty="0">
                <a:ln>
                  <a:noFill/>
                </a:ln>
                <a:solidFill>
                  <a:srgbClr val="999999"/>
                </a:solidFill>
                <a:effectLst/>
                <a:latin typeface="inherit"/>
              </a:rPr>
              <a:t>.</a:t>
            </a:r>
            <a:r>
              <a:rPr kumimoji="0" lang="en-US" altLang="en-US" sz="2400" b="0" i="0" u="none" strike="noStrike" cap="none" normalizeH="0" baseline="0" dirty="0">
                <a:ln>
                  <a:noFill/>
                </a:ln>
                <a:solidFill>
                  <a:srgbClr val="DD4A68"/>
                </a:solidFill>
                <a:effectLst/>
                <a:latin typeface="inherit"/>
              </a:rPr>
              <a:t>log</a:t>
            </a:r>
            <a:r>
              <a:rPr kumimoji="0" lang="en-US" altLang="en-US" sz="2400" b="0" i="0" u="none" strike="noStrike" cap="none" normalizeH="0" baseline="0" dirty="0">
                <a:ln>
                  <a:noFill/>
                </a:ln>
                <a:solidFill>
                  <a:srgbClr val="999999"/>
                </a:solidFill>
                <a:effectLst/>
                <a:latin typeface="inherit"/>
              </a:rPr>
              <a:t>(</a:t>
            </a:r>
            <a:r>
              <a:rPr kumimoji="0" lang="en-US" altLang="en-US" sz="2400" b="0" i="0" u="none" strike="noStrike" cap="none" normalizeH="0" baseline="0" dirty="0">
                <a:ln>
                  <a:noFill/>
                </a:ln>
                <a:solidFill>
                  <a:srgbClr val="000000"/>
                </a:solidFill>
                <a:effectLst/>
                <a:latin typeface="inherit"/>
              </a:rPr>
              <a:t>error</a:t>
            </a:r>
            <a:r>
              <a:rPr kumimoji="0" lang="en-US" altLang="en-US" sz="2400" b="0" i="0" u="none" strike="noStrike" cap="none" normalizeH="0" baseline="0" dirty="0">
                <a:ln>
                  <a:noFill/>
                </a:ln>
                <a:solidFill>
                  <a:srgbClr val="999999"/>
                </a:solidFill>
                <a:effectLst/>
                <a:latin typeface="inherit"/>
              </a:rPr>
              <a:t>)</a:t>
            </a:r>
            <a:r>
              <a:rPr kumimoji="0" lang="en-US" altLang="en-US" sz="2400" b="0" i="0" u="none" strike="noStrike" cap="none" normalizeH="0" baseline="0" dirty="0">
                <a:ln>
                  <a:noFill/>
                </a:ln>
                <a:solidFill>
                  <a:srgbClr val="000000"/>
                </a:solidFill>
                <a:effectLst/>
                <a:latin typeface="inherit"/>
              </a:rPr>
              <a:t> </a:t>
            </a:r>
            <a:r>
              <a:rPr kumimoji="0" lang="en-US" altLang="en-US" sz="2400" b="0" i="0" u="none" strike="noStrike" cap="none" normalizeH="0" baseline="0" dirty="0">
                <a:ln>
                  <a:noFill/>
                </a:ln>
                <a:solidFill>
                  <a:srgbClr val="999999"/>
                </a:solidFill>
                <a:effectLst/>
                <a:latin typeface="inherit"/>
              </a:rPr>
              <a:t>}</a:t>
            </a:r>
            <a:r>
              <a:rPr kumimoji="0" lang="en-US" altLang="en-US" sz="2400" b="0" i="0" u="none" strike="noStrike" cap="none" normalizeH="0" baseline="0" dirty="0">
                <a:ln>
                  <a:noFill/>
                </a:ln>
                <a:solidFill>
                  <a:srgbClr val="000000"/>
                </a:solidFill>
                <a:effectLst/>
                <a:latin typeface="inherit"/>
              </a:rPr>
              <a:t> </a:t>
            </a:r>
            <a:r>
              <a:rPr kumimoji="0" lang="en-US" altLang="en-US" sz="2400" b="0" i="0" u="none" strike="noStrike" cap="none" normalizeH="0" baseline="0" dirty="0">
                <a:ln>
                  <a:noFill/>
                </a:ln>
                <a:solidFill>
                  <a:srgbClr val="0077AA"/>
                </a:solidFill>
                <a:effectLst/>
                <a:latin typeface="inherit"/>
              </a:rPr>
              <a:t>else</a:t>
            </a:r>
            <a:r>
              <a:rPr kumimoji="0" lang="en-US" altLang="en-US" sz="2400" b="0" i="0" u="none" strike="noStrike" cap="none" normalizeH="0" baseline="0" dirty="0">
                <a:ln>
                  <a:noFill/>
                </a:ln>
                <a:solidFill>
                  <a:srgbClr val="000000"/>
                </a:solidFill>
                <a:effectLst/>
                <a:latin typeface="inherit"/>
              </a:rPr>
              <a:t> </a:t>
            </a:r>
            <a:r>
              <a:rPr kumimoji="0" lang="en-US" altLang="en-US" sz="2400" b="0" i="0" u="none" strike="noStrike" cap="none" normalizeH="0" baseline="0" dirty="0">
                <a:ln>
                  <a:noFill/>
                </a:ln>
                <a:solidFill>
                  <a:srgbClr val="999999"/>
                </a:solidFill>
                <a:effectLst/>
                <a:latin typeface="inherit"/>
              </a:rPr>
              <a:t>{</a:t>
            </a:r>
            <a:r>
              <a:rPr kumimoji="0" lang="en-US" altLang="en-US" sz="2400" b="0" i="0" u="none" strike="noStrike" cap="none" normalizeH="0" baseline="0" dirty="0">
                <a:ln>
                  <a:noFill/>
                </a:ln>
                <a:solidFill>
                  <a:srgbClr val="000000"/>
                </a:solidFill>
                <a:effectLst/>
                <a:latin typeface="inherit"/>
              </a:rPr>
              <a:t> console</a:t>
            </a:r>
            <a:r>
              <a:rPr kumimoji="0" lang="en-US" altLang="en-US" sz="2400" b="0" i="0" u="none" strike="noStrike" cap="none" normalizeH="0" baseline="0" dirty="0">
                <a:ln>
                  <a:noFill/>
                </a:ln>
                <a:solidFill>
                  <a:srgbClr val="999999"/>
                </a:solidFill>
                <a:effectLst/>
                <a:latin typeface="inherit"/>
              </a:rPr>
              <a:t>.</a:t>
            </a:r>
            <a:r>
              <a:rPr kumimoji="0" lang="en-US" altLang="en-US" sz="2400" b="0" i="0" u="none" strike="noStrike" cap="none" normalizeH="0" baseline="0" dirty="0">
                <a:ln>
                  <a:noFill/>
                </a:ln>
                <a:solidFill>
                  <a:srgbClr val="DD4A68"/>
                </a:solidFill>
                <a:effectLst/>
                <a:latin typeface="inherit"/>
              </a:rPr>
              <a:t>log</a:t>
            </a:r>
            <a:r>
              <a:rPr kumimoji="0" lang="en-US" altLang="en-US" sz="2400" b="0" i="0" u="none" strike="noStrike" cap="none" normalizeH="0" baseline="0" dirty="0">
                <a:ln>
                  <a:noFill/>
                </a:ln>
                <a:solidFill>
                  <a:srgbClr val="999999"/>
                </a:solidFill>
                <a:effectLst/>
                <a:latin typeface="inherit"/>
              </a:rPr>
              <a:t>(</a:t>
            </a:r>
            <a:r>
              <a:rPr kumimoji="0" lang="en-US" altLang="en-US" sz="2400" b="0" i="0" u="none" strike="noStrike" cap="none" normalizeH="0" baseline="0" dirty="0">
                <a:ln>
                  <a:noFill/>
                </a:ln>
                <a:solidFill>
                  <a:srgbClr val="000000"/>
                </a:solidFill>
                <a:effectLst/>
                <a:latin typeface="inherit"/>
              </a:rPr>
              <a:t>result</a:t>
            </a:r>
            <a:r>
              <a:rPr kumimoji="0" lang="en-US" altLang="en-US" sz="2400" b="0" i="0" u="none" strike="noStrike" cap="none" normalizeH="0" baseline="0" dirty="0">
                <a:ln>
                  <a:noFill/>
                </a:ln>
                <a:solidFill>
                  <a:srgbClr val="999999"/>
                </a:solidFill>
                <a:effectLst/>
                <a:latin typeface="inherit"/>
              </a:rPr>
              <a:t>)</a:t>
            </a:r>
            <a:r>
              <a:rPr kumimoji="0" lang="en-US" altLang="en-US" sz="2400" b="0" i="0" u="none" strike="noStrike" cap="none" normalizeH="0" baseline="0" dirty="0">
                <a:ln>
                  <a:noFill/>
                </a:ln>
                <a:solidFill>
                  <a:srgbClr val="000000"/>
                </a:solidFill>
                <a:effectLst/>
                <a:latin typeface="inherit"/>
              </a:rPr>
              <a:t> </a:t>
            </a:r>
            <a:r>
              <a:rPr kumimoji="0" lang="en-US" altLang="en-US" sz="2400" b="0" i="0" u="none" strike="noStrike" cap="none" normalizeH="0" baseline="0" dirty="0">
                <a:ln>
                  <a:noFill/>
                </a:ln>
                <a:solidFill>
                  <a:srgbClr val="999999"/>
                </a:solidFill>
                <a:effectLst/>
                <a:latin typeface="inherit"/>
              </a:rPr>
              <a:t>}</a:t>
            </a:r>
            <a:r>
              <a:rPr kumimoji="0" lang="en-US" altLang="en-US" sz="2400" b="0" i="0" u="none" strike="noStrike" cap="none" normalizeH="0" baseline="0" dirty="0">
                <a:ln>
                  <a:noFill/>
                </a:ln>
                <a:solidFill>
                  <a:srgbClr val="000000"/>
                </a:solidFill>
                <a:effectLst/>
                <a:latin typeface="inherit"/>
              </a:rPr>
              <a:t> </a:t>
            </a:r>
            <a:r>
              <a:rPr kumimoji="0" lang="en-US" altLang="en-US" sz="2400" b="0" i="0" u="none" strike="noStrike" cap="none" normalizeH="0" baseline="0" dirty="0">
                <a:ln>
                  <a:noFill/>
                </a:ln>
                <a:solidFill>
                  <a:srgbClr val="999999"/>
                </a:solidFill>
                <a:effectLst/>
                <a:latin typeface="inherit"/>
              </a:rPr>
              <a:t>})</a:t>
            </a:r>
            <a:endParaRPr lang="en-US" sz="2400" b="0" i="0" dirty="0">
              <a:solidFill>
                <a:srgbClr val="0A0A23"/>
              </a:solidFill>
              <a:effectLst/>
              <a:latin typeface="Lato" panose="020F0502020204030204" pitchFamily="34" charset="0"/>
            </a:endParaRPr>
          </a:p>
          <a:p>
            <a:endParaRPr lang="en-IN" sz="2400" dirty="0"/>
          </a:p>
        </p:txBody>
      </p:sp>
      <p:sp>
        <p:nvSpPr>
          <p:cNvPr id="5" name="Rectangle 1">
            <a:extLst>
              <a:ext uri="{FF2B5EF4-FFF2-40B4-BE49-F238E27FC236}">
                <a16:creationId xmlns="" xmlns:a16="http://schemas.microsoft.com/office/drawing/2014/main" id="{9F7BCEA5-382D-2018-396B-7666AD020595}"/>
              </a:ext>
            </a:extLst>
          </p:cNvPr>
          <p:cNvSpPr>
            <a:spLocks noChangeArrowheads="1"/>
          </p:cNvSpPr>
          <p:nvPr/>
        </p:nvSpPr>
        <p:spPr bwMode="auto">
          <a:xfrm>
            <a:off x="0" y="159350"/>
            <a:ext cx="25648" cy="1384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 xmlns:a16="http://schemas.microsoft.com/office/drawing/2014/main" id="{CE4AD6DF-2F2A-ADEE-C52D-85B05A6937AA}"/>
              </a:ext>
            </a:extLst>
          </p:cNvPr>
          <p:cNvPicPr>
            <a:picLocks noChangeAspect="1"/>
          </p:cNvPicPr>
          <p:nvPr/>
        </p:nvPicPr>
        <p:blipFill rotWithShape="1">
          <a:blip r:embed="rId4"/>
          <a:srcRect l="26600" t="14634" r="17835" b="18022"/>
          <a:stretch/>
        </p:blipFill>
        <p:spPr>
          <a:xfrm>
            <a:off x="1466891" y="1977067"/>
            <a:ext cx="10565782" cy="6062749"/>
          </a:xfrm>
          <a:prstGeom prst="rect">
            <a:avLst/>
          </a:prstGeom>
        </p:spPr>
      </p:pic>
    </p:spTree>
    <p:extLst>
      <p:ext uri="{BB962C8B-B14F-4D97-AF65-F5344CB8AC3E}">
        <p14:creationId xmlns="" xmlns:p14="http://schemas.microsoft.com/office/powerpoint/2010/main" val="3849093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93914" y="0"/>
            <a:ext cx="14630400" cy="8229600"/>
          </a:xfrm>
          <a:prstGeom prst="rect">
            <a:avLst/>
          </a:prstGeom>
          <a:solidFill>
            <a:srgbClr val="EEEFF5"/>
          </a:solidFill>
          <a:ln/>
        </p:spPr>
      </p:sp>
      <p:sp>
        <p:nvSpPr>
          <p:cNvPr id="5" name="Rectangle 1">
            <a:extLst>
              <a:ext uri="{FF2B5EF4-FFF2-40B4-BE49-F238E27FC236}">
                <a16:creationId xmlns="" xmlns:a16="http://schemas.microsoft.com/office/drawing/2014/main" id="{9F7BCEA5-382D-2018-396B-7666AD020595}"/>
              </a:ext>
            </a:extLst>
          </p:cNvPr>
          <p:cNvSpPr>
            <a:spLocks noChangeArrowheads="1"/>
          </p:cNvSpPr>
          <p:nvPr/>
        </p:nvSpPr>
        <p:spPr bwMode="auto">
          <a:xfrm>
            <a:off x="0" y="159350"/>
            <a:ext cx="25648" cy="1384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 xmlns:a16="http://schemas.microsoft.com/office/drawing/2014/main" id="{C0A475F6-6B46-DFA9-6C25-3EA941F54EF4}"/>
              </a:ext>
            </a:extLst>
          </p:cNvPr>
          <p:cNvSpPr txBox="1"/>
          <p:nvPr/>
        </p:nvSpPr>
        <p:spPr>
          <a:xfrm>
            <a:off x="0" y="297849"/>
            <a:ext cx="13972478" cy="369332"/>
          </a:xfrm>
          <a:prstGeom prst="rect">
            <a:avLst/>
          </a:prstGeom>
          <a:noFill/>
        </p:spPr>
        <p:txBody>
          <a:bodyPr wrap="square" rtlCol="0">
            <a:spAutoFit/>
          </a:bodyPr>
          <a:lstStyle/>
          <a:p>
            <a:endParaRPr lang="en-IN" dirty="0"/>
          </a:p>
        </p:txBody>
      </p:sp>
      <p:sp>
        <p:nvSpPr>
          <p:cNvPr id="9" name="Rectangle 2">
            <a:extLst>
              <a:ext uri="{FF2B5EF4-FFF2-40B4-BE49-F238E27FC236}">
                <a16:creationId xmlns="" xmlns:a16="http://schemas.microsoft.com/office/drawing/2014/main" id="{C2F352E5-5B13-2A55-771E-9B4AB0E2D0E9}"/>
              </a:ext>
            </a:extLst>
          </p:cNvPr>
          <p:cNvSpPr>
            <a:spLocks noChangeArrowheads="1"/>
          </p:cNvSpPr>
          <p:nvPr/>
        </p:nvSpPr>
        <p:spPr bwMode="auto">
          <a:xfrm>
            <a:off x="935943" y="1036005"/>
            <a:ext cx="10551841" cy="38477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374151"/>
                </a:solidFill>
                <a:effectLst/>
                <a:latin typeface="Söhne"/>
              </a:rPr>
              <a:t>In this 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800" b="0" i="0" u="none" strike="noStrike" cap="none" normalizeH="0" baseline="0" dirty="0">
                <a:ln>
                  <a:noFill/>
                </a:ln>
                <a:solidFill>
                  <a:srgbClr val="374151"/>
                </a:solidFill>
                <a:effectLst/>
                <a:latin typeface="Söhne"/>
              </a:rPr>
              <a:t>The </a:t>
            </a:r>
            <a:r>
              <a:rPr kumimoji="0" lang="en-US" altLang="en-US" sz="2800" b="1" i="0" u="none" strike="noStrike" cap="none" normalizeH="0" baseline="0" dirty="0" err="1">
                <a:ln>
                  <a:noFill/>
                </a:ln>
                <a:solidFill>
                  <a:srgbClr val="374151"/>
                </a:solidFill>
                <a:effectLst/>
                <a:latin typeface="Söhne Mono"/>
              </a:rPr>
              <a:t>fetchData</a:t>
            </a:r>
            <a:r>
              <a:rPr kumimoji="0" lang="en-US" altLang="en-US" sz="2800" b="0" i="0" u="none" strike="noStrike" cap="none" normalizeH="0" baseline="0" dirty="0">
                <a:ln>
                  <a:noFill/>
                </a:ln>
                <a:solidFill>
                  <a:srgbClr val="374151"/>
                </a:solidFill>
                <a:effectLst/>
                <a:latin typeface="Söhne"/>
              </a:rPr>
              <a:t> function simulates an asynchronous operation by using </a:t>
            </a:r>
            <a:r>
              <a:rPr kumimoji="0" lang="en-US" altLang="en-US" sz="2800" b="1" i="0" u="none" strike="noStrike" cap="none" normalizeH="0" baseline="0" dirty="0" err="1">
                <a:ln>
                  <a:noFill/>
                </a:ln>
                <a:solidFill>
                  <a:srgbClr val="374151"/>
                </a:solidFill>
                <a:effectLst/>
                <a:latin typeface="Söhne Mono"/>
              </a:rPr>
              <a:t>setTimeout</a:t>
            </a:r>
            <a:r>
              <a:rPr kumimoji="0" lang="en-US" altLang="en-US" sz="2800" b="0" i="0" u="none" strike="noStrike" cap="none" normalizeH="0" baseline="0" dirty="0">
                <a:ln>
                  <a:noFill/>
                </a:ln>
                <a:solidFill>
                  <a:srgbClr val="374151"/>
                </a:solidFill>
                <a:effectLst/>
                <a:latin typeface="Söhne"/>
              </a:rPr>
              <a:t>. After 1 second, it returns an array of data to the callback function.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800" b="0" i="0" u="none" strike="noStrike" cap="none" normalizeH="0" baseline="0" dirty="0">
                <a:ln>
                  <a:noFill/>
                </a:ln>
                <a:solidFill>
                  <a:srgbClr val="374151"/>
                </a:solidFill>
                <a:effectLst/>
                <a:latin typeface="Söhne"/>
              </a:rPr>
              <a:t>The function is then invoked with a callback that handles the result or any potential errors.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 xmlns:a16="http://schemas.microsoft.com/office/drawing/2014/main" id="{3AB48DEA-B43E-C90A-7C82-9CB5F33F2183}"/>
              </a:ext>
            </a:extLst>
          </p:cNvPr>
          <p:cNvSpPr txBox="1"/>
          <p:nvPr/>
        </p:nvSpPr>
        <p:spPr>
          <a:xfrm>
            <a:off x="982068" y="5650560"/>
            <a:ext cx="10827834" cy="1384995"/>
          </a:xfrm>
          <a:prstGeom prst="rect">
            <a:avLst/>
          </a:prstGeom>
          <a:noFill/>
        </p:spPr>
        <p:txBody>
          <a:bodyPr wrap="square" rtlCol="0">
            <a:spAutoFit/>
          </a:bodyPr>
          <a:lstStyle/>
          <a:p>
            <a:r>
              <a:rPr lang="en-US" sz="2800" b="0" i="0" dirty="0">
                <a:solidFill>
                  <a:srgbClr val="374151"/>
                </a:solidFill>
                <a:effectLst/>
                <a:latin typeface="Söhne"/>
              </a:rPr>
              <a:t>This is a basic example, and in real-world applications, callbacks are commonly used for tasks like reading files, making HTTP requests, interacting with databases, and more.</a:t>
            </a:r>
            <a:endParaRPr lang="en-IN" sz="2800" dirty="0"/>
          </a:p>
        </p:txBody>
      </p:sp>
    </p:spTree>
    <p:extLst>
      <p:ext uri="{BB962C8B-B14F-4D97-AF65-F5344CB8AC3E}">
        <p14:creationId xmlns="" xmlns:p14="http://schemas.microsoft.com/office/powerpoint/2010/main" val="33380104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p:cNvPicPr>
            <a:picLocks noChangeAspect="1"/>
          </p:cNvPicPr>
          <p:nvPr/>
        </p:nvPicPr>
        <p:blipFill>
          <a:blip r:embed="rId4"/>
          <a:stretch>
            <a:fillRect/>
          </a:stretch>
        </p:blipFill>
        <p:spPr>
          <a:xfrm>
            <a:off x="0" y="0"/>
            <a:ext cx="14630400" cy="2617470"/>
          </a:xfrm>
          <a:prstGeom prst="rect">
            <a:avLst/>
          </a:prstGeom>
        </p:spPr>
      </p:pic>
      <p:sp>
        <p:nvSpPr>
          <p:cNvPr id="5" name="Text 1"/>
          <p:cNvSpPr/>
          <p:nvPr/>
        </p:nvSpPr>
        <p:spPr>
          <a:xfrm>
            <a:off x="2080141" y="3194804"/>
            <a:ext cx="7109460" cy="654368"/>
          </a:xfrm>
          <a:prstGeom prst="rect">
            <a:avLst/>
          </a:prstGeom>
          <a:noFill/>
          <a:ln/>
        </p:spPr>
        <p:txBody>
          <a:bodyPr wrap="none" rtlCol="0" anchor="t"/>
          <a:lstStyle/>
          <a:p>
            <a:pPr marL="0" indent="0">
              <a:lnSpc>
                <a:spcPts val="5153"/>
              </a:lnSpc>
              <a:buNone/>
            </a:pPr>
            <a:r>
              <a:rPr lang="en-US" sz="4122" b="1" dirty="0">
                <a:solidFill>
                  <a:srgbClr val="396AF1"/>
                </a:solidFill>
                <a:latin typeface="Barlow" pitchFamily="34" charset="0"/>
                <a:ea typeface="Barlow" pitchFamily="34" charset="-122"/>
                <a:cs typeface="Barlow" pitchFamily="34" charset="-120"/>
              </a:rPr>
              <a:t>Common use cases for Node.js</a:t>
            </a:r>
            <a:endParaRPr lang="en-US" sz="4122" dirty="0"/>
          </a:p>
        </p:txBody>
      </p:sp>
      <p:pic>
        <p:nvPicPr>
          <p:cNvPr id="6" name="Image 2" descr="preencoded.png"/>
          <p:cNvPicPr>
            <a:picLocks noChangeAspect="1"/>
          </p:cNvPicPr>
          <p:nvPr/>
        </p:nvPicPr>
        <p:blipFill>
          <a:blip r:embed="rId5"/>
          <a:stretch>
            <a:fillRect/>
          </a:stretch>
        </p:blipFill>
        <p:spPr>
          <a:xfrm>
            <a:off x="2080141" y="4163258"/>
            <a:ext cx="3489960" cy="837605"/>
          </a:xfrm>
          <a:prstGeom prst="rect">
            <a:avLst/>
          </a:prstGeom>
        </p:spPr>
      </p:pic>
      <p:sp>
        <p:nvSpPr>
          <p:cNvPr id="7" name="Text 2"/>
          <p:cNvSpPr/>
          <p:nvPr/>
        </p:nvSpPr>
        <p:spPr>
          <a:xfrm>
            <a:off x="2289453" y="5314950"/>
            <a:ext cx="2712720" cy="327065"/>
          </a:xfrm>
          <a:prstGeom prst="rect">
            <a:avLst/>
          </a:prstGeom>
          <a:noFill/>
          <a:ln/>
        </p:spPr>
        <p:txBody>
          <a:bodyPr wrap="none" rtlCol="0" anchor="t"/>
          <a:lstStyle/>
          <a:p>
            <a:pPr marL="0" indent="0" algn="l">
              <a:lnSpc>
                <a:spcPts val="2576"/>
              </a:lnSpc>
              <a:buNone/>
            </a:pPr>
            <a:r>
              <a:rPr lang="en-US" sz="2061" b="1" dirty="0">
                <a:solidFill>
                  <a:srgbClr val="396AF1"/>
                </a:solidFill>
                <a:latin typeface="Barlow" pitchFamily="34" charset="0"/>
                <a:ea typeface="Barlow" pitchFamily="34" charset="-122"/>
                <a:cs typeface="Barlow" pitchFamily="34" charset="-120"/>
              </a:rPr>
              <a:t>Real-Time Applications</a:t>
            </a:r>
            <a:endParaRPr lang="en-US" sz="2061" dirty="0"/>
          </a:p>
        </p:txBody>
      </p:sp>
      <p:sp>
        <p:nvSpPr>
          <p:cNvPr id="8" name="Text 3"/>
          <p:cNvSpPr/>
          <p:nvPr/>
        </p:nvSpPr>
        <p:spPr>
          <a:xfrm>
            <a:off x="2289453" y="5767626"/>
            <a:ext cx="3071336" cy="1675209"/>
          </a:xfrm>
          <a:prstGeom prst="rect">
            <a:avLst/>
          </a:prstGeom>
          <a:noFill/>
          <a:ln/>
        </p:spPr>
        <p:txBody>
          <a:bodyPr wrap="square" rtlCol="0" anchor="t"/>
          <a:lstStyle/>
          <a:p>
            <a:pPr marL="0" indent="0" algn="l">
              <a:lnSpc>
                <a:spcPts val="2638"/>
              </a:lnSpc>
              <a:buNone/>
            </a:pPr>
            <a:r>
              <a:rPr lang="en-US" sz="1649" dirty="0">
                <a:solidFill>
                  <a:srgbClr val="272525"/>
                </a:solidFill>
                <a:latin typeface="Montserrat" pitchFamily="34" charset="0"/>
                <a:ea typeface="Montserrat" pitchFamily="34" charset="-122"/>
                <a:cs typeface="Montserrat" pitchFamily="34" charset="-120"/>
              </a:rPr>
              <a:t>Node.js is ideal for applications that need real-time interaction, such as chat platforms and online gaming.</a:t>
            </a:r>
            <a:endParaRPr lang="en-US" sz="1649" dirty="0"/>
          </a:p>
        </p:txBody>
      </p:sp>
      <p:pic>
        <p:nvPicPr>
          <p:cNvPr id="9" name="Image 3" descr="preencoded.png"/>
          <p:cNvPicPr>
            <a:picLocks noChangeAspect="1"/>
          </p:cNvPicPr>
          <p:nvPr/>
        </p:nvPicPr>
        <p:blipFill>
          <a:blip r:embed="rId6"/>
          <a:stretch>
            <a:fillRect/>
          </a:stretch>
        </p:blipFill>
        <p:spPr>
          <a:xfrm>
            <a:off x="5570101" y="4163258"/>
            <a:ext cx="3490079" cy="837605"/>
          </a:xfrm>
          <a:prstGeom prst="rect">
            <a:avLst/>
          </a:prstGeom>
        </p:spPr>
      </p:pic>
      <p:sp>
        <p:nvSpPr>
          <p:cNvPr id="10" name="Text 4"/>
          <p:cNvSpPr/>
          <p:nvPr/>
        </p:nvSpPr>
        <p:spPr>
          <a:xfrm>
            <a:off x="5779413" y="5314950"/>
            <a:ext cx="2093952" cy="327065"/>
          </a:xfrm>
          <a:prstGeom prst="rect">
            <a:avLst/>
          </a:prstGeom>
          <a:noFill/>
          <a:ln/>
        </p:spPr>
        <p:txBody>
          <a:bodyPr wrap="none" rtlCol="0" anchor="t"/>
          <a:lstStyle/>
          <a:p>
            <a:pPr marL="0" indent="0" algn="l">
              <a:lnSpc>
                <a:spcPts val="2576"/>
              </a:lnSpc>
              <a:buNone/>
            </a:pPr>
            <a:r>
              <a:rPr lang="en-US" sz="2061" b="1" dirty="0">
                <a:solidFill>
                  <a:srgbClr val="396AF1"/>
                </a:solidFill>
                <a:latin typeface="Barlow" pitchFamily="34" charset="0"/>
                <a:ea typeface="Barlow" pitchFamily="34" charset="-122"/>
                <a:cs typeface="Barlow" pitchFamily="34" charset="-120"/>
              </a:rPr>
              <a:t>API servers</a:t>
            </a:r>
            <a:endParaRPr lang="en-US" sz="2061" dirty="0"/>
          </a:p>
        </p:txBody>
      </p:sp>
      <p:sp>
        <p:nvSpPr>
          <p:cNvPr id="11" name="Text 5"/>
          <p:cNvSpPr/>
          <p:nvPr/>
        </p:nvSpPr>
        <p:spPr>
          <a:xfrm>
            <a:off x="5779413" y="5767626"/>
            <a:ext cx="3071455" cy="1340168"/>
          </a:xfrm>
          <a:prstGeom prst="rect">
            <a:avLst/>
          </a:prstGeom>
          <a:noFill/>
          <a:ln/>
        </p:spPr>
        <p:txBody>
          <a:bodyPr wrap="square" rtlCol="0" anchor="t"/>
          <a:lstStyle/>
          <a:p>
            <a:pPr marL="0" indent="0" algn="l">
              <a:lnSpc>
                <a:spcPts val="2638"/>
              </a:lnSpc>
              <a:buNone/>
            </a:pPr>
            <a:r>
              <a:rPr lang="en-US" sz="1649" dirty="0">
                <a:solidFill>
                  <a:srgbClr val="272525"/>
                </a:solidFill>
                <a:latin typeface="Montserrat" pitchFamily="34" charset="0"/>
                <a:ea typeface="Montserrat" pitchFamily="34" charset="-122"/>
                <a:cs typeface="Montserrat" pitchFamily="34" charset="-120"/>
              </a:rPr>
              <a:t>It is commonly used to build lightweight and highly scalable APIs for web or mobile applications.</a:t>
            </a:r>
            <a:endParaRPr lang="en-US" sz="1649" dirty="0"/>
          </a:p>
        </p:txBody>
      </p:sp>
      <p:pic>
        <p:nvPicPr>
          <p:cNvPr id="12" name="Image 4" descr="preencoded.png"/>
          <p:cNvPicPr>
            <a:picLocks noChangeAspect="1"/>
          </p:cNvPicPr>
          <p:nvPr/>
        </p:nvPicPr>
        <p:blipFill>
          <a:blip r:embed="rId7"/>
          <a:stretch>
            <a:fillRect/>
          </a:stretch>
        </p:blipFill>
        <p:spPr>
          <a:xfrm>
            <a:off x="9060180" y="4163258"/>
            <a:ext cx="3490079" cy="837605"/>
          </a:xfrm>
          <a:prstGeom prst="rect">
            <a:avLst/>
          </a:prstGeom>
        </p:spPr>
      </p:pic>
      <p:sp>
        <p:nvSpPr>
          <p:cNvPr id="13" name="Text 6"/>
          <p:cNvSpPr/>
          <p:nvPr/>
        </p:nvSpPr>
        <p:spPr>
          <a:xfrm>
            <a:off x="9269492" y="5314950"/>
            <a:ext cx="2735580" cy="327065"/>
          </a:xfrm>
          <a:prstGeom prst="rect">
            <a:avLst/>
          </a:prstGeom>
          <a:noFill/>
          <a:ln/>
        </p:spPr>
        <p:txBody>
          <a:bodyPr wrap="none" rtlCol="0" anchor="t"/>
          <a:lstStyle/>
          <a:p>
            <a:pPr marL="0" indent="0" algn="l">
              <a:lnSpc>
                <a:spcPts val="2576"/>
              </a:lnSpc>
              <a:buNone/>
            </a:pPr>
            <a:r>
              <a:rPr lang="en-US" sz="2061" b="1" dirty="0">
                <a:solidFill>
                  <a:srgbClr val="396AF1"/>
                </a:solidFill>
                <a:latin typeface="Barlow" pitchFamily="34" charset="0"/>
                <a:ea typeface="Barlow" pitchFamily="34" charset="-122"/>
                <a:cs typeface="Barlow" pitchFamily="34" charset="-120"/>
              </a:rPr>
              <a:t>Streaming Applications</a:t>
            </a:r>
            <a:endParaRPr lang="en-US" sz="2061" dirty="0"/>
          </a:p>
        </p:txBody>
      </p:sp>
      <p:sp>
        <p:nvSpPr>
          <p:cNvPr id="14" name="Text 7"/>
          <p:cNvSpPr/>
          <p:nvPr/>
        </p:nvSpPr>
        <p:spPr>
          <a:xfrm>
            <a:off x="9269492" y="5767626"/>
            <a:ext cx="3071455" cy="1340168"/>
          </a:xfrm>
          <a:prstGeom prst="rect">
            <a:avLst/>
          </a:prstGeom>
          <a:noFill/>
          <a:ln/>
        </p:spPr>
        <p:txBody>
          <a:bodyPr wrap="square" rtlCol="0" anchor="t"/>
          <a:lstStyle/>
          <a:p>
            <a:pPr marL="0" indent="0" algn="l">
              <a:lnSpc>
                <a:spcPts val="2638"/>
              </a:lnSpc>
              <a:buNone/>
            </a:pPr>
            <a:r>
              <a:rPr lang="en-US" sz="1649" dirty="0">
                <a:solidFill>
                  <a:srgbClr val="272525"/>
                </a:solidFill>
                <a:latin typeface="Montserrat" pitchFamily="34" charset="0"/>
                <a:ea typeface="Montserrat" pitchFamily="34" charset="-122"/>
                <a:cs typeface="Montserrat" pitchFamily="34" charset="-120"/>
              </a:rPr>
              <a:t>Node.js is well-suited for applications that require streaming of data and media.</a:t>
            </a:r>
            <a:endParaRPr lang="en-US" sz="1649" dirty="0"/>
          </a:p>
        </p:txBody>
      </p:sp>
      <p:pic>
        <p:nvPicPr>
          <p:cNvPr id="15" name="Image 5" descr="preencoded.png">
            <a:hlinkClick r:id="rId8"/>
          </p:cNvPr>
          <p:cNvPicPr>
            <a:picLocks noChangeAspect="1"/>
          </p:cNvPicPr>
          <p:nvPr/>
        </p:nvPicPr>
        <p:blipFill>
          <a:blip r:embed="rId9"/>
          <a:stretch>
            <a:fillRect/>
          </a:stretch>
        </p:blipFill>
        <p:spPr>
          <a:xfrm>
            <a:off x="12242153" y="7589520"/>
            <a:ext cx="2296807" cy="54864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sp>
        <p:nvSpPr>
          <p:cNvPr id="4" name="Text 1"/>
          <p:cNvSpPr/>
          <p:nvPr/>
        </p:nvSpPr>
        <p:spPr>
          <a:xfrm>
            <a:off x="1760220" y="1205032"/>
            <a:ext cx="10294620"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Node.js vs other server-side technologies</a:t>
            </a:r>
            <a:endParaRPr lang="en-US" sz="4374" dirty="0"/>
          </a:p>
        </p:txBody>
      </p:sp>
      <p:sp>
        <p:nvSpPr>
          <p:cNvPr id="5" name="Text 2"/>
          <p:cNvSpPr/>
          <p:nvPr/>
        </p:nvSpPr>
        <p:spPr>
          <a:xfrm>
            <a:off x="1983700" y="2484596"/>
            <a:ext cx="3254335" cy="355402"/>
          </a:xfrm>
          <a:prstGeom prst="rect">
            <a:avLst/>
          </a:prstGeom>
          <a:noFill/>
          <a:ln/>
        </p:spPr>
        <p:txBody>
          <a:bodyPr wrap="non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Feature</a:t>
            </a:r>
            <a:endParaRPr lang="en-US" sz="1750" dirty="0"/>
          </a:p>
        </p:txBody>
      </p:sp>
      <p:sp>
        <p:nvSpPr>
          <p:cNvPr id="6" name="Text 3"/>
          <p:cNvSpPr/>
          <p:nvPr/>
        </p:nvSpPr>
        <p:spPr>
          <a:xfrm>
            <a:off x="5689997" y="2484596"/>
            <a:ext cx="3250525" cy="355402"/>
          </a:xfrm>
          <a:prstGeom prst="rect">
            <a:avLst/>
          </a:prstGeom>
          <a:noFill/>
          <a:ln/>
        </p:spPr>
        <p:txBody>
          <a:bodyPr wrap="non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Node.js</a:t>
            </a:r>
            <a:endParaRPr lang="en-US" sz="1750" dirty="0"/>
          </a:p>
        </p:txBody>
      </p:sp>
      <p:sp>
        <p:nvSpPr>
          <p:cNvPr id="7" name="Text 4"/>
          <p:cNvSpPr/>
          <p:nvPr/>
        </p:nvSpPr>
        <p:spPr>
          <a:xfrm>
            <a:off x="9392483" y="2484596"/>
            <a:ext cx="3254335" cy="710803"/>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Traditional Server-side Technologies</a:t>
            </a:r>
            <a:endParaRPr lang="en-US" sz="1750" dirty="0"/>
          </a:p>
        </p:txBody>
      </p:sp>
      <p:sp>
        <p:nvSpPr>
          <p:cNvPr id="8" name="Shape 5"/>
          <p:cNvSpPr/>
          <p:nvPr/>
        </p:nvSpPr>
        <p:spPr>
          <a:xfrm>
            <a:off x="1760220" y="3336250"/>
            <a:ext cx="11108769" cy="992505"/>
          </a:xfrm>
          <a:prstGeom prst="rect">
            <a:avLst/>
          </a:prstGeom>
          <a:solidFill>
            <a:srgbClr val="4B54FF">
              <a:alpha val="5000"/>
            </a:srgbClr>
          </a:solidFill>
          <a:ln/>
        </p:spPr>
      </p:sp>
      <p:sp>
        <p:nvSpPr>
          <p:cNvPr id="9" name="Text 6"/>
          <p:cNvSpPr/>
          <p:nvPr/>
        </p:nvSpPr>
        <p:spPr>
          <a:xfrm>
            <a:off x="1983700" y="3477101"/>
            <a:ext cx="3254335" cy="355402"/>
          </a:xfrm>
          <a:prstGeom prst="rect">
            <a:avLst/>
          </a:prstGeom>
          <a:noFill/>
          <a:ln/>
        </p:spPr>
        <p:txBody>
          <a:bodyPr wrap="non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Concurrency</a:t>
            </a:r>
            <a:endParaRPr lang="en-US" sz="1750" dirty="0"/>
          </a:p>
        </p:txBody>
      </p:sp>
      <p:sp>
        <p:nvSpPr>
          <p:cNvPr id="10" name="Text 7"/>
          <p:cNvSpPr/>
          <p:nvPr/>
        </p:nvSpPr>
        <p:spPr>
          <a:xfrm>
            <a:off x="5689997" y="3477101"/>
            <a:ext cx="3250525" cy="710803"/>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Supports event-driven, non-blocking I/O</a:t>
            </a:r>
            <a:endParaRPr lang="en-US" sz="1750" dirty="0"/>
          </a:p>
        </p:txBody>
      </p:sp>
      <p:sp>
        <p:nvSpPr>
          <p:cNvPr id="11" name="Text 8"/>
          <p:cNvSpPr/>
          <p:nvPr/>
        </p:nvSpPr>
        <p:spPr>
          <a:xfrm>
            <a:off x="9392483" y="3477101"/>
            <a:ext cx="3254335" cy="710803"/>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Uses multi-threading to handle concurrent requests</a:t>
            </a:r>
            <a:endParaRPr lang="en-US" sz="1750" dirty="0"/>
          </a:p>
        </p:txBody>
      </p:sp>
      <p:sp>
        <p:nvSpPr>
          <p:cNvPr id="12" name="Text 9"/>
          <p:cNvSpPr/>
          <p:nvPr/>
        </p:nvSpPr>
        <p:spPr>
          <a:xfrm>
            <a:off x="1983700" y="4469606"/>
            <a:ext cx="3254335" cy="355402"/>
          </a:xfrm>
          <a:prstGeom prst="rect">
            <a:avLst/>
          </a:prstGeom>
          <a:noFill/>
          <a:ln/>
        </p:spPr>
        <p:txBody>
          <a:bodyPr wrap="non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Performance</a:t>
            </a:r>
            <a:endParaRPr lang="en-US" sz="1750" dirty="0"/>
          </a:p>
        </p:txBody>
      </p:sp>
      <p:sp>
        <p:nvSpPr>
          <p:cNvPr id="13" name="Text 10"/>
          <p:cNvSpPr/>
          <p:nvPr/>
        </p:nvSpPr>
        <p:spPr>
          <a:xfrm>
            <a:off x="5689997" y="4469606"/>
            <a:ext cx="3250525" cy="710803"/>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High performance due to single-threaded event loop</a:t>
            </a:r>
            <a:endParaRPr lang="en-US" sz="1750" dirty="0"/>
          </a:p>
        </p:txBody>
      </p:sp>
      <p:sp>
        <p:nvSpPr>
          <p:cNvPr id="14" name="Text 11"/>
          <p:cNvSpPr/>
          <p:nvPr/>
        </p:nvSpPr>
        <p:spPr>
          <a:xfrm>
            <a:off x="9392483" y="4469606"/>
            <a:ext cx="3254335" cy="1066205"/>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Performance may degrade under heavy load due to multi-threading</a:t>
            </a:r>
            <a:endParaRPr lang="en-US" sz="1750" dirty="0"/>
          </a:p>
        </p:txBody>
      </p:sp>
      <p:sp>
        <p:nvSpPr>
          <p:cNvPr id="15" name="Shape 12"/>
          <p:cNvSpPr/>
          <p:nvPr/>
        </p:nvSpPr>
        <p:spPr>
          <a:xfrm>
            <a:off x="1760220" y="5676662"/>
            <a:ext cx="11108769" cy="1347907"/>
          </a:xfrm>
          <a:prstGeom prst="rect">
            <a:avLst/>
          </a:prstGeom>
          <a:solidFill>
            <a:srgbClr val="4B54FF">
              <a:alpha val="5000"/>
            </a:srgbClr>
          </a:solidFill>
          <a:ln/>
        </p:spPr>
      </p:sp>
      <p:sp>
        <p:nvSpPr>
          <p:cNvPr id="16" name="Text 13"/>
          <p:cNvSpPr/>
          <p:nvPr/>
        </p:nvSpPr>
        <p:spPr>
          <a:xfrm>
            <a:off x="1983700" y="5817513"/>
            <a:ext cx="3254335" cy="355402"/>
          </a:xfrm>
          <a:prstGeom prst="rect">
            <a:avLst/>
          </a:prstGeom>
          <a:noFill/>
          <a:ln/>
        </p:spPr>
        <p:txBody>
          <a:bodyPr wrap="non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Scalability</a:t>
            </a:r>
            <a:endParaRPr lang="en-US" sz="1750" dirty="0"/>
          </a:p>
        </p:txBody>
      </p:sp>
      <p:sp>
        <p:nvSpPr>
          <p:cNvPr id="17" name="Text 14"/>
          <p:cNvSpPr/>
          <p:nvPr/>
        </p:nvSpPr>
        <p:spPr>
          <a:xfrm>
            <a:off x="5689997" y="5817513"/>
            <a:ext cx="3250525" cy="1066205"/>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Built-in scalability for handling large numbers of requests</a:t>
            </a:r>
            <a:endParaRPr lang="en-US" sz="1750" dirty="0"/>
          </a:p>
        </p:txBody>
      </p:sp>
      <p:sp>
        <p:nvSpPr>
          <p:cNvPr id="18" name="Text 15"/>
          <p:cNvSpPr/>
          <p:nvPr/>
        </p:nvSpPr>
        <p:spPr>
          <a:xfrm>
            <a:off x="9392483" y="5817513"/>
            <a:ext cx="3254335" cy="1066205"/>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May require load balancers and clustering to achieve scalability</a:t>
            </a:r>
            <a:endParaRPr lang="en-US" sz="1750" dirty="0"/>
          </a:p>
        </p:txBody>
      </p:sp>
      <p:pic>
        <p:nvPicPr>
          <p:cNvPr id="19"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833199" y="1498878"/>
            <a:ext cx="8138160"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Node.js frameworks and libraries</a:t>
            </a:r>
            <a:endParaRPr lang="en-US" sz="4374" dirty="0"/>
          </a:p>
        </p:txBody>
      </p:sp>
      <p:sp>
        <p:nvSpPr>
          <p:cNvPr id="6" name="Shape 2"/>
          <p:cNvSpPr/>
          <p:nvPr/>
        </p:nvSpPr>
        <p:spPr>
          <a:xfrm>
            <a:off x="833199" y="2526506"/>
            <a:ext cx="4542115" cy="2346365"/>
          </a:xfrm>
          <a:prstGeom prst="roundRect">
            <a:avLst>
              <a:gd name="adj" fmla="val 5682"/>
            </a:avLst>
          </a:prstGeom>
          <a:solidFill>
            <a:srgbClr val="EEEFF5"/>
          </a:solidFill>
          <a:ln/>
        </p:spPr>
      </p:sp>
      <p:sp>
        <p:nvSpPr>
          <p:cNvPr id="7" name="Text 3"/>
          <p:cNvSpPr/>
          <p:nvPr/>
        </p:nvSpPr>
        <p:spPr>
          <a:xfrm>
            <a:off x="1055370" y="2748677"/>
            <a:ext cx="2221944"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Express.js</a:t>
            </a:r>
            <a:endParaRPr lang="en-US" sz="2187" dirty="0"/>
          </a:p>
        </p:txBody>
      </p:sp>
      <p:sp>
        <p:nvSpPr>
          <p:cNvPr id="8" name="Text 4"/>
          <p:cNvSpPr/>
          <p:nvPr/>
        </p:nvSpPr>
        <p:spPr>
          <a:xfrm>
            <a:off x="1055370" y="3229094"/>
            <a:ext cx="4097774" cy="1421606"/>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A minimal and flexible Node.js web application framework that provides a robust set of features for web and mobile applications.</a:t>
            </a:r>
            <a:endParaRPr lang="en-US" sz="1750" dirty="0"/>
          </a:p>
        </p:txBody>
      </p:sp>
      <p:sp>
        <p:nvSpPr>
          <p:cNvPr id="9" name="Shape 5"/>
          <p:cNvSpPr/>
          <p:nvPr/>
        </p:nvSpPr>
        <p:spPr>
          <a:xfrm>
            <a:off x="5597485" y="2526506"/>
            <a:ext cx="4542115" cy="2346365"/>
          </a:xfrm>
          <a:prstGeom prst="roundRect">
            <a:avLst>
              <a:gd name="adj" fmla="val 5682"/>
            </a:avLst>
          </a:prstGeom>
          <a:solidFill>
            <a:srgbClr val="EEEFF5"/>
          </a:solidFill>
          <a:ln/>
        </p:spPr>
      </p:sp>
      <p:sp>
        <p:nvSpPr>
          <p:cNvPr id="10" name="Text 6"/>
          <p:cNvSpPr/>
          <p:nvPr/>
        </p:nvSpPr>
        <p:spPr>
          <a:xfrm>
            <a:off x="5819656" y="2748677"/>
            <a:ext cx="2221944"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Sails.js</a:t>
            </a:r>
            <a:endParaRPr lang="en-US" sz="2187" dirty="0"/>
          </a:p>
        </p:txBody>
      </p:sp>
      <p:sp>
        <p:nvSpPr>
          <p:cNvPr id="11" name="Text 7"/>
          <p:cNvSpPr/>
          <p:nvPr/>
        </p:nvSpPr>
        <p:spPr>
          <a:xfrm>
            <a:off x="5819656" y="3229094"/>
            <a:ext cx="4097774" cy="1421606"/>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An MVC web framework built on top of Express.js, designed to make it easy to build custom, enterprise-grade Node.js applications.</a:t>
            </a:r>
            <a:endParaRPr lang="en-US" sz="1750" dirty="0"/>
          </a:p>
        </p:txBody>
      </p:sp>
      <p:sp>
        <p:nvSpPr>
          <p:cNvPr id="12" name="Shape 8"/>
          <p:cNvSpPr/>
          <p:nvPr/>
        </p:nvSpPr>
        <p:spPr>
          <a:xfrm>
            <a:off x="833199" y="5095042"/>
            <a:ext cx="9306401" cy="1635562"/>
          </a:xfrm>
          <a:prstGeom prst="roundRect">
            <a:avLst>
              <a:gd name="adj" fmla="val 8151"/>
            </a:avLst>
          </a:prstGeom>
          <a:solidFill>
            <a:srgbClr val="EEEFF5"/>
          </a:solidFill>
          <a:ln/>
        </p:spPr>
      </p:sp>
      <p:sp>
        <p:nvSpPr>
          <p:cNvPr id="13" name="Text 9"/>
          <p:cNvSpPr/>
          <p:nvPr/>
        </p:nvSpPr>
        <p:spPr>
          <a:xfrm>
            <a:off x="1055370" y="5317212"/>
            <a:ext cx="2221944"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Socket.io</a:t>
            </a:r>
            <a:endParaRPr lang="en-US" sz="2187" dirty="0"/>
          </a:p>
        </p:txBody>
      </p:sp>
      <p:sp>
        <p:nvSpPr>
          <p:cNvPr id="14" name="Text 10"/>
          <p:cNvSpPr/>
          <p:nvPr/>
        </p:nvSpPr>
        <p:spPr>
          <a:xfrm>
            <a:off x="1055370" y="5797629"/>
            <a:ext cx="8862060" cy="710803"/>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A library for real-time web applications that enables bidirectional event-based communication between web clients and servers.</a:t>
            </a:r>
            <a:endParaRPr lang="en-US" sz="1750" dirty="0"/>
          </a:p>
        </p:txBody>
      </p:sp>
      <p:pic>
        <p:nvPicPr>
          <p:cNvPr id="15"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93914" y="0"/>
            <a:ext cx="14630400" cy="8229600"/>
          </a:xfrm>
          <a:prstGeom prst="rect">
            <a:avLst/>
          </a:prstGeom>
          <a:solidFill>
            <a:srgbClr val="EEEFF5"/>
          </a:solidFill>
          <a:ln/>
        </p:spPr>
        <p:txBody>
          <a:bodyPr/>
          <a:lstStyle/>
          <a:p>
            <a:endParaRPr lang="en-IN" dirty="0"/>
          </a:p>
        </p:txBody>
      </p:sp>
      <p:sp>
        <p:nvSpPr>
          <p:cNvPr id="6" name="Title 1"/>
          <p:cNvSpPr txBox="1">
            <a:spLocks/>
          </p:cNvSpPr>
          <p:nvPr/>
        </p:nvSpPr>
        <p:spPr>
          <a:xfrm>
            <a:off x="0" y="400051"/>
            <a:ext cx="8850086" cy="938892"/>
          </a:xfrm>
          <a:prstGeom prst="rect">
            <a:avLst/>
          </a:prstGeom>
        </p:spPr>
        <p:txBody>
          <a:bodyPr/>
          <a:lstStyle/>
          <a:p>
            <a:pPr algn="l" fontAlgn="base"/>
            <a:endParaRPr lang="en-IN" sz="5400" b="1" i="0" dirty="0">
              <a:solidFill>
                <a:srgbClr val="FFFFFF"/>
              </a:solidFill>
              <a:effectLst/>
              <a:latin typeface="Source Sans 3"/>
            </a:endParaRPr>
          </a:p>
        </p:txBody>
      </p:sp>
      <p:sp>
        <p:nvSpPr>
          <p:cNvPr id="7" name="TextBox 6"/>
          <p:cNvSpPr txBox="1"/>
          <p:nvPr/>
        </p:nvSpPr>
        <p:spPr>
          <a:xfrm>
            <a:off x="195944" y="1730829"/>
            <a:ext cx="13798836" cy="4832092"/>
          </a:xfrm>
          <a:prstGeom prst="rect">
            <a:avLst/>
          </a:prstGeom>
          <a:noFill/>
        </p:spPr>
        <p:txBody>
          <a:bodyPr wrap="square" rtlCol="0">
            <a:spAutoFit/>
          </a:bodyPr>
          <a:lstStyle/>
          <a:p>
            <a:pPr marL="285750" indent="-285750">
              <a:buFont typeface="Arial" charset="0"/>
              <a:buChar char="•"/>
            </a:pPr>
            <a:r>
              <a:rPr lang="en-US" sz="2800" dirty="0"/>
              <a:t>Node.js is a single-threaded event-driven platform that is capable of running non-blocking, asynchronous programming. These functionalities of Node.js make it memory efficient. The event loop allows Node.js to perform non-blocking I/O operations despite the fact that JavaScript is single-threaded. It is done by assigning operations to the operating system whenever and wherever possible. </a:t>
            </a:r>
          </a:p>
          <a:p>
            <a:pPr marL="285750" indent="-285750">
              <a:buFont typeface="Arial" charset="0"/>
              <a:buChar char="•"/>
            </a:pPr>
            <a:endParaRPr lang="en-US" sz="2800" dirty="0"/>
          </a:p>
          <a:p>
            <a:pPr marL="285750" indent="-285750">
              <a:buFont typeface="Arial" charset="0"/>
              <a:buChar char="•"/>
            </a:pPr>
            <a:r>
              <a:rPr lang="en-US" sz="2800" dirty="0"/>
              <a:t>Most operating systems are multi-threaded and hence can handle multiple operations executing in the background. When one of these operations is completed, the kernel tells Node.js, and the respective callback assigned to that operation is added to the event queue which will eventually be executed. This will be explained further in detail later in this topic. </a:t>
            </a:r>
          </a:p>
          <a:p>
            <a:pPr marL="285750" indent="-285750">
              <a:buFont typeface="Arial" charset="0"/>
              <a:buChar char="•"/>
            </a:pPr>
            <a:endParaRPr lang="en-US" sz="2800" dirty="0"/>
          </a:p>
        </p:txBody>
      </p:sp>
      <p:sp>
        <p:nvSpPr>
          <p:cNvPr id="4" name="TextBox 3">
            <a:extLst>
              <a:ext uri="{FF2B5EF4-FFF2-40B4-BE49-F238E27FC236}">
                <a16:creationId xmlns="" xmlns:a16="http://schemas.microsoft.com/office/drawing/2014/main" id="{08D00F58-00F4-1BA4-F0A3-269EA89C6F74}"/>
              </a:ext>
            </a:extLst>
          </p:cNvPr>
          <p:cNvSpPr txBox="1"/>
          <p:nvPr/>
        </p:nvSpPr>
        <p:spPr>
          <a:xfrm>
            <a:off x="646771" y="520025"/>
            <a:ext cx="6122019" cy="646331"/>
          </a:xfrm>
          <a:prstGeom prst="rect">
            <a:avLst/>
          </a:prstGeom>
          <a:noFill/>
        </p:spPr>
        <p:txBody>
          <a:bodyPr wrap="square" rtlCol="0">
            <a:spAutoFit/>
          </a:bodyPr>
          <a:lstStyle/>
          <a:p>
            <a:r>
              <a:rPr lang="en-IN" sz="3600" b="1" dirty="0"/>
              <a:t>Node.js Event Loop</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93914" y="0"/>
            <a:ext cx="14630400" cy="8229600"/>
          </a:xfrm>
          <a:prstGeom prst="rect">
            <a:avLst/>
          </a:prstGeom>
          <a:solidFill>
            <a:srgbClr val="EEEFF5"/>
          </a:solidFill>
          <a:ln/>
        </p:spPr>
        <p:txBody>
          <a:bodyPr/>
          <a:lstStyle/>
          <a:p>
            <a:endParaRPr lang="en-IN" dirty="0"/>
          </a:p>
        </p:txBody>
      </p:sp>
      <p:sp>
        <p:nvSpPr>
          <p:cNvPr id="6" name="Title 1"/>
          <p:cNvSpPr txBox="1">
            <a:spLocks/>
          </p:cNvSpPr>
          <p:nvPr/>
        </p:nvSpPr>
        <p:spPr>
          <a:xfrm>
            <a:off x="0" y="400051"/>
            <a:ext cx="8850086" cy="938892"/>
          </a:xfrm>
          <a:prstGeom prst="rect">
            <a:avLst/>
          </a:prstGeom>
        </p:spPr>
        <p:txBody>
          <a:bodyPr/>
          <a:lstStyle/>
          <a:p>
            <a:pPr algn="l" fontAlgn="base"/>
            <a:endParaRPr lang="en-IN" sz="5400" b="1" i="0" dirty="0">
              <a:solidFill>
                <a:srgbClr val="FFFFFF"/>
              </a:solidFill>
              <a:effectLst/>
              <a:latin typeface="Source Sans 3"/>
            </a:endParaRPr>
          </a:p>
        </p:txBody>
      </p:sp>
      <p:sp>
        <p:nvSpPr>
          <p:cNvPr id="7" name="TextBox 6"/>
          <p:cNvSpPr txBox="1"/>
          <p:nvPr/>
        </p:nvSpPr>
        <p:spPr>
          <a:xfrm>
            <a:off x="195944" y="1084058"/>
            <a:ext cx="13798836" cy="3539430"/>
          </a:xfrm>
          <a:prstGeom prst="rect">
            <a:avLst/>
          </a:prstGeom>
          <a:noFill/>
        </p:spPr>
        <p:txBody>
          <a:bodyPr wrap="square" rtlCol="0">
            <a:spAutoFit/>
          </a:bodyPr>
          <a:lstStyle/>
          <a:p>
            <a:pPr marL="285750" indent="-285750">
              <a:buFont typeface="Arial" charset="0"/>
              <a:buChar char="•"/>
            </a:pPr>
            <a:endParaRPr lang="en-US" sz="2800" dirty="0"/>
          </a:p>
          <a:p>
            <a:pPr marL="285750" indent="-285750">
              <a:buFont typeface="Arial" charset="0"/>
              <a:buChar char="•"/>
            </a:pPr>
            <a:r>
              <a:rPr lang="en-US" sz="2800" dirty="0"/>
              <a:t>An event loop is an endless loop, which waits for tasks, executes them, and then sleeps until it receives more tasks.</a:t>
            </a:r>
          </a:p>
          <a:p>
            <a:pPr marL="285750" indent="-285750">
              <a:buFont typeface="Arial" charset="0"/>
              <a:buChar char="•"/>
            </a:pPr>
            <a:r>
              <a:rPr lang="en-US" sz="2800" dirty="0"/>
              <a:t>The event loop executes tasks from the event queue only when the call stack is empty i.e. there is no ongoing task.</a:t>
            </a:r>
          </a:p>
          <a:p>
            <a:pPr marL="285750" indent="-285750">
              <a:buFont typeface="Arial" charset="0"/>
              <a:buChar char="•"/>
            </a:pPr>
            <a:r>
              <a:rPr lang="en-US" sz="2800" dirty="0"/>
              <a:t>The event loop allows us to use callbacks and promises.</a:t>
            </a:r>
          </a:p>
          <a:p>
            <a:pPr marL="285750" indent="-285750">
              <a:buFont typeface="Arial" charset="0"/>
              <a:buChar char="•"/>
            </a:pPr>
            <a:r>
              <a:rPr lang="en-US" sz="2800" dirty="0"/>
              <a:t>The event loop executes the tasks starting from the oldest first.</a:t>
            </a:r>
          </a:p>
          <a:p>
            <a:pPr marL="285750" indent="-285750">
              <a:buFont typeface="Arial" charset="0"/>
              <a:buChar char="•"/>
            </a:pPr>
            <a:endParaRPr lang="en-US" sz="2800" dirty="0"/>
          </a:p>
        </p:txBody>
      </p:sp>
      <p:sp>
        <p:nvSpPr>
          <p:cNvPr id="4" name="TextBox 3">
            <a:extLst>
              <a:ext uri="{FF2B5EF4-FFF2-40B4-BE49-F238E27FC236}">
                <a16:creationId xmlns="" xmlns:a16="http://schemas.microsoft.com/office/drawing/2014/main" id="{08D00F58-00F4-1BA4-F0A3-269EA89C6F74}"/>
              </a:ext>
            </a:extLst>
          </p:cNvPr>
          <p:cNvSpPr txBox="1"/>
          <p:nvPr/>
        </p:nvSpPr>
        <p:spPr>
          <a:xfrm>
            <a:off x="646771" y="520025"/>
            <a:ext cx="6122019" cy="646331"/>
          </a:xfrm>
          <a:prstGeom prst="rect">
            <a:avLst/>
          </a:prstGeom>
          <a:noFill/>
        </p:spPr>
        <p:txBody>
          <a:bodyPr wrap="square" rtlCol="0">
            <a:spAutoFit/>
          </a:bodyPr>
          <a:lstStyle/>
          <a:p>
            <a:pPr marL="285750" indent="-285750">
              <a:buFont typeface="Arial" charset="0"/>
              <a:buChar char="•"/>
            </a:pPr>
            <a:r>
              <a:rPr lang="en-US" sz="3600" dirty="0"/>
              <a:t>Features of Event Loop:</a:t>
            </a:r>
          </a:p>
        </p:txBody>
      </p:sp>
    </p:spTree>
    <p:extLst>
      <p:ext uri="{BB962C8B-B14F-4D97-AF65-F5344CB8AC3E}">
        <p14:creationId xmlns="" xmlns:p14="http://schemas.microsoft.com/office/powerpoint/2010/main" val="2619033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sp>
        <p:nvSpPr>
          <p:cNvPr id="4" name="Text 1"/>
          <p:cNvSpPr/>
          <p:nvPr/>
        </p:nvSpPr>
        <p:spPr>
          <a:xfrm>
            <a:off x="1760220" y="1865471"/>
            <a:ext cx="4785360"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Features of Node.js</a:t>
            </a:r>
            <a:endParaRPr lang="en-US" sz="4374" dirty="0"/>
          </a:p>
        </p:txBody>
      </p:sp>
      <p:sp>
        <p:nvSpPr>
          <p:cNvPr id="5" name="Text 2"/>
          <p:cNvSpPr/>
          <p:nvPr/>
        </p:nvSpPr>
        <p:spPr>
          <a:xfrm>
            <a:off x="1760220" y="3115270"/>
            <a:ext cx="3341608" cy="694373"/>
          </a:xfrm>
          <a:prstGeom prst="rect">
            <a:avLst/>
          </a:prstGeom>
          <a:noFill/>
          <a:ln/>
        </p:spPr>
        <p:txBody>
          <a:bodyPr wrap="squar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Asynchronous and Event-Driven</a:t>
            </a:r>
            <a:endParaRPr lang="en-US" sz="2187" dirty="0"/>
          </a:p>
        </p:txBody>
      </p:sp>
      <p:sp>
        <p:nvSpPr>
          <p:cNvPr id="6" name="Text 3"/>
          <p:cNvSpPr/>
          <p:nvPr/>
        </p:nvSpPr>
        <p:spPr>
          <a:xfrm>
            <a:off x="1760220" y="4031813"/>
            <a:ext cx="3341608" cy="1777008"/>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Node.js uses non-blocking, event-driven architecture that makes it lightweight and efficient, ideal for real-time web applications.</a:t>
            </a:r>
            <a:endParaRPr lang="en-US" sz="1750" dirty="0"/>
          </a:p>
        </p:txBody>
      </p:sp>
      <p:sp>
        <p:nvSpPr>
          <p:cNvPr id="7" name="Text 4"/>
          <p:cNvSpPr/>
          <p:nvPr/>
        </p:nvSpPr>
        <p:spPr>
          <a:xfrm>
            <a:off x="5651421" y="3115270"/>
            <a:ext cx="2221944"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Scalable</a:t>
            </a:r>
            <a:endParaRPr lang="en-US" sz="2187" dirty="0"/>
          </a:p>
        </p:txBody>
      </p:sp>
      <p:sp>
        <p:nvSpPr>
          <p:cNvPr id="8" name="Text 5"/>
          <p:cNvSpPr/>
          <p:nvPr/>
        </p:nvSpPr>
        <p:spPr>
          <a:xfrm>
            <a:off x="5651421" y="3684627"/>
            <a:ext cx="3341608" cy="2132409"/>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It is designed to handle asynchronous I/O from a large number of simultaneous connections, making it highly scalable for network applications.</a:t>
            </a:r>
            <a:endParaRPr lang="en-US" sz="1750" dirty="0"/>
          </a:p>
        </p:txBody>
      </p:sp>
      <p:sp>
        <p:nvSpPr>
          <p:cNvPr id="9" name="Text 6"/>
          <p:cNvSpPr/>
          <p:nvPr/>
        </p:nvSpPr>
        <p:spPr>
          <a:xfrm>
            <a:off x="9542621" y="3115270"/>
            <a:ext cx="3341608" cy="694373"/>
          </a:xfrm>
          <a:prstGeom prst="rect">
            <a:avLst/>
          </a:prstGeom>
          <a:noFill/>
          <a:ln/>
        </p:spPr>
        <p:txBody>
          <a:bodyPr wrap="squar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Single Programming Language</a:t>
            </a:r>
            <a:endParaRPr lang="en-US" sz="2187" dirty="0"/>
          </a:p>
        </p:txBody>
      </p:sp>
      <p:sp>
        <p:nvSpPr>
          <p:cNvPr id="10" name="Text 7"/>
          <p:cNvSpPr/>
          <p:nvPr/>
        </p:nvSpPr>
        <p:spPr>
          <a:xfrm>
            <a:off x="9542621" y="4031813"/>
            <a:ext cx="3341608" cy="2132409"/>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With Node.js, developers can use JavaScript to write both the client-side and server-side parts of an application, reducing the language barrier.</a:t>
            </a:r>
            <a:endParaRPr lang="en-US" sz="175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93914" y="0"/>
            <a:ext cx="14630400" cy="8229600"/>
          </a:xfrm>
          <a:prstGeom prst="rect">
            <a:avLst/>
          </a:prstGeom>
          <a:solidFill>
            <a:srgbClr val="EEEFF5"/>
          </a:solidFill>
          <a:ln/>
        </p:spPr>
        <p:txBody>
          <a:bodyPr/>
          <a:lstStyle/>
          <a:p>
            <a:endParaRPr lang="en-IN" dirty="0"/>
          </a:p>
        </p:txBody>
      </p:sp>
      <p:sp>
        <p:nvSpPr>
          <p:cNvPr id="6" name="Title 1"/>
          <p:cNvSpPr txBox="1">
            <a:spLocks/>
          </p:cNvSpPr>
          <p:nvPr/>
        </p:nvSpPr>
        <p:spPr>
          <a:xfrm>
            <a:off x="0" y="400051"/>
            <a:ext cx="8850086" cy="938892"/>
          </a:xfrm>
          <a:prstGeom prst="rect">
            <a:avLst/>
          </a:prstGeom>
        </p:spPr>
        <p:txBody>
          <a:bodyPr/>
          <a:lstStyle/>
          <a:p>
            <a:pPr algn="l" fontAlgn="base"/>
            <a:endParaRPr lang="en-IN" sz="5400" b="1" i="0" dirty="0">
              <a:solidFill>
                <a:srgbClr val="FFFFFF"/>
              </a:solidFill>
              <a:effectLst/>
              <a:latin typeface="Source Sans 3"/>
            </a:endParaRPr>
          </a:p>
        </p:txBody>
      </p:sp>
      <p:sp>
        <p:nvSpPr>
          <p:cNvPr id="7" name="TextBox 6"/>
          <p:cNvSpPr txBox="1"/>
          <p:nvPr/>
        </p:nvSpPr>
        <p:spPr>
          <a:xfrm>
            <a:off x="195944" y="1084058"/>
            <a:ext cx="13798836" cy="3539430"/>
          </a:xfrm>
          <a:prstGeom prst="rect">
            <a:avLst/>
          </a:prstGeom>
          <a:noFill/>
        </p:spPr>
        <p:txBody>
          <a:bodyPr wrap="square" rtlCol="0">
            <a:spAutoFit/>
          </a:bodyPr>
          <a:lstStyle/>
          <a:p>
            <a:pPr marL="285750" indent="-285750">
              <a:buFont typeface="Arial" charset="0"/>
              <a:buChar char="•"/>
            </a:pPr>
            <a:endParaRPr lang="en-US" sz="2800" dirty="0"/>
          </a:p>
          <a:p>
            <a:pPr marL="285750" indent="-285750">
              <a:buFont typeface="Arial" charset="0"/>
              <a:buChar char="•"/>
            </a:pPr>
            <a:r>
              <a:rPr lang="en-US" sz="2800" dirty="0"/>
              <a:t>An event loop is an endless loop, which waits for tasks, executes them, and then sleeps until it receives more tasks.</a:t>
            </a:r>
          </a:p>
          <a:p>
            <a:pPr marL="285750" indent="-285750">
              <a:buFont typeface="Arial" charset="0"/>
              <a:buChar char="•"/>
            </a:pPr>
            <a:r>
              <a:rPr lang="en-US" sz="2800" dirty="0"/>
              <a:t>The event loop executes tasks from the event queue only when the call stack is empty i.e. there is no ongoing task.</a:t>
            </a:r>
          </a:p>
          <a:p>
            <a:pPr marL="285750" indent="-285750">
              <a:buFont typeface="Arial" charset="0"/>
              <a:buChar char="•"/>
            </a:pPr>
            <a:r>
              <a:rPr lang="en-US" sz="2800" dirty="0"/>
              <a:t>The event loop allows us to use callbacks and promises.</a:t>
            </a:r>
          </a:p>
          <a:p>
            <a:pPr marL="285750" indent="-285750">
              <a:buFont typeface="Arial" charset="0"/>
              <a:buChar char="•"/>
            </a:pPr>
            <a:r>
              <a:rPr lang="en-US" sz="2800" dirty="0"/>
              <a:t>The event loop executes the tasks starting from the oldest first.</a:t>
            </a:r>
          </a:p>
          <a:p>
            <a:pPr marL="285750" indent="-285750">
              <a:buFont typeface="Arial" charset="0"/>
              <a:buChar char="•"/>
            </a:pPr>
            <a:endParaRPr lang="en-US" sz="2800" dirty="0"/>
          </a:p>
        </p:txBody>
      </p:sp>
      <p:sp>
        <p:nvSpPr>
          <p:cNvPr id="4" name="TextBox 3">
            <a:extLst>
              <a:ext uri="{FF2B5EF4-FFF2-40B4-BE49-F238E27FC236}">
                <a16:creationId xmlns="" xmlns:a16="http://schemas.microsoft.com/office/drawing/2014/main" id="{08D00F58-00F4-1BA4-F0A3-269EA89C6F74}"/>
              </a:ext>
            </a:extLst>
          </p:cNvPr>
          <p:cNvSpPr txBox="1"/>
          <p:nvPr/>
        </p:nvSpPr>
        <p:spPr>
          <a:xfrm>
            <a:off x="646771" y="520025"/>
            <a:ext cx="6122019" cy="646331"/>
          </a:xfrm>
          <a:prstGeom prst="rect">
            <a:avLst/>
          </a:prstGeom>
          <a:noFill/>
        </p:spPr>
        <p:txBody>
          <a:bodyPr wrap="square" rtlCol="0">
            <a:spAutoFit/>
          </a:bodyPr>
          <a:lstStyle/>
          <a:p>
            <a:pPr marL="285750" indent="-285750">
              <a:buFont typeface="Arial" charset="0"/>
              <a:buChar char="•"/>
            </a:pPr>
            <a:r>
              <a:rPr lang="en-US" sz="3600" dirty="0"/>
              <a:t>Features of Event Loop:</a:t>
            </a:r>
          </a:p>
        </p:txBody>
      </p:sp>
      <p:pic>
        <p:nvPicPr>
          <p:cNvPr id="8" name="Picture 7">
            <a:extLst>
              <a:ext uri="{FF2B5EF4-FFF2-40B4-BE49-F238E27FC236}">
                <a16:creationId xmlns="" xmlns:a16="http://schemas.microsoft.com/office/drawing/2014/main" id="{5F9ECD7D-BFB7-44C3-F796-737B83216969}"/>
              </a:ext>
            </a:extLst>
          </p:cNvPr>
          <p:cNvPicPr>
            <a:picLocks noChangeAspect="1"/>
          </p:cNvPicPr>
          <p:nvPr/>
        </p:nvPicPr>
        <p:blipFill>
          <a:blip r:embed="rId4"/>
          <a:stretch>
            <a:fillRect/>
          </a:stretch>
        </p:blipFill>
        <p:spPr>
          <a:xfrm>
            <a:off x="0" y="0"/>
            <a:ext cx="14630400" cy="8229600"/>
          </a:xfrm>
          <a:prstGeom prst="rect">
            <a:avLst/>
          </a:prstGeom>
        </p:spPr>
      </p:pic>
    </p:spTree>
    <p:extLst>
      <p:ext uri="{BB962C8B-B14F-4D97-AF65-F5344CB8AC3E}">
        <p14:creationId xmlns="" xmlns:p14="http://schemas.microsoft.com/office/powerpoint/2010/main" val="20607602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93914" y="0"/>
            <a:ext cx="14630400" cy="8229600"/>
          </a:xfrm>
          <a:prstGeom prst="rect">
            <a:avLst/>
          </a:prstGeom>
          <a:solidFill>
            <a:srgbClr val="EEEFF5"/>
          </a:solidFill>
          <a:ln/>
        </p:spPr>
        <p:txBody>
          <a:bodyPr/>
          <a:lstStyle/>
          <a:p>
            <a:endParaRPr lang="en-IN" dirty="0"/>
          </a:p>
        </p:txBody>
      </p:sp>
      <p:sp>
        <p:nvSpPr>
          <p:cNvPr id="6" name="Title 1"/>
          <p:cNvSpPr txBox="1">
            <a:spLocks/>
          </p:cNvSpPr>
          <p:nvPr/>
        </p:nvSpPr>
        <p:spPr>
          <a:xfrm>
            <a:off x="0" y="400051"/>
            <a:ext cx="8850086" cy="938892"/>
          </a:xfrm>
          <a:prstGeom prst="rect">
            <a:avLst/>
          </a:prstGeom>
        </p:spPr>
        <p:txBody>
          <a:bodyPr/>
          <a:lstStyle/>
          <a:p>
            <a:pPr algn="l" fontAlgn="base"/>
            <a:endParaRPr lang="en-IN" sz="5400" b="1" i="0" dirty="0">
              <a:solidFill>
                <a:srgbClr val="FFFFFF"/>
              </a:solidFill>
              <a:effectLst/>
              <a:latin typeface="Source Sans 3"/>
            </a:endParaRPr>
          </a:p>
        </p:txBody>
      </p:sp>
      <p:sp>
        <p:nvSpPr>
          <p:cNvPr id="7" name="TextBox 6"/>
          <p:cNvSpPr txBox="1"/>
          <p:nvPr/>
        </p:nvSpPr>
        <p:spPr>
          <a:xfrm>
            <a:off x="195944" y="1084058"/>
            <a:ext cx="13798836" cy="5262979"/>
          </a:xfrm>
          <a:prstGeom prst="rect">
            <a:avLst/>
          </a:prstGeom>
          <a:noFill/>
        </p:spPr>
        <p:txBody>
          <a:bodyPr wrap="square" rtlCol="0">
            <a:spAutoFit/>
          </a:bodyPr>
          <a:lstStyle/>
          <a:p>
            <a:pPr marL="285750" indent="-285750">
              <a:buFont typeface="Arial" charset="0"/>
              <a:buChar char="•"/>
            </a:pPr>
            <a:r>
              <a:rPr lang="en-US" sz="2800" dirty="0"/>
              <a:t>Explanation: In the above example, the first console log statement is pushed to the call stack, and “This is the first statement” is logged on the console, and the task is popped from the stack. Next, the </a:t>
            </a:r>
            <a:r>
              <a:rPr lang="en-US" sz="2800" dirty="0" err="1"/>
              <a:t>setTimeout</a:t>
            </a:r>
            <a:r>
              <a:rPr lang="en-US" sz="2800" dirty="0"/>
              <a:t> is pushed to the queue and the task is sent to the Operating system and the timer is set for the task. This task is then popped from the stack. Next, the third console log statement is pushed to the call stack, and “This is the third statement” is logged on the console and the task is popped from the stack. </a:t>
            </a:r>
          </a:p>
          <a:p>
            <a:pPr marL="285750" indent="-285750">
              <a:buFont typeface="Arial" charset="0"/>
              <a:buChar char="•"/>
            </a:pPr>
            <a:endParaRPr lang="en-US" sz="2800" dirty="0"/>
          </a:p>
          <a:p>
            <a:pPr marL="285750" indent="-285750">
              <a:buFont typeface="Arial" charset="0"/>
              <a:buChar char="•"/>
            </a:pPr>
            <a:r>
              <a:rPr lang="en-US" sz="2800" dirty="0"/>
              <a:t>When the timer set by the </a:t>
            </a:r>
            <a:r>
              <a:rPr lang="en-US" sz="2800" dirty="0" err="1"/>
              <a:t>setTimeout</a:t>
            </a:r>
            <a:r>
              <a:rPr lang="en-US" sz="2800" dirty="0"/>
              <a:t> function (in this case 1000 </a:t>
            </a:r>
            <a:r>
              <a:rPr lang="en-US" sz="2800" dirty="0" err="1"/>
              <a:t>ms</a:t>
            </a:r>
            <a:r>
              <a:rPr lang="en-US" sz="2800" dirty="0"/>
              <a:t>) runs out, the callback is sent to the event queue. The event loop on finding the call stack empty takes the task at the top of the event queue and sends it to the call stack. The callback function for the </a:t>
            </a:r>
            <a:r>
              <a:rPr lang="en-US" sz="2800" dirty="0" err="1"/>
              <a:t>setTimeout</a:t>
            </a:r>
            <a:r>
              <a:rPr lang="en-US" sz="2800" dirty="0"/>
              <a:t> function runs the instruction and “This is the second statement” is logged on the console and the task is popped from the stack.</a:t>
            </a:r>
          </a:p>
        </p:txBody>
      </p:sp>
    </p:spTree>
    <p:extLst>
      <p:ext uri="{BB962C8B-B14F-4D97-AF65-F5344CB8AC3E}">
        <p14:creationId xmlns="" xmlns:p14="http://schemas.microsoft.com/office/powerpoint/2010/main" val="21168470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826294" y="607576"/>
            <a:ext cx="9320213" cy="1377077"/>
          </a:xfrm>
          <a:prstGeom prst="rect">
            <a:avLst/>
          </a:prstGeom>
          <a:noFill/>
          <a:ln/>
        </p:spPr>
        <p:txBody>
          <a:bodyPr wrap="square" rtlCol="0" anchor="t"/>
          <a:lstStyle/>
          <a:p>
            <a:pPr marL="0" indent="0">
              <a:lnSpc>
                <a:spcPts val="5422"/>
              </a:lnSpc>
              <a:buNone/>
            </a:pPr>
            <a:r>
              <a:rPr lang="en-US" sz="4338" b="1" dirty="0">
                <a:solidFill>
                  <a:srgbClr val="396AF1"/>
                </a:solidFill>
                <a:latin typeface="Barlow" pitchFamily="34" charset="0"/>
                <a:ea typeface="Barlow" pitchFamily="34" charset="-122"/>
                <a:cs typeface="Barlow" pitchFamily="34" charset="-120"/>
              </a:rPr>
              <a:t>Best practices for Node.js development</a:t>
            </a:r>
            <a:endParaRPr lang="en-US" sz="4338" dirty="0"/>
          </a:p>
        </p:txBody>
      </p:sp>
      <p:sp>
        <p:nvSpPr>
          <p:cNvPr id="6" name="Shape 2"/>
          <p:cNvSpPr/>
          <p:nvPr/>
        </p:nvSpPr>
        <p:spPr>
          <a:xfrm>
            <a:off x="1107281" y="2315170"/>
            <a:ext cx="99060" cy="5306854"/>
          </a:xfrm>
          <a:prstGeom prst="roundRect">
            <a:avLst>
              <a:gd name="adj" fmla="val 133472"/>
            </a:avLst>
          </a:prstGeom>
          <a:solidFill>
            <a:srgbClr val="EEEFF5"/>
          </a:solidFill>
          <a:ln/>
        </p:spPr>
      </p:sp>
      <p:sp>
        <p:nvSpPr>
          <p:cNvPr id="7" name="Shape 3"/>
          <p:cNvSpPr/>
          <p:nvPr/>
        </p:nvSpPr>
        <p:spPr>
          <a:xfrm>
            <a:off x="1404699" y="2685574"/>
            <a:ext cx="771168" cy="99060"/>
          </a:xfrm>
          <a:prstGeom prst="roundRect">
            <a:avLst>
              <a:gd name="adj" fmla="val 133472"/>
            </a:avLst>
          </a:prstGeom>
          <a:solidFill>
            <a:srgbClr val="EEEFF5"/>
          </a:solidFill>
          <a:ln/>
        </p:spPr>
      </p:sp>
      <p:sp>
        <p:nvSpPr>
          <p:cNvPr id="8" name="Shape 4"/>
          <p:cNvSpPr/>
          <p:nvPr/>
        </p:nvSpPr>
        <p:spPr>
          <a:xfrm>
            <a:off x="908923" y="2487335"/>
            <a:ext cx="495776" cy="495776"/>
          </a:xfrm>
          <a:prstGeom prst="roundRect">
            <a:avLst>
              <a:gd name="adj" fmla="val 26669"/>
            </a:avLst>
          </a:prstGeom>
          <a:solidFill>
            <a:srgbClr val="EEEFF5"/>
          </a:solidFill>
          <a:ln/>
        </p:spPr>
      </p:sp>
      <p:sp>
        <p:nvSpPr>
          <p:cNvPr id="9" name="Text 5"/>
          <p:cNvSpPr/>
          <p:nvPr/>
        </p:nvSpPr>
        <p:spPr>
          <a:xfrm>
            <a:off x="1099661" y="2528649"/>
            <a:ext cx="114300" cy="413147"/>
          </a:xfrm>
          <a:prstGeom prst="rect">
            <a:avLst/>
          </a:prstGeom>
          <a:noFill/>
          <a:ln/>
        </p:spPr>
        <p:txBody>
          <a:bodyPr wrap="none" rtlCol="0" anchor="t"/>
          <a:lstStyle/>
          <a:p>
            <a:pPr marL="0" indent="0" algn="ctr">
              <a:lnSpc>
                <a:spcPts val="3253"/>
              </a:lnSpc>
              <a:buNone/>
            </a:pPr>
            <a:r>
              <a:rPr lang="en-US" sz="2603" b="1" dirty="0">
                <a:solidFill>
                  <a:srgbClr val="396AF1"/>
                </a:solidFill>
                <a:latin typeface="Barlow" pitchFamily="34" charset="0"/>
                <a:ea typeface="Barlow" pitchFamily="34" charset="-122"/>
                <a:cs typeface="Barlow" pitchFamily="34" charset="-120"/>
              </a:rPr>
              <a:t>1</a:t>
            </a:r>
            <a:endParaRPr lang="en-US" sz="2603" dirty="0"/>
          </a:p>
        </p:txBody>
      </p:sp>
      <p:sp>
        <p:nvSpPr>
          <p:cNvPr id="10" name="Text 6"/>
          <p:cNvSpPr/>
          <p:nvPr/>
        </p:nvSpPr>
        <p:spPr>
          <a:xfrm>
            <a:off x="2368748" y="2535436"/>
            <a:ext cx="2476500" cy="344329"/>
          </a:xfrm>
          <a:prstGeom prst="rect">
            <a:avLst/>
          </a:prstGeom>
          <a:noFill/>
          <a:ln/>
        </p:spPr>
        <p:txBody>
          <a:bodyPr wrap="none" rtlCol="0" anchor="t"/>
          <a:lstStyle/>
          <a:p>
            <a:pPr marL="0" indent="0" algn="l">
              <a:lnSpc>
                <a:spcPts val="2711"/>
              </a:lnSpc>
              <a:buNone/>
            </a:pPr>
            <a:r>
              <a:rPr lang="en-US" sz="2169" b="1" dirty="0">
                <a:solidFill>
                  <a:srgbClr val="396AF1"/>
                </a:solidFill>
                <a:latin typeface="Barlow" pitchFamily="34" charset="0"/>
                <a:ea typeface="Barlow" pitchFamily="34" charset="-122"/>
                <a:cs typeface="Barlow" pitchFamily="34" charset="-120"/>
              </a:rPr>
              <a:t>Code Modularization</a:t>
            </a:r>
            <a:endParaRPr lang="en-US" sz="2169" dirty="0"/>
          </a:p>
        </p:txBody>
      </p:sp>
      <p:sp>
        <p:nvSpPr>
          <p:cNvPr id="11" name="Text 7"/>
          <p:cNvSpPr/>
          <p:nvPr/>
        </p:nvSpPr>
        <p:spPr>
          <a:xfrm>
            <a:off x="2368748" y="3011924"/>
            <a:ext cx="7777758" cy="705088"/>
          </a:xfrm>
          <a:prstGeom prst="rect">
            <a:avLst/>
          </a:prstGeom>
          <a:noFill/>
          <a:ln/>
        </p:spPr>
        <p:txBody>
          <a:bodyPr wrap="square" rtlCol="0" anchor="t"/>
          <a:lstStyle/>
          <a:p>
            <a:pPr marL="0" indent="0" algn="l">
              <a:lnSpc>
                <a:spcPts val="2776"/>
              </a:lnSpc>
              <a:buNone/>
            </a:pPr>
            <a:r>
              <a:rPr lang="en-US" sz="1735" dirty="0">
                <a:solidFill>
                  <a:srgbClr val="272525"/>
                </a:solidFill>
                <a:latin typeface="Montserrat" pitchFamily="34" charset="0"/>
                <a:ea typeface="Montserrat" pitchFamily="34" charset="-122"/>
                <a:cs typeface="Montserrat" pitchFamily="34" charset="-120"/>
              </a:rPr>
              <a:t>Break your code into small, reusable modules to keep the overall application structured and maintainable.</a:t>
            </a:r>
            <a:endParaRPr lang="en-US" sz="1735" dirty="0"/>
          </a:p>
        </p:txBody>
      </p:sp>
      <p:sp>
        <p:nvSpPr>
          <p:cNvPr id="12" name="Shape 8"/>
          <p:cNvSpPr/>
          <p:nvPr/>
        </p:nvSpPr>
        <p:spPr>
          <a:xfrm>
            <a:off x="1404699" y="4527947"/>
            <a:ext cx="771168" cy="99060"/>
          </a:xfrm>
          <a:prstGeom prst="roundRect">
            <a:avLst>
              <a:gd name="adj" fmla="val 133472"/>
            </a:avLst>
          </a:prstGeom>
          <a:solidFill>
            <a:srgbClr val="EEEFF5"/>
          </a:solidFill>
          <a:ln/>
        </p:spPr>
      </p:sp>
      <p:sp>
        <p:nvSpPr>
          <p:cNvPr id="13" name="Shape 9"/>
          <p:cNvSpPr/>
          <p:nvPr/>
        </p:nvSpPr>
        <p:spPr>
          <a:xfrm>
            <a:off x="908923" y="4329708"/>
            <a:ext cx="495776" cy="495776"/>
          </a:xfrm>
          <a:prstGeom prst="roundRect">
            <a:avLst>
              <a:gd name="adj" fmla="val 26669"/>
            </a:avLst>
          </a:prstGeom>
          <a:solidFill>
            <a:srgbClr val="EEEFF5"/>
          </a:solidFill>
          <a:ln/>
        </p:spPr>
      </p:sp>
      <p:sp>
        <p:nvSpPr>
          <p:cNvPr id="14" name="Text 10"/>
          <p:cNvSpPr/>
          <p:nvPr/>
        </p:nvSpPr>
        <p:spPr>
          <a:xfrm>
            <a:off x="1065371" y="4371023"/>
            <a:ext cx="182880" cy="413147"/>
          </a:xfrm>
          <a:prstGeom prst="rect">
            <a:avLst/>
          </a:prstGeom>
          <a:noFill/>
          <a:ln/>
        </p:spPr>
        <p:txBody>
          <a:bodyPr wrap="none" rtlCol="0" anchor="t"/>
          <a:lstStyle/>
          <a:p>
            <a:pPr marL="0" indent="0" algn="ctr">
              <a:lnSpc>
                <a:spcPts val="3253"/>
              </a:lnSpc>
              <a:buNone/>
            </a:pPr>
            <a:r>
              <a:rPr lang="en-US" sz="2603" b="1" dirty="0">
                <a:solidFill>
                  <a:srgbClr val="396AF1"/>
                </a:solidFill>
                <a:latin typeface="Barlow" pitchFamily="34" charset="0"/>
                <a:ea typeface="Barlow" pitchFamily="34" charset="-122"/>
                <a:cs typeface="Barlow" pitchFamily="34" charset="-120"/>
              </a:rPr>
              <a:t>2</a:t>
            </a:r>
            <a:endParaRPr lang="en-US" sz="2603" dirty="0"/>
          </a:p>
        </p:txBody>
      </p:sp>
      <p:sp>
        <p:nvSpPr>
          <p:cNvPr id="15" name="Text 11"/>
          <p:cNvSpPr/>
          <p:nvPr/>
        </p:nvSpPr>
        <p:spPr>
          <a:xfrm>
            <a:off x="2368748" y="4377809"/>
            <a:ext cx="2941320" cy="344329"/>
          </a:xfrm>
          <a:prstGeom prst="rect">
            <a:avLst/>
          </a:prstGeom>
          <a:noFill/>
          <a:ln/>
        </p:spPr>
        <p:txBody>
          <a:bodyPr wrap="none" rtlCol="0" anchor="t"/>
          <a:lstStyle/>
          <a:p>
            <a:pPr marL="0" indent="0" algn="l">
              <a:lnSpc>
                <a:spcPts val="2711"/>
              </a:lnSpc>
              <a:buNone/>
            </a:pPr>
            <a:r>
              <a:rPr lang="en-US" sz="2169" b="1" dirty="0">
                <a:solidFill>
                  <a:srgbClr val="396AF1"/>
                </a:solidFill>
                <a:latin typeface="Barlow" pitchFamily="34" charset="0"/>
                <a:ea typeface="Barlow" pitchFamily="34" charset="-122"/>
                <a:cs typeface="Barlow" pitchFamily="34" charset="-120"/>
              </a:rPr>
              <a:t>Security Considerations</a:t>
            </a:r>
            <a:endParaRPr lang="en-US" sz="2169" dirty="0"/>
          </a:p>
        </p:txBody>
      </p:sp>
      <p:sp>
        <p:nvSpPr>
          <p:cNvPr id="16" name="Text 12"/>
          <p:cNvSpPr/>
          <p:nvPr/>
        </p:nvSpPr>
        <p:spPr>
          <a:xfrm>
            <a:off x="2368748" y="4854297"/>
            <a:ext cx="7777758" cy="705088"/>
          </a:xfrm>
          <a:prstGeom prst="rect">
            <a:avLst/>
          </a:prstGeom>
          <a:noFill/>
          <a:ln/>
        </p:spPr>
        <p:txBody>
          <a:bodyPr wrap="square" rtlCol="0" anchor="t"/>
          <a:lstStyle/>
          <a:p>
            <a:pPr marL="0" indent="0" algn="l">
              <a:lnSpc>
                <a:spcPts val="2776"/>
              </a:lnSpc>
              <a:buNone/>
            </a:pPr>
            <a:r>
              <a:rPr lang="en-US" sz="1735" dirty="0">
                <a:solidFill>
                  <a:srgbClr val="272525"/>
                </a:solidFill>
                <a:latin typeface="Montserrat" pitchFamily="34" charset="0"/>
                <a:ea typeface="Montserrat" pitchFamily="34" charset="-122"/>
                <a:cs typeface="Montserrat" pitchFamily="34" charset="-120"/>
              </a:rPr>
              <a:t>Implement security best practices and keep all dependencies updated to reduce vulnerabilities.</a:t>
            </a:r>
            <a:endParaRPr lang="en-US" sz="1735" dirty="0"/>
          </a:p>
        </p:txBody>
      </p:sp>
      <p:sp>
        <p:nvSpPr>
          <p:cNvPr id="17" name="Shape 13"/>
          <p:cNvSpPr/>
          <p:nvPr/>
        </p:nvSpPr>
        <p:spPr>
          <a:xfrm>
            <a:off x="1404699" y="6370320"/>
            <a:ext cx="771168" cy="99060"/>
          </a:xfrm>
          <a:prstGeom prst="roundRect">
            <a:avLst>
              <a:gd name="adj" fmla="val 133472"/>
            </a:avLst>
          </a:prstGeom>
          <a:solidFill>
            <a:srgbClr val="EEEFF5"/>
          </a:solidFill>
          <a:ln/>
        </p:spPr>
      </p:sp>
      <p:sp>
        <p:nvSpPr>
          <p:cNvPr id="18" name="Shape 14"/>
          <p:cNvSpPr/>
          <p:nvPr/>
        </p:nvSpPr>
        <p:spPr>
          <a:xfrm>
            <a:off x="908923" y="6172081"/>
            <a:ext cx="495776" cy="495776"/>
          </a:xfrm>
          <a:prstGeom prst="roundRect">
            <a:avLst>
              <a:gd name="adj" fmla="val 26669"/>
            </a:avLst>
          </a:prstGeom>
          <a:solidFill>
            <a:srgbClr val="EEEFF5"/>
          </a:solidFill>
          <a:ln/>
        </p:spPr>
      </p:sp>
      <p:sp>
        <p:nvSpPr>
          <p:cNvPr id="19" name="Text 15"/>
          <p:cNvSpPr/>
          <p:nvPr/>
        </p:nvSpPr>
        <p:spPr>
          <a:xfrm>
            <a:off x="1069181" y="6213396"/>
            <a:ext cx="175260" cy="413147"/>
          </a:xfrm>
          <a:prstGeom prst="rect">
            <a:avLst/>
          </a:prstGeom>
          <a:noFill/>
          <a:ln/>
        </p:spPr>
        <p:txBody>
          <a:bodyPr wrap="none" rtlCol="0" anchor="t"/>
          <a:lstStyle/>
          <a:p>
            <a:pPr marL="0" indent="0" algn="ctr">
              <a:lnSpc>
                <a:spcPts val="3253"/>
              </a:lnSpc>
              <a:buNone/>
            </a:pPr>
            <a:r>
              <a:rPr lang="en-US" sz="2603" b="1" dirty="0">
                <a:solidFill>
                  <a:srgbClr val="396AF1"/>
                </a:solidFill>
                <a:latin typeface="Barlow" pitchFamily="34" charset="0"/>
                <a:ea typeface="Barlow" pitchFamily="34" charset="-122"/>
                <a:cs typeface="Barlow" pitchFamily="34" charset="-120"/>
              </a:rPr>
              <a:t>3</a:t>
            </a:r>
            <a:endParaRPr lang="en-US" sz="2603" dirty="0"/>
          </a:p>
        </p:txBody>
      </p:sp>
      <p:sp>
        <p:nvSpPr>
          <p:cNvPr id="20" name="Text 16"/>
          <p:cNvSpPr/>
          <p:nvPr/>
        </p:nvSpPr>
        <p:spPr>
          <a:xfrm>
            <a:off x="2368748" y="6220182"/>
            <a:ext cx="3208020" cy="344329"/>
          </a:xfrm>
          <a:prstGeom prst="rect">
            <a:avLst/>
          </a:prstGeom>
          <a:noFill/>
          <a:ln/>
        </p:spPr>
        <p:txBody>
          <a:bodyPr wrap="none" rtlCol="0" anchor="t"/>
          <a:lstStyle/>
          <a:p>
            <a:pPr marL="0" indent="0" algn="l">
              <a:lnSpc>
                <a:spcPts val="2711"/>
              </a:lnSpc>
              <a:buNone/>
            </a:pPr>
            <a:r>
              <a:rPr lang="en-US" sz="2169" b="1" dirty="0">
                <a:solidFill>
                  <a:srgbClr val="396AF1"/>
                </a:solidFill>
                <a:latin typeface="Barlow" pitchFamily="34" charset="0"/>
                <a:ea typeface="Barlow" pitchFamily="34" charset="-122"/>
                <a:cs typeface="Barlow" pitchFamily="34" charset="-120"/>
              </a:rPr>
              <a:t>Performance Optimization</a:t>
            </a:r>
            <a:endParaRPr lang="en-US" sz="2169" dirty="0"/>
          </a:p>
        </p:txBody>
      </p:sp>
      <p:sp>
        <p:nvSpPr>
          <p:cNvPr id="21" name="Text 17"/>
          <p:cNvSpPr/>
          <p:nvPr/>
        </p:nvSpPr>
        <p:spPr>
          <a:xfrm>
            <a:off x="2368748" y="6696670"/>
            <a:ext cx="7777758" cy="705088"/>
          </a:xfrm>
          <a:prstGeom prst="rect">
            <a:avLst/>
          </a:prstGeom>
          <a:noFill/>
          <a:ln/>
        </p:spPr>
        <p:txBody>
          <a:bodyPr wrap="square" rtlCol="0" anchor="t"/>
          <a:lstStyle/>
          <a:p>
            <a:pPr marL="0" indent="0" algn="l">
              <a:lnSpc>
                <a:spcPts val="2776"/>
              </a:lnSpc>
              <a:buNone/>
            </a:pPr>
            <a:r>
              <a:rPr lang="en-US" sz="1735" dirty="0">
                <a:solidFill>
                  <a:srgbClr val="272525"/>
                </a:solidFill>
                <a:latin typeface="Montserrat" pitchFamily="34" charset="0"/>
                <a:ea typeface="Montserrat" pitchFamily="34" charset="-122"/>
                <a:cs typeface="Montserrat" pitchFamily="34" charset="-120"/>
              </a:rPr>
              <a:t>Optimize code and use efficient patterns to ensure your application runs smoothly and scales well.</a:t>
            </a:r>
            <a:endParaRPr lang="en-US" sz="1735"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sp>
        <p:nvSpPr>
          <p:cNvPr id="4" name="Text 1"/>
          <p:cNvSpPr/>
          <p:nvPr/>
        </p:nvSpPr>
        <p:spPr>
          <a:xfrm>
            <a:off x="1760220" y="1694617"/>
            <a:ext cx="8092440"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Debugging and testing in Node.js</a:t>
            </a:r>
            <a:endParaRPr lang="en-US" sz="4374" dirty="0"/>
          </a:p>
        </p:txBody>
      </p:sp>
      <p:pic>
        <p:nvPicPr>
          <p:cNvPr id="5" name="Image 1" descr="preencoded.png"/>
          <p:cNvPicPr>
            <a:picLocks noChangeAspect="1"/>
          </p:cNvPicPr>
          <p:nvPr/>
        </p:nvPicPr>
        <p:blipFill>
          <a:blip r:embed="rId4"/>
          <a:stretch>
            <a:fillRect/>
          </a:stretch>
        </p:blipFill>
        <p:spPr>
          <a:xfrm>
            <a:off x="1760220" y="2833330"/>
            <a:ext cx="3703320" cy="888682"/>
          </a:xfrm>
          <a:prstGeom prst="rect">
            <a:avLst/>
          </a:prstGeom>
        </p:spPr>
      </p:pic>
      <p:sp>
        <p:nvSpPr>
          <p:cNvPr id="6" name="Text 2"/>
          <p:cNvSpPr/>
          <p:nvPr/>
        </p:nvSpPr>
        <p:spPr>
          <a:xfrm>
            <a:off x="1982391" y="4055269"/>
            <a:ext cx="2221944" cy="347186"/>
          </a:xfrm>
          <a:prstGeom prst="rect">
            <a:avLst/>
          </a:prstGeom>
          <a:noFill/>
          <a:ln/>
        </p:spPr>
        <p:txBody>
          <a:bodyPr wrap="none" rtlCol="0" anchor="t"/>
          <a:lstStyle/>
          <a:p>
            <a:pPr marL="0" indent="0" algn="l">
              <a:lnSpc>
                <a:spcPts val="2734"/>
              </a:lnSpc>
              <a:buNone/>
            </a:pPr>
            <a:r>
              <a:rPr lang="en-US" sz="2187" b="1" dirty="0">
                <a:solidFill>
                  <a:srgbClr val="396AF1"/>
                </a:solidFill>
                <a:latin typeface="Barlow" pitchFamily="34" charset="0"/>
                <a:ea typeface="Barlow" pitchFamily="34" charset="-122"/>
                <a:cs typeface="Barlow" pitchFamily="34" charset="-120"/>
              </a:rPr>
              <a:t>Debugging</a:t>
            </a:r>
            <a:endParaRPr lang="en-US" sz="2187" dirty="0"/>
          </a:p>
        </p:txBody>
      </p:sp>
      <p:sp>
        <p:nvSpPr>
          <p:cNvPr id="7" name="Text 3"/>
          <p:cNvSpPr/>
          <p:nvPr/>
        </p:nvSpPr>
        <p:spPr>
          <a:xfrm>
            <a:off x="1982391" y="4535686"/>
            <a:ext cx="3258979" cy="1777008"/>
          </a:xfrm>
          <a:prstGeom prst="rect">
            <a:avLst/>
          </a:prstGeom>
          <a:noFill/>
          <a:ln/>
        </p:spPr>
        <p:txBody>
          <a:bodyPr wrap="square" rtlCol="0" anchor="t"/>
          <a:lstStyle/>
          <a:p>
            <a:pPr marL="0" indent="0" algn="l">
              <a:lnSpc>
                <a:spcPts val="2799"/>
              </a:lnSpc>
              <a:buNone/>
            </a:pPr>
            <a:r>
              <a:rPr lang="en-US" sz="1750" dirty="0">
                <a:solidFill>
                  <a:srgbClr val="272525"/>
                </a:solidFill>
                <a:latin typeface="Montserrat" pitchFamily="34" charset="0"/>
                <a:ea typeface="Montserrat" pitchFamily="34" charset="-122"/>
                <a:cs typeface="Montserrat" pitchFamily="34" charset="-120"/>
              </a:rPr>
              <a:t>Node.js provides built-in debugging and diagnostic tools such as the "Inspector" protocol and "Console" module.</a:t>
            </a:r>
            <a:endParaRPr lang="en-US" sz="1750" dirty="0"/>
          </a:p>
        </p:txBody>
      </p:sp>
      <p:pic>
        <p:nvPicPr>
          <p:cNvPr id="8" name="Image 2" descr="preencoded.png"/>
          <p:cNvPicPr>
            <a:picLocks noChangeAspect="1"/>
          </p:cNvPicPr>
          <p:nvPr/>
        </p:nvPicPr>
        <p:blipFill>
          <a:blip r:embed="rId5"/>
          <a:stretch>
            <a:fillRect/>
          </a:stretch>
        </p:blipFill>
        <p:spPr>
          <a:xfrm>
            <a:off x="5463540" y="2833330"/>
            <a:ext cx="3703320" cy="888682"/>
          </a:xfrm>
          <a:prstGeom prst="rect">
            <a:avLst/>
          </a:prstGeom>
        </p:spPr>
      </p:pic>
      <p:sp>
        <p:nvSpPr>
          <p:cNvPr id="9" name="Text 4"/>
          <p:cNvSpPr/>
          <p:nvPr/>
        </p:nvSpPr>
        <p:spPr>
          <a:xfrm>
            <a:off x="5685711" y="4055269"/>
            <a:ext cx="2484120" cy="347186"/>
          </a:xfrm>
          <a:prstGeom prst="rect">
            <a:avLst/>
          </a:prstGeom>
          <a:noFill/>
          <a:ln/>
        </p:spPr>
        <p:txBody>
          <a:bodyPr wrap="none" rtlCol="0" anchor="t"/>
          <a:lstStyle/>
          <a:p>
            <a:pPr marL="0" indent="0" algn="l">
              <a:lnSpc>
                <a:spcPts val="2734"/>
              </a:lnSpc>
              <a:buNone/>
            </a:pPr>
            <a:r>
              <a:rPr lang="en-US" sz="2187" b="1" dirty="0">
                <a:solidFill>
                  <a:srgbClr val="396AF1"/>
                </a:solidFill>
                <a:latin typeface="Barlow" pitchFamily="34" charset="0"/>
                <a:ea typeface="Barlow" pitchFamily="34" charset="-122"/>
                <a:cs typeface="Barlow" pitchFamily="34" charset="-120"/>
              </a:rPr>
              <a:t>Testing Frameworks</a:t>
            </a:r>
            <a:endParaRPr lang="en-US" sz="2187" dirty="0"/>
          </a:p>
        </p:txBody>
      </p:sp>
      <p:sp>
        <p:nvSpPr>
          <p:cNvPr id="10" name="Text 5"/>
          <p:cNvSpPr/>
          <p:nvPr/>
        </p:nvSpPr>
        <p:spPr>
          <a:xfrm>
            <a:off x="5685711" y="4535686"/>
            <a:ext cx="3258979" cy="1777008"/>
          </a:xfrm>
          <a:prstGeom prst="rect">
            <a:avLst/>
          </a:prstGeom>
          <a:noFill/>
          <a:ln/>
        </p:spPr>
        <p:txBody>
          <a:bodyPr wrap="square" rtlCol="0" anchor="t"/>
          <a:lstStyle/>
          <a:p>
            <a:pPr marL="0" indent="0" algn="l">
              <a:lnSpc>
                <a:spcPts val="2799"/>
              </a:lnSpc>
              <a:buNone/>
            </a:pPr>
            <a:r>
              <a:rPr lang="en-US" sz="1750" dirty="0">
                <a:solidFill>
                  <a:srgbClr val="272525"/>
                </a:solidFill>
                <a:latin typeface="Montserrat" pitchFamily="34" charset="0"/>
                <a:ea typeface="Montserrat" pitchFamily="34" charset="-122"/>
                <a:cs typeface="Montserrat" pitchFamily="34" charset="-120"/>
              </a:rPr>
              <a:t>There are a variety of testing frameworks like Mocha, Jest, and Jasmine that are commonly used for backend testing in Node.js.</a:t>
            </a:r>
            <a:endParaRPr lang="en-US" sz="1750" dirty="0"/>
          </a:p>
        </p:txBody>
      </p:sp>
      <p:pic>
        <p:nvPicPr>
          <p:cNvPr id="11" name="Image 3" descr="preencoded.png"/>
          <p:cNvPicPr>
            <a:picLocks noChangeAspect="1"/>
          </p:cNvPicPr>
          <p:nvPr/>
        </p:nvPicPr>
        <p:blipFill>
          <a:blip r:embed="rId6"/>
          <a:stretch>
            <a:fillRect/>
          </a:stretch>
        </p:blipFill>
        <p:spPr>
          <a:xfrm>
            <a:off x="9166860" y="2833330"/>
            <a:ext cx="3703320" cy="888682"/>
          </a:xfrm>
          <a:prstGeom prst="rect">
            <a:avLst/>
          </a:prstGeom>
        </p:spPr>
      </p:pic>
      <p:sp>
        <p:nvSpPr>
          <p:cNvPr id="12" name="Text 6"/>
          <p:cNvSpPr/>
          <p:nvPr/>
        </p:nvSpPr>
        <p:spPr>
          <a:xfrm>
            <a:off x="9389031" y="4055269"/>
            <a:ext cx="2705100" cy="347186"/>
          </a:xfrm>
          <a:prstGeom prst="rect">
            <a:avLst/>
          </a:prstGeom>
          <a:noFill/>
          <a:ln/>
        </p:spPr>
        <p:txBody>
          <a:bodyPr wrap="none" rtlCol="0" anchor="t"/>
          <a:lstStyle/>
          <a:p>
            <a:pPr marL="0" indent="0" algn="l">
              <a:lnSpc>
                <a:spcPts val="2734"/>
              </a:lnSpc>
              <a:buNone/>
            </a:pPr>
            <a:r>
              <a:rPr lang="en-US" sz="2187" b="1" dirty="0">
                <a:solidFill>
                  <a:srgbClr val="396AF1"/>
                </a:solidFill>
                <a:latin typeface="Barlow" pitchFamily="34" charset="0"/>
                <a:ea typeface="Barlow" pitchFamily="34" charset="-122"/>
                <a:cs typeface="Barlow" pitchFamily="34" charset="-120"/>
              </a:rPr>
              <a:t>Mocking and Stubbing</a:t>
            </a:r>
            <a:endParaRPr lang="en-US" sz="2187" dirty="0"/>
          </a:p>
        </p:txBody>
      </p:sp>
      <p:sp>
        <p:nvSpPr>
          <p:cNvPr id="13" name="Text 7"/>
          <p:cNvSpPr/>
          <p:nvPr/>
        </p:nvSpPr>
        <p:spPr>
          <a:xfrm>
            <a:off x="9389031" y="4535686"/>
            <a:ext cx="3258979" cy="1421606"/>
          </a:xfrm>
          <a:prstGeom prst="rect">
            <a:avLst/>
          </a:prstGeom>
          <a:noFill/>
          <a:ln/>
        </p:spPr>
        <p:txBody>
          <a:bodyPr wrap="square" rtlCol="0" anchor="t"/>
          <a:lstStyle/>
          <a:p>
            <a:pPr marL="0" indent="0" algn="l">
              <a:lnSpc>
                <a:spcPts val="2799"/>
              </a:lnSpc>
              <a:buNone/>
            </a:pPr>
            <a:r>
              <a:rPr lang="en-US" sz="1750" dirty="0">
                <a:solidFill>
                  <a:srgbClr val="272525"/>
                </a:solidFill>
                <a:latin typeface="Montserrat" pitchFamily="34" charset="0"/>
                <a:ea typeface="Montserrat" pitchFamily="34" charset="-122"/>
                <a:cs typeface="Montserrat" pitchFamily="34" charset="-120"/>
              </a:rPr>
              <a:t>Use libraries like Sinon.js to mock and stub external dependencies for effective unit testing.</a:t>
            </a:r>
            <a:endParaRPr lang="en-US" sz="175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sp>
        <p:nvSpPr>
          <p:cNvPr id="4" name="Text 1"/>
          <p:cNvSpPr/>
          <p:nvPr/>
        </p:nvSpPr>
        <p:spPr>
          <a:xfrm>
            <a:off x="1760220" y="1024414"/>
            <a:ext cx="11018520"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Resources and learning materials for Node.js</a:t>
            </a:r>
            <a:endParaRPr lang="en-US" sz="4374" dirty="0"/>
          </a:p>
        </p:txBody>
      </p:sp>
      <p:pic>
        <p:nvPicPr>
          <p:cNvPr id="5" name="Image 1" descr="preencoded.png"/>
          <p:cNvPicPr>
            <a:picLocks noChangeAspect="1"/>
          </p:cNvPicPr>
          <p:nvPr/>
        </p:nvPicPr>
        <p:blipFill>
          <a:blip r:embed="rId4"/>
          <a:stretch>
            <a:fillRect/>
          </a:stretch>
        </p:blipFill>
        <p:spPr>
          <a:xfrm>
            <a:off x="1760220" y="2163128"/>
            <a:ext cx="3481149" cy="2151459"/>
          </a:xfrm>
          <a:prstGeom prst="rect">
            <a:avLst/>
          </a:prstGeom>
        </p:spPr>
      </p:pic>
      <p:sp>
        <p:nvSpPr>
          <p:cNvPr id="6" name="Text 2"/>
          <p:cNvSpPr/>
          <p:nvPr/>
        </p:nvSpPr>
        <p:spPr>
          <a:xfrm>
            <a:off x="1760220" y="4592241"/>
            <a:ext cx="2842260" cy="347186"/>
          </a:xfrm>
          <a:prstGeom prst="rect">
            <a:avLst/>
          </a:prstGeom>
          <a:noFill/>
          <a:ln/>
        </p:spPr>
        <p:txBody>
          <a:bodyPr wrap="none" rtlCol="0" anchor="t"/>
          <a:lstStyle/>
          <a:p>
            <a:pPr marL="0" indent="0" algn="l">
              <a:lnSpc>
                <a:spcPts val="2734"/>
              </a:lnSpc>
              <a:buNone/>
            </a:pPr>
            <a:r>
              <a:rPr lang="en-US" sz="2187" b="1" dirty="0">
                <a:solidFill>
                  <a:srgbClr val="396AF1"/>
                </a:solidFill>
                <a:latin typeface="Barlow" pitchFamily="34" charset="0"/>
                <a:ea typeface="Barlow" pitchFamily="34" charset="-122"/>
                <a:cs typeface="Barlow" pitchFamily="34" charset="-120"/>
              </a:rPr>
              <a:t>Official Documentation</a:t>
            </a:r>
            <a:endParaRPr lang="en-US" sz="2187" dirty="0"/>
          </a:p>
        </p:txBody>
      </p:sp>
      <p:sp>
        <p:nvSpPr>
          <p:cNvPr id="7" name="Text 3"/>
          <p:cNvSpPr/>
          <p:nvPr/>
        </p:nvSpPr>
        <p:spPr>
          <a:xfrm>
            <a:off x="1760220" y="5072658"/>
            <a:ext cx="3481149" cy="1777008"/>
          </a:xfrm>
          <a:prstGeom prst="rect">
            <a:avLst/>
          </a:prstGeom>
          <a:noFill/>
          <a:ln/>
        </p:spPr>
        <p:txBody>
          <a:bodyPr wrap="square" rtlCol="0" anchor="t"/>
          <a:lstStyle/>
          <a:p>
            <a:pPr marL="0" indent="0" algn="l">
              <a:lnSpc>
                <a:spcPts val="2799"/>
              </a:lnSpc>
              <a:buNone/>
            </a:pPr>
            <a:r>
              <a:rPr lang="en-US" sz="1750" dirty="0">
                <a:solidFill>
                  <a:srgbClr val="272525"/>
                </a:solidFill>
                <a:latin typeface="Montserrat" pitchFamily="34" charset="0"/>
                <a:ea typeface="Montserrat" pitchFamily="34" charset="-122"/>
                <a:cs typeface="Montserrat" pitchFamily="34" charset="-120"/>
              </a:rPr>
              <a:t>The official Node.js documentation provides in-depth guides, references, and examples for all aspects of Node.js development.</a:t>
            </a:r>
            <a:endParaRPr lang="en-US" sz="1750" dirty="0"/>
          </a:p>
        </p:txBody>
      </p:sp>
      <p:pic>
        <p:nvPicPr>
          <p:cNvPr id="8" name="Image 2" descr="preencoded.png"/>
          <p:cNvPicPr>
            <a:picLocks noChangeAspect="1"/>
          </p:cNvPicPr>
          <p:nvPr/>
        </p:nvPicPr>
        <p:blipFill>
          <a:blip r:embed="rId5"/>
          <a:stretch>
            <a:fillRect/>
          </a:stretch>
        </p:blipFill>
        <p:spPr>
          <a:xfrm>
            <a:off x="5574625" y="2163128"/>
            <a:ext cx="3481149" cy="2151459"/>
          </a:xfrm>
          <a:prstGeom prst="rect">
            <a:avLst/>
          </a:prstGeom>
        </p:spPr>
      </p:pic>
      <p:sp>
        <p:nvSpPr>
          <p:cNvPr id="9" name="Text 4"/>
          <p:cNvSpPr/>
          <p:nvPr/>
        </p:nvSpPr>
        <p:spPr>
          <a:xfrm>
            <a:off x="5574625" y="4592241"/>
            <a:ext cx="3481149" cy="694373"/>
          </a:xfrm>
          <a:prstGeom prst="rect">
            <a:avLst/>
          </a:prstGeom>
          <a:noFill/>
          <a:ln/>
        </p:spPr>
        <p:txBody>
          <a:bodyPr wrap="square" rtlCol="0" anchor="t"/>
          <a:lstStyle/>
          <a:p>
            <a:pPr marL="0" indent="0" algn="l">
              <a:lnSpc>
                <a:spcPts val="2734"/>
              </a:lnSpc>
              <a:buNone/>
            </a:pPr>
            <a:r>
              <a:rPr lang="en-US" sz="2187" b="1" dirty="0">
                <a:solidFill>
                  <a:srgbClr val="396AF1"/>
                </a:solidFill>
                <a:latin typeface="Barlow" pitchFamily="34" charset="0"/>
                <a:ea typeface="Barlow" pitchFamily="34" charset="-122"/>
                <a:cs typeface="Barlow" pitchFamily="34" charset="-120"/>
              </a:rPr>
              <a:t>Learning Paths and Tutorials</a:t>
            </a:r>
            <a:endParaRPr lang="en-US" sz="2187" dirty="0"/>
          </a:p>
        </p:txBody>
      </p:sp>
      <p:sp>
        <p:nvSpPr>
          <p:cNvPr id="10" name="Text 5"/>
          <p:cNvSpPr/>
          <p:nvPr/>
        </p:nvSpPr>
        <p:spPr>
          <a:xfrm>
            <a:off x="5574625" y="5419844"/>
            <a:ext cx="3481149" cy="1777008"/>
          </a:xfrm>
          <a:prstGeom prst="rect">
            <a:avLst/>
          </a:prstGeom>
          <a:noFill/>
          <a:ln/>
        </p:spPr>
        <p:txBody>
          <a:bodyPr wrap="square" rtlCol="0" anchor="t"/>
          <a:lstStyle/>
          <a:p>
            <a:pPr marL="0" indent="0" algn="l">
              <a:lnSpc>
                <a:spcPts val="2799"/>
              </a:lnSpc>
              <a:buNone/>
            </a:pPr>
            <a:r>
              <a:rPr lang="en-US" sz="1750" dirty="0">
                <a:solidFill>
                  <a:srgbClr val="272525"/>
                </a:solidFill>
                <a:latin typeface="Montserrat" pitchFamily="34" charset="0"/>
                <a:ea typeface="Montserrat" pitchFamily="34" charset="-122"/>
                <a:cs typeface="Montserrat" pitchFamily="34" charset="-120"/>
              </a:rPr>
              <a:t>Online platforms offer comprehensive tutorials and learning paths to master Node.js and its associated technologies.</a:t>
            </a:r>
            <a:endParaRPr lang="en-US" sz="1750" dirty="0"/>
          </a:p>
        </p:txBody>
      </p:sp>
      <p:pic>
        <p:nvPicPr>
          <p:cNvPr id="11" name="Image 3" descr="preencoded.png"/>
          <p:cNvPicPr>
            <a:picLocks noChangeAspect="1"/>
          </p:cNvPicPr>
          <p:nvPr/>
        </p:nvPicPr>
        <p:blipFill>
          <a:blip r:embed="rId6"/>
          <a:stretch>
            <a:fillRect/>
          </a:stretch>
        </p:blipFill>
        <p:spPr>
          <a:xfrm>
            <a:off x="9389031" y="2163128"/>
            <a:ext cx="3481149" cy="2151459"/>
          </a:xfrm>
          <a:prstGeom prst="rect">
            <a:avLst/>
          </a:prstGeom>
        </p:spPr>
      </p:pic>
      <p:sp>
        <p:nvSpPr>
          <p:cNvPr id="12" name="Text 6"/>
          <p:cNvSpPr/>
          <p:nvPr/>
        </p:nvSpPr>
        <p:spPr>
          <a:xfrm>
            <a:off x="9389031" y="4592241"/>
            <a:ext cx="2221944" cy="347186"/>
          </a:xfrm>
          <a:prstGeom prst="rect">
            <a:avLst/>
          </a:prstGeom>
          <a:noFill/>
          <a:ln/>
        </p:spPr>
        <p:txBody>
          <a:bodyPr wrap="none" rtlCol="0" anchor="t"/>
          <a:lstStyle/>
          <a:p>
            <a:pPr marL="0" indent="0" algn="l">
              <a:lnSpc>
                <a:spcPts val="2734"/>
              </a:lnSpc>
              <a:buNone/>
            </a:pPr>
            <a:r>
              <a:rPr lang="en-US" sz="2187" b="1" dirty="0">
                <a:solidFill>
                  <a:srgbClr val="396AF1"/>
                </a:solidFill>
                <a:latin typeface="Barlow" pitchFamily="34" charset="0"/>
                <a:ea typeface="Barlow" pitchFamily="34" charset="-122"/>
                <a:cs typeface="Barlow" pitchFamily="34" charset="-120"/>
              </a:rPr>
              <a:t>Online Community</a:t>
            </a:r>
            <a:endParaRPr lang="en-US" sz="2187" dirty="0"/>
          </a:p>
        </p:txBody>
      </p:sp>
      <p:sp>
        <p:nvSpPr>
          <p:cNvPr id="13" name="Text 7"/>
          <p:cNvSpPr/>
          <p:nvPr/>
        </p:nvSpPr>
        <p:spPr>
          <a:xfrm>
            <a:off x="9389031" y="5072658"/>
            <a:ext cx="3481149" cy="2132409"/>
          </a:xfrm>
          <a:prstGeom prst="rect">
            <a:avLst/>
          </a:prstGeom>
          <a:noFill/>
          <a:ln/>
        </p:spPr>
        <p:txBody>
          <a:bodyPr wrap="square" rtlCol="0" anchor="t"/>
          <a:lstStyle/>
          <a:p>
            <a:pPr marL="0" indent="0" algn="l">
              <a:lnSpc>
                <a:spcPts val="2799"/>
              </a:lnSpc>
              <a:buNone/>
            </a:pPr>
            <a:r>
              <a:rPr lang="en-US" sz="1750" dirty="0">
                <a:solidFill>
                  <a:srgbClr val="272525"/>
                </a:solidFill>
                <a:latin typeface="Montserrat" pitchFamily="34" charset="0"/>
                <a:ea typeface="Montserrat" pitchFamily="34" charset="-122"/>
                <a:cs typeface="Montserrat" pitchFamily="34" charset="-120"/>
              </a:rPr>
              <a:t>Join online forums, communities, and Q&amp;A platforms to engage with other Node.js developers, share knowledge, and seek help when needed.</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sp>
        <p:nvSpPr>
          <p:cNvPr id="4" name="Text 1"/>
          <p:cNvSpPr/>
          <p:nvPr/>
        </p:nvSpPr>
        <p:spPr>
          <a:xfrm>
            <a:off x="1760220" y="1637824"/>
            <a:ext cx="6179820"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Benefits of using Node.js</a:t>
            </a:r>
            <a:endParaRPr lang="en-US" sz="4374" dirty="0"/>
          </a:p>
        </p:txBody>
      </p:sp>
      <p:sp>
        <p:nvSpPr>
          <p:cNvPr id="5" name="Shape 2"/>
          <p:cNvSpPr/>
          <p:nvPr/>
        </p:nvSpPr>
        <p:spPr>
          <a:xfrm>
            <a:off x="1760220" y="2950131"/>
            <a:ext cx="499943" cy="499943"/>
          </a:xfrm>
          <a:prstGeom prst="roundRect">
            <a:avLst>
              <a:gd name="adj" fmla="val 26667"/>
            </a:avLst>
          </a:prstGeom>
          <a:solidFill>
            <a:srgbClr val="EEEFF5"/>
          </a:solidFill>
          <a:ln/>
        </p:spPr>
      </p:sp>
      <p:sp>
        <p:nvSpPr>
          <p:cNvPr id="6" name="Text 3"/>
          <p:cNvSpPr/>
          <p:nvPr/>
        </p:nvSpPr>
        <p:spPr>
          <a:xfrm>
            <a:off x="1952982" y="2991803"/>
            <a:ext cx="114300"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1</a:t>
            </a:r>
            <a:endParaRPr lang="en-US" sz="2624" dirty="0"/>
          </a:p>
        </p:txBody>
      </p:sp>
      <p:sp>
        <p:nvSpPr>
          <p:cNvPr id="7" name="Text 4"/>
          <p:cNvSpPr/>
          <p:nvPr/>
        </p:nvSpPr>
        <p:spPr>
          <a:xfrm>
            <a:off x="2482334" y="3026450"/>
            <a:ext cx="2221944"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Efficiency</a:t>
            </a:r>
            <a:endParaRPr lang="en-US" sz="2187" dirty="0"/>
          </a:p>
        </p:txBody>
      </p:sp>
      <p:sp>
        <p:nvSpPr>
          <p:cNvPr id="8" name="Text 5"/>
          <p:cNvSpPr/>
          <p:nvPr/>
        </p:nvSpPr>
        <p:spPr>
          <a:xfrm>
            <a:off x="2482334" y="3506867"/>
            <a:ext cx="4721781" cy="1066205"/>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Node.js provides a non-blocking, event-driven architecture which makes it extremely efficient.</a:t>
            </a:r>
            <a:endParaRPr lang="en-US" sz="1750" dirty="0"/>
          </a:p>
        </p:txBody>
      </p:sp>
      <p:sp>
        <p:nvSpPr>
          <p:cNvPr id="9" name="Shape 6"/>
          <p:cNvSpPr/>
          <p:nvPr/>
        </p:nvSpPr>
        <p:spPr>
          <a:xfrm>
            <a:off x="7426285" y="2950131"/>
            <a:ext cx="499943" cy="499943"/>
          </a:xfrm>
          <a:prstGeom prst="roundRect">
            <a:avLst>
              <a:gd name="adj" fmla="val 26667"/>
            </a:avLst>
          </a:prstGeom>
          <a:solidFill>
            <a:srgbClr val="EEEFF5"/>
          </a:solidFill>
          <a:ln/>
        </p:spPr>
      </p:sp>
      <p:sp>
        <p:nvSpPr>
          <p:cNvPr id="10" name="Text 7"/>
          <p:cNvSpPr/>
          <p:nvPr/>
        </p:nvSpPr>
        <p:spPr>
          <a:xfrm>
            <a:off x="7584758" y="2991803"/>
            <a:ext cx="182880"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2</a:t>
            </a:r>
            <a:endParaRPr lang="en-US" sz="2624" dirty="0"/>
          </a:p>
        </p:txBody>
      </p:sp>
      <p:sp>
        <p:nvSpPr>
          <p:cNvPr id="11" name="Text 8"/>
          <p:cNvSpPr/>
          <p:nvPr/>
        </p:nvSpPr>
        <p:spPr>
          <a:xfrm>
            <a:off x="8148399" y="3026450"/>
            <a:ext cx="3025140"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Open Source Community</a:t>
            </a:r>
            <a:endParaRPr lang="en-US" sz="2187" dirty="0"/>
          </a:p>
        </p:txBody>
      </p:sp>
      <p:sp>
        <p:nvSpPr>
          <p:cNvPr id="12" name="Text 9"/>
          <p:cNvSpPr/>
          <p:nvPr/>
        </p:nvSpPr>
        <p:spPr>
          <a:xfrm>
            <a:off x="8148399" y="3506867"/>
            <a:ext cx="4721781" cy="1421606"/>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Node.js has a vibrant community that contributes to its growth, creating an extensive library of modules and extensions.</a:t>
            </a:r>
            <a:endParaRPr lang="en-US" sz="1750" dirty="0"/>
          </a:p>
        </p:txBody>
      </p:sp>
      <p:sp>
        <p:nvSpPr>
          <p:cNvPr id="13" name="Shape 10"/>
          <p:cNvSpPr/>
          <p:nvPr/>
        </p:nvSpPr>
        <p:spPr>
          <a:xfrm>
            <a:off x="1760220" y="5324237"/>
            <a:ext cx="499943" cy="499943"/>
          </a:xfrm>
          <a:prstGeom prst="roundRect">
            <a:avLst>
              <a:gd name="adj" fmla="val 26667"/>
            </a:avLst>
          </a:prstGeom>
          <a:solidFill>
            <a:srgbClr val="EEEFF5"/>
          </a:solidFill>
          <a:ln/>
        </p:spPr>
      </p:sp>
      <p:sp>
        <p:nvSpPr>
          <p:cNvPr id="14" name="Text 11"/>
          <p:cNvSpPr/>
          <p:nvPr/>
        </p:nvSpPr>
        <p:spPr>
          <a:xfrm>
            <a:off x="1918692" y="5365909"/>
            <a:ext cx="182880"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3</a:t>
            </a:r>
            <a:endParaRPr lang="en-US" sz="2624" dirty="0"/>
          </a:p>
        </p:txBody>
      </p:sp>
      <p:sp>
        <p:nvSpPr>
          <p:cNvPr id="15" name="Text 12"/>
          <p:cNvSpPr/>
          <p:nvPr/>
        </p:nvSpPr>
        <p:spPr>
          <a:xfrm>
            <a:off x="2482334" y="5400556"/>
            <a:ext cx="2221944"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Performance</a:t>
            </a:r>
            <a:endParaRPr lang="en-US" sz="2187" dirty="0"/>
          </a:p>
        </p:txBody>
      </p:sp>
      <p:sp>
        <p:nvSpPr>
          <p:cNvPr id="16" name="Text 13"/>
          <p:cNvSpPr/>
          <p:nvPr/>
        </p:nvSpPr>
        <p:spPr>
          <a:xfrm>
            <a:off x="2482334" y="5880973"/>
            <a:ext cx="4721781" cy="710803"/>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It offers high performance due to its event-driven, non-blocking I/O model.</a:t>
            </a:r>
            <a:endParaRPr lang="en-US" sz="1750" dirty="0"/>
          </a:p>
        </p:txBody>
      </p:sp>
      <p:sp>
        <p:nvSpPr>
          <p:cNvPr id="17" name="Shape 14"/>
          <p:cNvSpPr/>
          <p:nvPr/>
        </p:nvSpPr>
        <p:spPr>
          <a:xfrm>
            <a:off x="7426285" y="5324237"/>
            <a:ext cx="499943" cy="499943"/>
          </a:xfrm>
          <a:prstGeom prst="roundRect">
            <a:avLst>
              <a:gd name="adj" fmla="val 26667"/>
            </a:avLst>
          </a:prstGeom>
          <a:solidFill>
            <a:srgbClr val="EEEFF5"/>
          </a:solidFill>
          <a:ln/>
        </p:spPr>
      </p:sp>
      <p:sp>
        <p:nvSpPr>
          <p:cNvPr id="18" name="Text 15"/>
          <p:cNvSpPr/>
          <p:nvPr/>
        </p:nvSpPr>
        <p:spPr>
          <a:xfrm>
            <a:off x="7577138" y="5365909"/>
            <a:ext cx="198120"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4</a:t>
            </a:r>
            <a:endParaRPr lang="en-US" sz="2624" dirty="0"/>
          </a:p>
        </p:txBody>
      </p:sp>
      <p:sp>
        <p:nvSpPr>
          <p:cNvPr id="19" name="Text 16"/>
          <p:cNvSpPr/>
          <p:nvPr/>
        </p:nvSpPr>
        <p:spPr>
          <a:xfrm>
            <a:off x="8148399" y="5400556"/>
            <a:ext cx="2221944"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Scalability</a:t>
            </a:r>
            <a:endParaRPr lang="en-US" sz="2187" dirty="0"/>
          </a:p>
        </p:txBody>
      </p:sp>
      <p:sp>
        <p:nvSpPr>
          <p:cNvPr id="20" name="Text 17"/>
          <p:cNvSpPr/>
          <p:nvPr/>
        </p:nvSpPr>
        <p:spPr>
          <a:xfrm>
            <a:off x="8148399" y="5880973"/>
            <a:ext cx="4721781" cy="710803"/>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Node.js is designed to handle large-scale, real-time applications with ease.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sp>
        <p:nvSpPr>
          <p:cNvPr id="11" name="Content Placeholder 2"/>
          <p:cNvSpPr txBox="1">
            <a:spLocks/>
          </p:cNvSpPr>
          <p:nvPr/>
        </p:nvSpPr>
        <p:spPr>
          <a:xfrm>
            <a:off x="881743" y="1828801"/>
            <a:ext cx="12912316" cy="5274526"/>
          </a:xfrm>
          <a:prstGeom prst="rect">
            <a:avLst/>
          </a:prstGeom>
        </p:spPr>
        <p:txBody>
          <a:bodyPr>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NPM is an acronym for Node.js Package Manager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NPM provides a public package repository, a specification for building packages, and a command line tool for working with packages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http://www.npmjs.com</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The company </a:t>
            </a:r>
            <a:r>
              <a:rPr kumimoji="0" lang="en-US" sz="2800" b="0" i="0" u="none" strike="noStrike" kern="1200" cap="none" spc="0" normalizeH="0" baseline="0" noProof="0" dirty="0" err="1">
                <a:ln>
                  <a:noFill/>
                </a:ln>
                <a:solidFill>
                  <a:schemeClr val="tx1"/>
                </a:solidFill>
                <a:effectLst/>
                <a:uLnTx/>
                <a:uFillTx/>
                <a:latin typeface="+mn-lt"/>
                <a:ea typeface="+mn-ea"/>
                <a:cs typeface="+mn-cs"/>
              </a:rPr>
              <a:t>npm</a:t>
            </a:r>
            <a:r>
              <a:rPr kumimoji="0" lang="en-US" sz="2800" b="0" i="0" u="none" strike="noStrike" kern="1200" cap="none" spc="0" normalizeH="0" baseline="0" noProof="0" dirty="0">
                <a:ln>
                  <a:noFill/>
                </a:ln>
                <a:solidFill>
                  <a:schemeClr val="tx1"/>
                </a:solidFill>
                <a:effectLst/>
                <a:uLnTx/>
                <a:uFillTx/>
                <a:latin typeface="+mn-lt"/>
                <a:ea typeface="+mn-ea"/>
                <a:cs typeface="+mn-cs"/>
              </a:rPr>
              <a:t>, Inc. develops and maintains NPM</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Node.js distributes the </a:t>
            </a:r>
            <a:r>
              <a:rPr kumimoji="0" lang="en-US" sz="2800" b="1" i="0" u="none" strike="noStrike" kern="1200" cap="none" spc="0" normalizeH="0" baseline="0" noProof="0" dirty="0" err="1">
                <a:ln>
                  <a:noFill/>
                </a:ln>
                <a:solidFill>
                  <a:schemeClr val="tx1"/>
                </a:solidFill>
                <a:effectLst/>
                <a:uLnTx/>
                <a:uFillTx/>
                <a:latin typeface="+mn-lt"/>
                <a:ea typeface="+mn-ea"/>
                <a:cs typeface="+mn-cs"/>
              </a:rPr>
              <a:t>npm</a:t>
            </a:r>
            <a:r>
              <a:rPr kumimoji="0" lang="en-US" sz="2800" b="0" i="0" u="none" strike="noStrike" kern="1200" cap="none" spc="0" normalizeH="0" baseline="0" noProof="0" dirty="0">
                <a:ln>
                  <a:noFill/>
                </a:ln>
                <a:solidFill>
                  <a:schemeClr val="tx1"/>
                </a:solidFill>
                <a:effectLst/>
                <a:uLnTx/>
                <a:uFillTx/>
                <a:latin typeface="+mn-lt"/>
                <a:ea typeface="+mn-ea"/>
                <a:cs typeface="+mn-cs"/>
              </a:rPr>
              <a:t> executable along with the </a:t>
            </a:r>
            <a:r>
              <a:rPr kumimoji="0" lang="en-US" sz="2800" b="1" i="0" u="none" strike="noStrike" kern="1200" cap="none" spc="0" normalizeH="0" baseline="0" noProof="0" dirty="0">
                <a:ln>
                  <a:noFill/>
                </a:ln>
                <a:solidFill>
                  <a:schemeClr val="tx1"/>
                </a:solidFill>
                <a:effectLst/>
                <a:uLnTx/>
                <a:uFillTx/>
                <a:latin typeface="+mn-lt"/>
                <a:ea typeface="+mn-ea"/>
                <a:cs typeface="+mn-cs"/>
              </a:rPr>
              <a:t>node</a:t>
            </a:r>
            <a:r>
              <a:rPr kumimoji="0" lang="en-US" sz="2800" b="0" i="0" u="none" strike="noStrike" kern="1200" cap="none" spc="0" normalizeH="0" baseline="0" noProof="0" dirty="0">
                <a:ln>
                  <a:noFill/>
                </a:ln>
                <a:solidFill>
                  <a:schemeClr val="tx1"/>
                </a:solidFill>
                <a:effectLst/>
                <a:uLnTx/>
                <a:uFillTx/>
                <a:latin typeface="+mn-lt"/>
                <a:ea typeface="+mn-ea"/>
                <a:cs typeface="+mn-cs"/>
              </a:rPr>
              <a:t> executable, but it's actually a separate program with its own versioning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A package contains all the files needed for a module and modules are the JavaScript libraries that can be included in Node project according to the requirement of the project.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The top </a:t>
            </a:r>
            <a:r>
              <a:rPr kumimoji="0" lang="en-US" sz="2800" b="0" i="0" u="none" strike="noStrike" kern="1200" cap="none" spc="0" normalizeH="0" baseline="0" noProof="0" dirty="0" err="1">
                <a:ln>
                  <a:noFill/>
                </a:ln>
                <a:solidFill>
                  <a:schemeClr val="tx1"/>
                </a:solidFill>
                <a:effectLst/>
                <a:uLnTx/>
                <a:uFillTx/>
                <a:latin typeface="+mn-lt"/>
                <a:ea typeface="+mn-ea"/>
                <a:cs typeface="+mn-cs"/>
              </a:rPr>
              <a:t>npm</a:t>
            </a:r>
            <a:r>
              <a:rPr kumimoji="0" lang="en-US" sz="2800" b="0" i="0" u="none" strike="noStrike" kern="1200" cap="none" spc="0" normalizeH="0" baseline="0" noProof="0" dirty="0">
                <a:ln>
                  <a:noFill/>
                </a:ln>
                <a:solidFill>
                  <a:schemeClr val="tx1"/>
                </a:solidFill>
                <a:effectLst/>
                <a:uLnTx/>
                <a:uFillTx/>
                <a:latin typeface="+mn-lt"/>
                <a:ea typeface="+mn-ea"/>
                <a:cs typeface="+mn-cs"/>
              </a:rPr>
              <a:t> packages in the decreasing order are: </a:t>
            </a:r>
            <a:r>
              <a:rPr kumimoji="0" lang="en-US" sz="2800" b="0" i="0" u="none" strike="noStrike" kern="1200" cap="none" spc="0" normalizeH="0" baseline="0" noProof="0" dirty="0" err="1">
                <a:ln>
                  <a:noFill/>
                </a:ln>
                <a:solidFill>
                  <a:schemeClr val="tx1"/>
                </a:solidFill>
                <a:effectLst/>
                <a:uLnTx/>
                <a:uFillTx/>
                <a:latin typeface="+mn-lt"/>
                <a:ea typeface="+mn-ea"/>
                <a:cs typeface="+mn-cs"/>
              </a:rPr>
              <a:t>lodash</a:t>
            </a:r>
            <a:r>
              <a:rPr kumimoji="0" lang="en-US" sz="2800" b="0" i="0" u="none" strike="noStrike" kern="1200" cap="none" spc="0" normalizeH="0" baseline="0" noProof="0" dirty="0">
                <a:ln>
                  <a:noFill/>
                </a:ln>
                <a:solidFill>
                  <a:schemeClr val="tx1"/>
                </a:solidFill>
                <a:effectLst/>
                <a:uLnTx/>
                <a:uFillTx/>
                <a:latin typeface="+mn-lt"/>
                <a:ea typeface="+mn-ea"/>
                <a:cs typeface="+mn-cs"/>
              </a:rPr>
              <a:t>, async, react, request, express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Title 1"/>
          <p:cNvSpPr txBox="1">
            <a:spLocks/>
          </p:cNvSpPr>
          <p:nvPr/>
        </p:nvSpPr>
        <p:spPr>
          <a:xfrm>
            <a:off x="253038" y="604157"/>
            <a:ext cx="13773205" cy="1224643"/>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tx1"/>
                </a:solidFill>
                <a:effectLst/>
                <a:uLnTx/>
                <a:uFillTx/>
                <a:latin typeface="+mj-lt"/>
                <a:ea typeface="+mj-ea"/>
                <a:cs typeface="+mj-cs"/>
              </a:rPr>
              <a:t>Managing Packages with NPM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sp>
        <p:nvSpPr>
          <p:cNvPr id="4" name="Text 1"/>
          <p:cNvSpPr/>
          <p:nvPr/>
        </p:nvSpPr>
        <p:spPr>
          <a:xfrm>
            <a:off x="1760220" y="2077760"/>
            <a:ext cx="7330440"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Node Package Manager (NPM)</a:t>
            </a:r>
            <a:endParaRPr lang="en-US" sz="4374" dirty="0"/>
          </a:p>
        </p:txBody>
      </p:sp>
      <p:sp>
        <p:nvSpPr>
          <p:cNvPr id="5" name="Text 2"/>
          <p:cNvSpPr/>
          <p:nvPr/>
        </p:nvSpPr>
        <p:spPr>
          <a:xfrm>
            <a:off x="1760220" y="3327559"/>
            <a:ext cx="5388293" cy="999887"/>
          </a:xfrm>
          <a:prstGeom prst="rect">
            <a:avLst/>
          </a:prstGeom>
          <a:noFill/>
          <a:ln/>
        </p:spPr>
        <p:txBody>
          <a:bodyPr wrap="none" rtlCol="0" anchor="t"/>
          <a:lstStyle/>
          <a:p>
            <a:pPr marL="0" indent="0" algn="ctr">
              <a:lnSpc>
                <a:spcPts val="7873"/>
              </a:lnSpc>
              <a:buNone/>
            </a:pPr>
            <a:r>
              <a:rPr lang="en-US" sz="7873" b="1" dirty="0">
                <a:solidFill>
                  <a:srgbClr val="396AF1"/>
                </a:solidFill>
                <a:latin typeface="Barlow" pitchFamily="34" charset="0"/>
                <a:ea typeface="Barlow" pitchFamily="34" charset="-122"/>
                <a:cs typeface="Barlow" pitchFamily="34" charset="-120"/>
              </a:rPr>
              <a:t>1M</a:t>
            </a:r>
            <a:endParaRPr lang="en-US" sz="7873" dirty="0"/>
          </a:p>
        </p:txBody>
      </p:sp>
      <p:sp>
        <p:nvSpPr>
          <p:cNvPr id="6" name="Text 3"/>
          <p:cNvSpPr/>
          <p:nvPr/>
        </p:nvSpPr>
        <p:spPr>
          <a:xfrm>
            <a:off x="3343394" y="4605099"/>
            <a:ext cx="2221944" cy="347186"/>
          </a:xfrm>
          <a:prstGeom prst="rect">
            <a:avLst/>
          </a:prstGeom>
          <a:noFill/>
          <a:ln/>
        </p:spPr>
        <p:txBody>
          <a:bodyPr wrap="none" rtlCol="0" anchor="t"/>
          <a:lstStyle/>
          <a:p>
            <a:pPr marL="0" indent="0" algn="ctr">
              <a:lnSpc>
                <a:spcPts val="2734"/>
              </a:lnSpc>
              <a:buNone/>
            </a:pPr>
            <a:r>
              <a:rPr lang="en-US" sz="2187" b="1" dirty="0">
                <a:solidFill>
                  <a:srgbClr val="396AF1"/>
                </a:solidFill>
                <a:latin typeface="Barlow" pitchFamily="34" charset="0"/>
                <a:ea typeface="Barlow" pitchFamily="34" charset="-122"/>
                <a:cs typeface="Barlow" pitchFamily="34" charset="-120"/>
              </a:rPr>
              <a:t>Packages</a:t>
            </a:r>
            <a:endParaRPr lang="en-US" sz="2187" dirty="0"/>
          </a:p>
        </p:txBody>
      </p:sp>
      <p:sp>
        <p:nvSpPr>
          <p:cNvPr id="7" name="Text 4"/>
          <p:cNvSpPr/>
          <p:nvPr/>
        </p:nvSpPr>
        <p:spPr>
          <a:xfrm>
            <a:off x="1760220" y="5085517"/>
            <a:ext cx="5388293" cy="1066205"/>
          </a:xfrm>
          <a:prstGeom prst="rect">
            <a:avLst/>
          </a:prstGeom>
          <a:noFill/>
          <a:ln/>
        </p:spPr>
        <p:txBody>
          <a:bodyPr wrap="square" rtlCol="0" anchor="t"/>
          <a:lstStyle/>
          <a:p>
            <a:pPr marL="0" indent="0" algn="ctr">
              <a:lnSpc>
                <a:spcPts val="2799"/>
              </a:lnSpc>
              <a:buNone/>
            </a:pPr>
            <a:r>
              <a:rPr lang="en-US" sz="1750" dirty="0">
                <a:solidFill>
                  <a:srgbClr val="272525"/>
                </a:solidFill>
                <a:latin typeface="Montserrat" pitchFamily="34" charset="0"/>
                <a:ea typeface="Montserrat" pitchFamily="34" charset="-122"/>
                <a:cs typeface="Montserrat" pitchFamily="34" charset="-120"/>
              </a:rPr>
              <a:t>NPM hosts over 1 million packages of reusable code, making it the largest software registry in the world.</a:t>
            </a:r>
            <a:endParaRPr lang="en-US" sz="1750" dirty="0"/>
          </a:p>
        </p:txBody>
      </p:sp>
      <p:sp>
        <p:nvSpPr>
          <p:cNvPr id="8" name="Text 5"/>
          <p:cNvSpPr/>
          <p:nvPr/>
        </p:nvSpPr>
        <p:spPr>
          <a:xfrm>
            <a:off x="7481768" y="3327559"/>
            <a:ext cx="5388412" cy="999887"/>
          </a:xfrm>
          <a:prstGeom prst="rect">
            <a:avLst/>
          </a:prstGeom>
          <a:noFill/>
          <a:ln/>
        </p:spPr>
        <p:txBody>
          <a:bodyPr wrap="none" rtlCol="0" anchor="t"/>
          <a:lstStyle/>
          <a:p>
            <a:pPr marL="0" indent="0" algn="ctr">
              <a:lnSpc>
                <a:spcPts val="7873"/>
              </a:lnSpc>
              <a:buNone/>
            </a:pPr>
            <a:r>
              <a:rPr lang="en-US" sz="7873" b="1" dirty="0">
                <a:solidFill>
                  <a:srgbClr val="396AF1"/>
                </a:solidFill>
                <a:latin typeface="Barlow" pitchFamily="34" charset="0"/>
                <a:ea typeface="Barlow" pitchFamily="34" charset="-122"/>
                <a:cs typeface="Barlow" pitchFamily="34" charset="-120"/>
              </a:rPr>
              <a:t>10K</a:t>
            </a:r>
            <a:endParaRPr lang="en-US" sz="7873" dirty="0"/>
          </a:p>
        </p:txBody>
      </p:sp>
      <p:sp>
        <p:nvSpPr>
          <p:cNvPr id="9" name="Text 6"/>
          <p:cNvSpPr/>
          <p:nvPr/>
        </p:nvSpPr>
        <p:spPr>
          <a:xfrm>
            <a:off x="9029105" y="4605099"/>
            <a:ext cx="2293620" cy="347186"/>
          </a:xfrm>
          <a:prstGeom prst="rect">
            <a:avLst/>
          </a:prstGeom>
          <a:noFill/>
          <a:ln/>
        </p:spPr>
        <p:txBody>
          <a:bodyPr wrap="none" rtlCol="0" anchor="t"/>
          <a:lstStyle/>
          <a:p>
            <a:pPr marL="0" indent="0" algn="ctr">
              <a:lnSpc>
                <a:spcPts val="2734"/>
              </a:lnSpc>
              <a:buNone/>
            </a:pPr>
            <a:r>
              <a:rPr lang="en-US" sz="2187" b="1" dirty="0">
                <a:solidFill>
                  <a:srgbClr val="396AF1"/>
                </a:solidFill>
                <a:latin typeface="Barlow" pitchFamily="34" charset="0"/>
                <a:ea typeface="Barlow" pitchFamily="34" charset="-122"/>
                <a:cs typeface="Barlow" pitchFamily="34" charset="-120"/>
              </a:rPr>
              <a:t>Weekly Downloads</a:t>
            </a:r>
            <a:endParaRPr lang="en-US" sz="2187" dirty="0"/>
          </a:p>
        </p:txBody>
      </p:sp>
      <p:sp>
        <p:nvSpPr>
          <p:cNvPr id="10" name="Text 7"/>
          <p:cNvSpPr/>
          <p:nvPr/>
        </p:nvSpPr>
        <p:spPr>
          <a:xfrm>
            <a:off x="7481768" y="5085517"/>
            <a:ext cx="5388412" cy="1066205"/>
          </a:xfrm>
          <a:prstGeom prst="rect">
            <a:avLst/>
          </a:prstGeom>
          <a:noFill/>
          <a:ln/>
        </p:spPr>
        <p:txBody>
          <a:bodyPr wrap="square" rtlCol="0" anchor="t"/>
          <a:lstStyle/>
          <a:p>
            <a:pPr marL="0" indent="0" algn="ctr">
              <a:lnSpc>
                <a:spcPts val="2799"/>
              </a:lnSpc>
              <a:buNone/>
            </a:pPr>
            <a:r>
              <a:rPr lang="en-US" sz="1750" dirty="0">
                <a:solidFill>
                  <a:srgbClr val="272525"/>
                </a:solidFill>
                <a:latin typeface="Montserrat" pitchFamily="34" charset="0"/>
                <a:ea typeface="Montserrat" pitchFamily="34" charset="-122"/>
                <a:cs typeface="Montserrat" pitchFamily="34" charset="-120"/>
              </a:rPr>
              <a:t>Popular packages on NPM may receive tens of thousands of downloads each week, showing the platform's widespread use.</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1151" y="602165"/>
            <a:ext cx="14630400" cy="8229600"/>
          </a:xfrm>
          <a:prstGeom prst="rect">
            <a:avLst/>
          </a:prstGeom>
          <a:solidFill>
            <a:srgbClr val="EEEFF5"/>
          </a:solidFill>
          <a:ln/>
        </p:spPr>
        <p:txBody>
          <a:bodyPr/>
          <a:lstStyle/>
          <a:p>
            <a:endParaRPr lang="en-IN" dirty="0"/>
          </a:p>
        </p:txBody>
      </p:sp>
      <p:sp>
        <p:nvSpPr>
          <p:cNvPr id="5" name="TextBox 4">
            <a:extLst>
              <a:ext uri="{FF2B5EF4-FFF2-40B4-BE49-F238E27FC236}">
                <a16:creationId xmlns="" xmlns:a16="http://schemas.microsoft.com/office/drawing/2014/main" id="{4A1188A7-FCF3-69C2-CE57-BFC2AD4AE284}"/>
              </a:ext>
            </a:extLst>
          </p:cNvPr>
          <p:cNvSpPr txBox="1"/>
          <p:nvPr/>
        </p:nvSpPr>
        <p:spPr>
          <a:xfrm>
            <a:off x="434898" y="769434"/>
            <a:ext cx="13459522" cy="2339102"/>
          </a:xfrm>
          <a:prstGeom prst="rect">
            <a:avLst/>
          </a:prstGeom>
          <a:noFill/>
        </p:spPr>
        <p:txBody>
          <a:bodyPr wrap="square" rtlCol="0">
            <a:spAutoFit/>
          </a:bodyPr>
          <a:lstStyle/>
          <a:p>
            <a:r>
              <a:rPr lang="en-US" b="1" dirty="0"/>
              <a:t>Installing NPM</a:t>
            </a:r>
          </a:p>
          <a:p>
            <a:r>
              <a:rPr lang="en-US" dirty="0"/>
              <a:t>To install NPM, it is required to install Node.js as NPM gets installed with Node.js automatically.</a:t>
            </a:r>
          </a:p>
          <a:p>
            <a:endParaRPr lang="en-US" dirty="0"/>
          </a:p>
          <a:p>
            <a:r>
              <a:rPr lang="en-US" b="1" dirty="0"/>
              <a:t>Checking and updating </a:t>
            </a:r>
            <a:r>
              <a:rPr lang="en-US" b="1" dirty="0" err="1"/>
              <a:t>npm</a:t>
            </a:r>
            <a:r>
              <a:rPr lang="en-US" b="1" dirty="0"/>
              <a:t> version:</a:t>
            </a:r>
          </a:p>
          <a:p>
            <a:r>
              <a:rPr lang="en-US" dirty="0"/>
              <a:t>Version of </a:t>
            </a:r>
            <a:r>
              <a:rPr lang="en-US" dirty="0" err="1"/>
              <a:t>npm</a:t>
            </a:r>
            <a:r>
              <a:rPr lang="en-US" dirty="0"/>
              <a:t> installed on system can be checked using following syntax:</a:t>
            </a:r>
          </a:p>
          <a:p>
            <a:r>
              <a:rPr lang="en-US" dirty="0"/>
              <a:t>Syntax:</a:t>
            </a:r>
          </a:p>
          <a:p>
            <a:endParaRPr lang="en-US" dirty="0"/>
          </a:p>
          <a:p>
            <a:r>
              <a:rPr lang="en-US" sz="2000" b="1" dirty="0" err="1"/>
              <a:t>npm</a:t>
            </a:r>
            <a:r>
              <a:rPr lang="en-US" sz="2000" b="1" dirty="0"/>
              <a:t> -v :</a:t>
            </a:r>
            <a:endParaRPr lang="en-IN" sz="2000" b="1" dirty="0"/>
          </a:p>
        </p:txBody>
      </p:sp>
      <p:pic>
        <p:nvPicPr>
          <p:cNvPr id="10" name="Picture 9">
            <a:extLst>
              <a:ext uri="{FF2B5EF4-FFF2-40B4-BE49-F238E27FC236}">
                <a16:creationId xmlns="" xmlns:a16="http://schemas.microsoft.com/office/drawing/2014/main" id="{F3F6A870-89EB-2D0E-CC62-10BAE7FA4D93}"/>
              </a:ext>
            </a:extLst>
          </p:cNvPr>
          <p:cNvPicPr>
            <a:picLocks noChangeAspect="1"/>
          </p:cNvPicPr>
          <p:nvPr/>
        </p:nvPicPr>
        <p:blipFill rotWithShape="1">
          <a:blip r:embed="rId4"/>
          <a:srcRect l="29345" t="83469" r="37805" b="9349"/>
          <a:stretch/>
        </p:blipFill>
        <p:spPr>
          <a:xfrm>
            <a:off x="2330605" y="3374837"/>
            <a:ext cx="8709102" cy="1070959"/>
          </a:xfrm>
          <a:prstGeom prst="rect">
            <a:avLst/>
          </a:prstGeom>
        </p:spPr>
      </p:pic>
      <p:sp>
        <p:nvSpPr>
          <p:cNvPr id="11" name="TextBox 10">
            <a:extLst>
              <a:ext uri="{FF2B5EF4-FFF2-40B4-BE49-F238E27FC236}">
                <a16:creationId xmlns="" xmlns:a16="http://schemas.microsoft.com/office/drawing/2014/main" id="{EFC6A907-DE17-88A7-950D-EFAE1A6388AA}"/>
              </a:ext>
            </a:extLst>
          </p:cNvPr>
          <p:cNvSpPr txBox="1"/>
          <p:nvPr/>
        </p:nvSpPr>
        <p:spPr>
          <a:xfrm>
            <a:off x="587298" y="4995550"/>
            <a:ext cx="13459522" cy="1846659"/>
          </a:xfrm>
          <a:prstGeom prst="rect">
            <a:avLst/>
          </a:prstGeom>
          <a:noFill/>
        </p:spPr>
        <p:txBody>
          <a:bodyPr wrap="square" rtlCol="0">
            <a:spAutoFit/>
          </a:bodyPr>
          <a:lstStyle/>
          <a:p>
            <a:r>
              <a:rPr lang="en-US" b="1" dirty="0"/>
              <a:t>updating </a:t>
            </a:r>
            <a:r>
              <a:rPr lang="en-US" b="1" dirty="0" err="1"/>
              <a:t>npm</a:t>
            </a:r>
            <a:r>
              <a:rPr lang="en-US" b="1" dirty="0"/>
              <a:t> version:</a:t>
            </a:r>
          </a:p>
          <a:p>
            <a:r>
              <a:rPr lang="en-US" dirty="0"/>
              <a:t>Version of </a:t>
            </a:r>
            <a:r>
              <a:rPr lang="en-US" dirty="0" err="1"/>
              <a:t>npm</a:t>
            </a:r>
            <a:r>
              <a:rPr lang="en-US" dirty="0"/>
              <a:t> installed on system can be updated using following syntax:</a:t>
            </a:r>
          </a:p>
          <a:p>
            <a:endParaRPr lang="en-US" dirty="0"/>
          </a:p>
          <a:p>
            <a:r>
              <a:rPr lang="en-US" sz="2000" b="1" dirty="0"/>
              <a:t>Syntax:</a:t>
            </a:r>
          </a:p>
          <a:p>
            <a:endParaRPr lang="en-US" sz="2000" b="1" dirty="0"/>
          </a:p>
          <a:p>
            <a:r>
              <a:rPr lang="en-US" sz="2000" b="1" dirty="0" err="1"/>
              <a:t>npm</a:t>
            </a:r>
            <a:r>
              <a:rPr lang="en-US" sz="2000" b="1" dirty="0"/>
              <a:t> update </a:t>
            </a:r>
            <a:r>
              <a:rPr lang="en-US" sz="2000" b="1" dirty="0" err="1"/>
              <a:t>npm@latest</a:t>
            </a:r>
            <a:r>
              <a:rPr lang="en-US" sz="2000" b="1" dirty="0"/>
              <a:t> -g.</a:t>
            </a:r>
            <a:endParaRPr lang="en-IN" sz="2000" b="1" dirty="0"/>
          </a:p>
        </p:txBody>
      </p:sp>
    </p:spTree>
    <p:extLst>
      <p:ext uri="{BB962C8B-B14F-4D97-AF65-F5344CB8AC3E}">
        <p14:creationId xmlns="" xmlns:p14="http://schemas.microsoft.com/office/powerpoint/2010/main" val="3820620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1151" y="602165"/>
            <a:ext cx="14630400" cy="8229600"/>
          </a:xfrm>
          <a:prstGeom prst="rect">
            <a:avLst/>
          </a:prstGeom>
          <a:solidFill>
            <a:srgbClr val="EEEFF5"/>
          </a:solidFill>
          <a:ln/>
        </p:spPr>
        <p:txBody>
          <a:bodyPr/>
          <a:lstStyle/>
          <a:p>
            <a:endParaRPr lang="en-IN" dirty="0"/>
          </a:p>
        </p:txBody>
      </p:sp>
      <p:sp>
        <p:nvSpPr>
          <p:cNvPr id="5" name="TextBox 4">
            <a:extLst>
              <a:ext uri="{FF2B5EF4-FFF2-40B4-BE49-F238E27FC236}">
                <a16:creationId xmlns="" xmlns:a16="http://schemas.microsoft.com/office/drawing/2014/main" id="{4A1188A7-FCF3-69C2-CE57-BFC2AD4AE284}"/>
              </a:ext>
            </a:extLst>
          </p:cNvPr>
          <p:cNvSpPr txBox="1"/>
          <p:nvPr/>
        </p:nvSpPr>
        <p:spPr>
          <a:xfrm>
            <a:off x="434898" y="769434"/>
            <a:ext cx="13459522" cy="1477328"/>
          </a:xfrm>
          <a:prstGeom prst="rect">
            <a:avLst/>
          </a:prstGeom>
          <a:noFill/>
        </p:spPr>
        <p:txBody>
          <a:bodyPr wrap="square" rtlCol="0">
            <a:spAutoFit/>
          </a:bodyPr>
          <a:lstStyle/>
          <a:p>
            <a:r>
              <a:rPr lang="en-US" b="1" dirty="0"/>
              <a:t>Creating a Node Project:</a:t>
            </a:r>
          </a:p>
          <a:p>
            <a:endParaRPr lang="en-US" b="1" dirty="0"/>
          </a:p>
          <a:p>
            <a:r>
              <a:rPr lang="en-US" dirty="0"/>
              <a:t>To create a Node project, </a:t>
            </a:r>
            <a:r>
              <a:rPr lang="en-US" dirty="0" err="1"/>
              <a:t>npm</a:t>
            </a:r>
            <a:r>
              <a:rPr lang="en-US" dirty="0"/>
              <a:t> </a:t>
            </a:r>
            <a:r>
              <a:rPr lang="en-US" dirty="0" err="1"/>
              <a:t>init</a:t>
            </a:r>
            <a:r>
              <a:rPr lang="en-US" dirty="0"/>
              <a:t> is used in the folder in which user want to create project. The </a:t>
            </a:r>
            <a:r>
              <a:rPr lang="en-US" dirty="0" err="1"/>
              <a:t>npm</a:t>
            </a:r>
            <a:r>
              <a:rPr lang="en-US" dirty="0"/>
              <a:t> command line will ask a number of questions like name, license, scripts, description, author, keywords, version, main file etc. After </a:t>
            </a:r>
            <a:r>
              <a:rPr lang="en-US" dirty="0" err="1"/>
              <a:t>npm</a:t>
            </a:r>
            <a:r>
              <a:rPr lang="en-US" dirty="0"/>
              <a:t> is done creating the project, a </a:t>
            </a:r>
            <a:r>
              <a:rPr lang="en-US" dirty="0" err="1"/>
              <a:t>package.json</a:t>
            </a:r>
            <a:r>
              <a:rPr lang="en-US" dirty="0"/>
              <a:t> file will be visible in project folder as a proof that the project has been initialized.</a:t>
            </a:r>
            <a:endParaRPr lang="en-IN" sz="2000" dirty="0"/>
          </a:p>
        </p:txBody>
      </p:sp>
      <p:pic>
        <p:nvPicPr>
          <p:cNvPr id="7" name="Picture 6">
            <a:extLst>
              <a:ext uri="{FF2B5EF4-FFF2-40B4-BE49-F238E27FC236}">
                <a16:creationId xmlns="" xmlns:a16="http://schemas.microsoft.com/office/drawing/2014/main" id="{90A66A9A-D12A-49F9-3532-BB2DA2D7597F}"/>
              </a:ext>
            </a:extLst>
          </p:cNvPr>
          <p:cNvPicPr>
            <a:picLocks noChangeAspect="1"/>
          </p:cNvPicPr>
          <p:nvPr/>
        </p:nvPicPr>
        <p:blipFill rotWithShape="1">
          <a:blip r:embed="rId4"/>
          <a:srcRect l="1" t="1" r="29605" b="21562"/>
          <a:stretch/>
        </p:blipFill>
        <p:spPr>
          <a:xfrm>
            <a:off x="2776654" y="2547843"/>
            <a:ext cx="9545444" cy="5982839"/>
          </a:xfrm>
          <a:prstGeom prst="rect">
            <a:avLst/>
          </a:prstGeom>
        </p:spPr>
      </p:pic>
    </p:spTree>
    <p:extLst>
      <p:ext uri="{BB962C8B-B14F-4D97-AF65-F5344CB8AC3E}">
        <p14:creationId xmlns="" xmlns:p14="http://schemas.microsoft.com/office/powerpoint/2010/main" val="3756885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sp>
        <p:nvSpPr>
          <p:cNvPr id="6" name="Title 1"/>
          <p:cNvSpPr txBox="1">
            <a:spLocks/>
          </p:cNvSpPr>
          <p:nvPr/>
        </p:nvSpPr>
        <p:spPr>
          <a:xfrm>
            <a:off x="253038" y="628651"/>
            <a:ext cx="12483248" cy="158387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mj-lt"/>
                <a:ea typeface="+mj-ea"/>
                <a:cs typeface="+mj-cs"/>
              </a:rPr>
              <a:t>Installing &amp; Uninstalling Packages</a:t>
            </a:r>
          </a:p>
        </p:txBody>
      </p:sp>
      <p:sp>
        <p:nvSpPr>
          <p:cNvPr id="7" name="TextBox 6"/>
          <p:cNvSpPr txBox="1"/>
          <p:nvPr/>
        </p:nvSpPr>
        <p:spPr>
          <a:xfrm>
            <a:off x="1012372" y="2498271"/>
            <a:ext cx="7037614" cy="4401205"/>
          </a:xfrm>
          <a:prstGeom prst="rect">
            <a:avLst/>
          </a:prstGeom>
          <a:noFill/>
        </p:spPr>
        <p:txBody>
          <a:bodyPr wrap="square" rtlCol="0">
            <a:spAutoFit/>
          </a:bodyPr>
          <a:lstStyle/>
          <a:p>
            <a:pPr marL="514350" indent="-514350">
              <a:buFont typeface="+mj-lt"/>
              <a:buAutoNum type="arabicPeriod"/>
            </a:pPr>
            <a:r>
              <a:rPr lang="en-US" sz="2800" dirty="0"/>
              <a:t>The </a:t>
            </a:r>
            <a:r>
              <a:rPr lang="en-US" sz="2800" b="1" dirty="0" err="1"/>
              <a:t>npm</a:t>
            </a:r>
            <a:r>
              <a:rPr lang="en-US" sz="2800" dirty="0"/>
              <a:t> program is used to manage packages</a:t>
            </a:r>
          </a:p>
          <a:p>
            <a:pPr marL="514350" indent="-514350">
              <a:buFont typeface="+mj-lt"/>
              <a:buAutoNum type="arabicPeriod"/>
            </a:pPr>
            <a:r>
              <a:rPr lang="en-US" sz="2800" dirty="0"/>
              <a:t>The first argument to the </a:t>
            </a:r>
            <a:r>
              <a:rPr lang="en-US" sz="2800" b="1" dirty="0" err="1"/>
              <a:t>npm</a:t>
            </a:r>
            <a:r>
              <a:rPr lang="en-US" sz="2800" dirty="0"/>
              <a:t> program is the command to be executed</a:t>
            </a:r>
          </a:p>
          <a:p>
            <a:pPr marL="514350" indent="-514350">
              <a:buFont typeface="+mj-lt"/>
              <a:buAutoNum type="arabicPeriod"/>
            </a:pPr>
            <a:r>
              <a:rPr lang="en-US" sz="2800" dirty="0"/>
              <a:t>Packages can be installed with the </a:t>
            </a:r>
            <a:r>
              <a:rPr lang="en-US" sz="2800" b="1" dirty="0"/>
              <a:t>install</a:t>
            </a:r>
            <a:r>
              <a:rPr lang="en-US" sz="2800" dirty="0"/>
              <a:t> command, and uninstalled with the </a:t>
            </a:r>
            <a:r>
              <a:rPr lang="en-US" sz="2800" b="1" dirty="0"/>
              <a:t>uninstall</a:t>
            </a:r>
            <a:r>
              <a:rPr lang="en-US" sz="2800" dirty="0"/>
              <a:t> command</a:t>
            </a:r>
          </a:p>
          <a:p>
            <a:pPr marL="514350" indent="-514350">
              <a:buFont typeface="+mj-lt"/>
              <a:buAutoNum type="arabicPeriod"/>
            </a:pPr>
            <a:r>
              <a:rPr lang="en-US" sz="2800" dirty="0"/>
              <a:t>There are many more commands available for NPM</a:t>
            </a:r>
          </a:p>
          <a:p>
            <a:endParaRPr lang="en-US" sz="2800" dirty="0"/>
          </a:p>
        </p:txBody>
      </p:sp>
      <p:sp>
        <p:nvSpPr>
          <p:cNvPr id="8" name="TextBox 7"/>
          <p:cNvSpPr txBox="1"/>
          <p:nvPr/>
        </p:nvSpPr>
        <p:spPr>
          <a:xfrm>
            <a:off x="8686801" y="4629008"/>
            <a:ext cx="5185229" cy="2677656"/>
          </a:xfrm>
          <a:prstGeom prst="rect">
            <a:avLst/>
          </a:prstGeom>
          <a:noFill/>
        </p:spPr>
        <p:txBody>
          <a:bodyPr wrap="square" rtlCol="0">
            <a:spAutoFit/>
          </a:bodyPr>
          <a:lstStyle/>
          <a:p>
            <a:pPr marL="342900" indent="-342900">
              <a:buFont typeface="Arial" charset="0"/>
              <a:buChar char="•"/>
            </a:pPr>
            <a:r>
              <a:rPr lang="en-US" sz="2800" dirty="0"/>
              <a:t>The </a:t>
            </a:r>
            <a:r>
              <a:rPr lang="en-US" sz="2800" b="1" dirty="0"/>
              <a:t>–global</a:t>
            </a:r>
            <a:r>
              <a:rPr lang="en-US" sz="2800" dirty="0"/>
              <a:t> flag installs and uninstalls the package globally, without the global flag, the packages are installed and uninstalled locally</a:t>
            </a:r>
          </a:p>
          <a:p>
            <a:pPr marL="342900" indent="-342900">
              <a:buFont typeface="Arial" charset="0"/>
              <a:buChar char="•"/>
            </a:pPr>
            <a:r>
              <a:rPr lang="en-US" sz="2800" b="1" dirty="0" err="1"/>
              <a:t>npm</a:t>
            </a:r>
            <a:r>
              <a:rPr lang="en-US" sz="2800" b="1" dirty="0"/>
              <a:t> install </a:t>
            </a:r>
            <a:r>
              <a:rPr lang="en-US" sz="2800" b="1" dirty="0" err="1"/>
              <a:t>nodemon</a:t>
            </a:r>
            <a:r>
              <a:rPr lang="en-US" sz="2800" b="1" dirty="0"/>
              <a:t> -g</a:t>
            </a:r>
          </a:p>
        </p:txBody>
      </p:sp>
      <p:sp>
        <p:nvSpPr>
          <p:cNvPr id="4" name="TextBox 3">
            <a:extLst>
              <a:ext uri="{FF2B5EF4-FFF2-40B4-BE49-F238E27FC236}">
                <a16:creationId xmlns="" xmlns:a16="http://schemas.microsoft.com/office/drawing/2014/main" id="{F4813372-7EA0-6D7B-A319-6E43ACA39EF1}"/>
              </a:ext>
            </a:extLst>
          </p:cNvPr>
          <p:cNvSpPr txBox="1"/>
          <p:nvPr/>
        </p:nvSpPr>
        <p:spPr>
          <a:xfrm>
            <a:off x="8686801" y="2419640"/>
            <a:ext cx="4697052" cy="1692771"/>
          </a:xfrm>
          <a:prstGeom prst="rect">
            <a:avLst/>
          </a:prstGeom>
          <a:noFill/>
        </p:spPr>
        <p:txBody>
          <a:bodyPr wrap="square" rtlCol="0">
            <a:spAutoFit/>
          </a:bodyPr>
          <a:lstStyle/>
          <a:p>
            <a:r>
              <a:rPr lang="en-IN" sz="2800" b="1" dirty="0" err="1"/>
              <a:t>npm</a:t>
            </a:r>
            <a:r>
              <a:rPr lang="en-IN" sz="2800" b="1" dirty="0"/>
              <a:t> install </a:t>
            </a:r>
            <a:r>
              <a:rPr lang="en-IN" sz="2800" b="1" dirty="0" err="1"/>
              <a:t>package_name</a:t>
            </a:r>
            <a:endParaRPr lang="en-IN" sz="2800" b="1" dirty="0"/>
          </a:p>
          <a:p>
            <a:endParaRPr lang="en-IN" sz="2800" b="1" dirty="0"/>
          </a:p>
          <a:p>
            <a:r>
              <a:rPr lang="en-IN" sz="2000" b="1" dirty="0" err="1"/>
              <a:t>npm</a:t>
            </a:r>
            <a:r>
              <a:rPr lang="en-IN" sz="2000" b="1" dirty="0"/>
              <a:t> install express</a:t>
            </a:r>
          </a:p>
          <a:p>
            <a:r>
              <a:rPr lang="en-IN" sz="2000" b="1" dirty="0"/>
              <a:t>var express </a:t>
            </a:r>
            <a:r>
              <a:rPr lang="en-IN" sz="2800" b="1" dirty="0"/>
              <a:t>= </a:t>
            </a:r>
            <a:r>
              <a:rPr lang="en-IN" sz="2000" b="1" dirty="0"/>
              <a:t>require('express');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227</TotalTime>
  <Words>2378</Words>
  <Application>Microsoft Office PowerPoint</Application>
  <PresentationFormat>Custom</PresentationFormat>
  <Paragraphs>276</Paragraphs>
  <Slides>34</Slides>
  <Notes>31</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vector>
  </TitlesOfParts>
  <Company>PptxGenJS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hp</cp:lastModifiedBy>
  <cp:revision>19</cp:revision>
  <dcterms:created xsi:type="dcterms:W3CDTF">2024-01-22T04:08:52Z</dcterms:created>
  <dcterms:modified xsi:type="dcterms:W3CDTF">2024-03-14T09:11:38Z</dcterms:modified>
</cp:coreProperties>
</file>