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5" r:id="rId9"/>
    <p:sldId id="30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CAC4"/>
    <a:srgbClr val="F0917B"/>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38" autoAdjust="0"/>
  </p:normalViewPr>
  <p:slideViewPr>
    <p:cSldViewPr snapToGrid="0">
      <p:cViewPr>
        <p:scale>
          <a:sx n="57" d="100"/>
          <a:sy n="57" d="100"/>
        </p:scale>
        <p:origin x="542" y="3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6.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336401" cy="2901694"/>
          </a:xfrm>
        </p:spPr>
        <p:txBody>
          <a:bodyPr anchor="b">
            <a:normAutofit/>
          </a:bodyPr>
          <a:lstStyle/>
          <a:p>
            <a:r>
              <a:rPr lang="en-US" sz="3800" dirty="0">
                <a:solidFill>
                  <a:schemeClr val="tx1"/>
                </a:solidFill>
              </a:rPr>
              <a:t>Basic CVT Transmission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Group - 1</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65000"/>
            <a:lumOff val="35000"/>
            <a:alpha val="28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D425A-EFC5-4A93-1AF4-2B84592C2C91}"/>
              </a:ext>
            </a:extLst>
          </p:cNvPr>
          <p:cNvSpPr>
            <a:spLocks noGrp="1"/>
          </p:cNvSpPr>
          <p:nvPr>
            <p:ph type="title"/>
          </p:nvPr>
        </p:nvSpPr>
        <p:spPr>
          <a:xfrm>
            <a:off x="1097280" y="-360326"/>
            <a:ext cx="10058400" cy="1450757"/>
          </a:xfrm>
        </p:spPr>
        <p:txBody>
          <a:bodyPr/>
          <a:lstStyle/>
          <a:p>
            <a:r>
              <a:rPr lang="en-US" dirty="0"/>
              <a:t>Types Of Transmission </a:t>
            </a:r>
          </a:p>
        </p:txBody>
      </p:sp>
      <p:grpSp>
        <p:nvGrpSpPr>
          <p:cNvPr id="36" name="Group 35">
            <a:extLst>
              <a:ext uri="{FF2B5EF4-FFF2-40B4-BE49-F238E27FC236}">
                <a16:creationId xmlns:a16="http://schemas.microsoft.com/office/drawing/2014/main" id="{D2274350-08DA-6ECE-08A5-0922425C8FB7}"/>
              </a:ext>
            </a:extLst>
          </p:cNvPr>
          <p:cNvGrpSpPr/>
          <p:nvPr/>
        </p:nvGrpSpPr>
        <p:grpSpPr>
          <a:xfrm>
            <a:off x="822089" y="1349598"/>
            <a:ext cx="10547821" cy="5283796"/>
            <a:chOff x="615807" y="443029"/>
            <a:chExt cx="9276746" cy="6384051"/>
          </a:xfrm>
        </p:grpSpPr>
        <p:sp>
          <p:nvSpPr>
            <p:cNvPr id="6" name="Freeform 6">
              <a:extLst>
                <a:ext uri="{FF2B5EF4-FFF2-40B4-BE49-F238E27FC236}">
                  <a16:creationId xmlns:a16="http://schemas.microsoft.com/office/drawing/2014/main" id="{163A9DB9-A4CC-4F63-8B97-27A329E8982F}"/>
                </a:ext>
              </a:extLst>
            </p:cNvPr>
            <p:cNvSpPr>
              <a:spLocks noEditPoints="1"/>
            </p:cNvSpPr>
            <p:nvPr/>
          </p:nvSpPr>
          <p:spPr bwMode="auto">
            <a:xfrm>
              <a:off x="615807" y="1603857"/>
              <a:ext cx="2086648" cy="2085550"/>
            </a:xfrm>
            <a:custGeom>
              <a:avLst/>
              <a:gdLst>
                <a:gd name="T0" fmla="*/ 4109 w 8218"/>
                <a:gd name="T1" fmla="*/ 6534 h 8219"/>
                <a:gd name="T2" fmla="*/ 1684 w 8218"/>
                <a:gd name="T3" fmla="*/ 4109 h 8219"/>
                <a:gd name="T4" fmla="*/ 4109 w 8218"/>
                <a:gd name="T5" fmla="*/ 1684 h 8219"/>
                <a:gd name="T6" fmla="*/ 6534 w 8218"/>
                <a:gd name="T7" fmla="*/ 4109 h 8219"/>
                <a:gd name="T8" fmla="*/ 4109 w 8218"/>
                <a:gd name="T9" fmla="*/ 6534 h 8219"/>
                <a:gd name="T10" fmla="*/ 8017 w 8218"/>
                <a:gd name="T11" fmla="*/ 5432 h 8219"/>
                <a:gd name="T12" fmla="*/ 8218 w 8218"/>
                <a:gd name="T13" fmla="*/ 4462 h 8219"/>
                <a:gd name="T14" fmla="*/ 7550 w 8218"/>
                <a:gd name="T15" fmla="*/ 4138 h 8219"/>
                <a:gd name="T16" fmla="*/ 7537 w 8218"/>
                <a:gd name="T17" fmla="*/ 3811 h 8219"/>
                <a:gd name="T18" fmla="*/ 7525 w 8218"/>
                <a:gd name="T19" fmla="*/ 3698 h 8219"/>
                <a:gd name="T20" fmla="*/ 8154 w 8218"/>
                <a:gd name="T21" fmla="*/ 3300 h 8219"/>
                <a:gd name="T22" fmla="*/ 7846 w 8218"/>
                <a:gd name="T23" fmla="*/ 2360 h 8219"/>
                <a:gd name="T24" fmla="*/ 7103 w 8218"/>
                <a:gd name="T25" fmla="*/ 2414 h 8219"/>
                <a:gd name="T26" fmla="*/ 6862 w 8218"/>
                <a:gd name="T27" fmla="*/ 2044 h 8219"/>
                <a:gd name="T28" fmla="*/ 7207 w 8218"/>
                <a:gd name="T29" fmla="*/ 1387 h 8219"/>
                <a:gd name="T30" fmla="*/ 6470 w 8218"/>
                <a:gd name="T31" fmla="*/ 727 h 8219"/>
                <a:gd name="T32" fmla="*/ 5854 w 8218"/>
                <a:gd name="T33" fmla="*/ 1144 h 8219"/>
                <a:gd name="T34" fmla="*/ 5460 w 8218"/>
                <a:gd name="T35" fmla="*/ 944 h 8219"/>
                <a:gd name="T36" fmla="*/ 5431 w 8218"/>
                <a:gd name="T37" fmla="*/ 202 h 8219"/>
                <a:gd name="T38" fmla="*/ 4462 w 8218"/>
                <a:gd name="T39" fmla="*/ 0 h 8219"/>
                <a:gd name="T40" fmla="*/ 4138 w 8218"/>
                <a:gd name="T41" fmla="*/ 669 h 8219"/>
                <a:gd name="T42" fmla="*/ 3811 w 8218"/>
                <a:gd name="T43" fmla="*/ 682 h 8219"/>
                <a:gd name="T44" fmla="*/ 3698 w 8218"/>
                <a:gd name="T45" fmla="*/ 694 h 8219"/>
                <a:gd name="T46" fmla="*/ 3301 w 8218"/>
                <a:gd name="T47" fmla="*/ 64 h 8219"/>
                <a:gd name="T48" fmla="*/ 2360 w 8218"/>
                <a:gd name="T49" fmla="*/ 373 h 8219"/>
                <a:gd name="T50" fmla="*/ 2414 w 8218"/>
                <a:gd name="T51" fmla="*/ 1115 h 8219"/>
                <a:gd name="T52" fmla="*/ 2045 w 8218"/>
                <a:gd name="T53" fmla="*/ 1357 h 8219"/>
                <a:gd name="T54" fmla="*/ 1386 w 8218"/>
                <a:gd name="T55" fmla="*/ 1011 h 8219"/>
                <a:gd name="T56" fmla="*/ 727 w 8218"/>
                <a:gd name="T57" fmla="*/ 1749 h 8219"/>
                <a:gd name="T58" fmla="*/ 1145 w 8218"/>
                <a:gd name="T59" fmla="*/ 2365 h 8219"/>
                <a:gd name="T60" fmla="*/ 944 w 8218"/>
                <a:gd name="T61" fmla="*/ 2758 h 8219"/>
                <a:gd name="T62" fmla="*/ 202 w 8218"/>
                <a:gd name="T63" fmla="*/ 2787 h 8219"/>
                <a:gd name="T64" fmla="*/ 0 w 8218"/>
                <a:gd name="T65" fmla="*/ 3757 h 8219"/>
                <a:gd name="T66" fmla="*/ 669 w 8218"/>
                <a:gd name="T67" fmla="*/ 4081 h 8219"/>
                <a:gd name="T68" fmla="*/ 681 w 8218"/>
                <a:gd name="T69" fmla="*/ 4408 h 8219"/>
                <a:gd name="T70" fmla="*/ 694 w 8218"/>
                <a:gd name="T71" fmla="*/ 4521 h 8219"/>
                <a:gd name="T72" fmla="*/ 65 w 8218"/>
                <a:gd name="T73" fmla="*/ 4918 h 8219"/>
                <a:gd name="T74" fmla="*/ 373 w 8218"/>
                <a:gd name="T75" fmla="*/ 5859 h 8219"/>
                <a:gd name="T76" fmla="*/ 1115 w 8218"/>
                <a:gd name="T77" fmla="*/ 5805 h 8219"/>
                <a:gd name="T78" fmla="*/ 1357 w 8218"/>
                <a:gd name="T79" fmla="*/ 6174 h 8219"/>
                <a:gd name="T80" fmla="*/ 1011 w 8218"/>
                <a:gd name="T81" fmla="*/ 6832 h 8219"/>
                <a:gd name="T82" fmla="*/ 1749 w 8218"/>
                <a:gd name="T83" fmla="*/ 7492 h 8219"/>
                <a:gd name="T84" fmla="*/ 2365 w 8218"/>
                <a:gd name="T85" fmla="*/ 7074 h 8219"/>
                <a:gd name="T86" fmla="*/ 2758 w 8218"/>
                <a:gd name="T87" fmla="*/ 7274 h 8219"/>
                <a:gd name="T88" fmla="*/ 2787 w 8218"/>
                <a:gd name="T89" fmla="*/ 8017 h 8219"/>
                <a:gd name="T90" fmla="*/ 3756 w 8218"/>
                <a:gd name="T91" fmla="*/ 8219 h 8219"/>
                <a:gd name="T92" fmla="*/ 4081 w 8218"/>
                <a:gd name="T93" fmla="*/ 7550 h 8219"/>
                <a:gd name="T94" fmla="*/ 4408 w 8218"/>
                <a:gd name="T95" fmla="*/ 7537 h 8219"/>
                <a:gd name="T96" fmla="*/ 4520 w 8218"/>
                <a:gd name="T97" fmla="*/ 7524 h 8219"/>
                <a:gd name="T98" fmla="*/ 4917 w 8218"/>
                <a:gd name="T99" fmla="*/ 8155 h 8219"/>
                <a:gd name="T100" fmla="*/ 5859 w 8218"/>
                <a:gd name="T101" fmla="*/ 7847 h 8219"/>
                <a:gd name="T102" fmla="*/ 5805 w 8218"/>
                <a:gd name="T103" fmla="*/ 7104 h 8219"/>
                <a:gd name="T104" fmla="*/ 6174 w 8218"/>
                <a:gd name="T105" fmla="*/ 6862 h 8219"/>
                <a:gd name="T106" fmla="*/ 6832 w 8218"/>
                <a:gd name="T107" fmla="*/ 7208 h 8219"/>
                <a:gd name="T108" fmla="*/ 7492 w 8218"/>
                <a:gd name="T109" fmla="*/ 6470 h 8219"/>
                <a:gd name="T110" fmla="*/ 7075 w 8218"/>
                <a:gd name="T111" fmla="*/ 5854 h 8219"/>
                <a:gd name="T112" fmla="*/ 7274 w 8218"/>
                <a:gd name="T113" fmla="*/ 5461 h 8219"/>
                <a:gd name="T114" fmla="*/ 8017 w 8218"/>
                <a:gd name="T115" fmla="*/ 5432 h 8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18" h="8219">
                  <a:moveTo>
                    <a:pt x="4109" y="6534"/>
                  </a:moveTo>
                  <a:cubicBezTo>
                    <a:pt x="2772" y="6534"/>
                    <a:pt x="1684" y="5447"/>
                    <a:pt x="1684" y="4109"/>
                  </a:cubicBezTo>
                  <a:cubicBezTo>
                    <a:pt x="1684" y="2772"/>
                    <a:pt x="2772" y="1684"/>
                    <a:pt x="4109" y="1684"/>
                  </a:cubicBezTo>
                  <a:cubicBezTo>
                    <a:pt x="5446" y="1684"/>
                    <a:pt x="6534" y="2772"/>
                    <a:pt x="6534" y="4109"/>
                  </a:cubicBezTo>
                  <a:cubicBezTo>
                    <a:pt x="6534" y="5447"/>
                    <a:pt x="5446" y="6534"/>
                    <a:pt x="4109" y="6534"/>
                  </a:cubicBezTo>
                  <a:close/>
                  <a:moveTo>
                    <a:pt x="8017" y="5432"/>
                  </a:moveTo>
                  <a:cubicBezTo>
                    <a:pt x="8122" y="5122"/>
                    <a:pt x="8190" y="4797"/>
                    <a:pt x="8218" y="4462"/>
                  </a:cubicBezTo>
                  <a:lnTo>
                    <a:pt x="7550" y="4138"/>
                  </a:lnTo>
                  <a:cubicBezTo>
                    <a:pt x="7551" y="4030"/>
                    <a:pt x="7547" y="3921"/>
                    <a:pt x="7537" y="3811"/>
                  </a:cubicBezTo>
                  <a:cubicBezTo>
                    <a:pt x="7534" y="3773"/>
                    <a:pt x="7529" y="3736"/>
                    <a:pt x="7525" y="3698"/>
                  </a:cubicBezTo>
                  <a:lnTo>
                    <a:pt x="8154" y="3300"/>
                  </a:lnTo>
                  <a:cubicBezTo>
                    <a:pt x="8088" y="2970"/>
                    <a:pt x="7984" y="2655"/>
                    <a:pt x="7846" y="2360"/>
                  </a:cubicBezTo>
                  <a:lnTo>
                    <a:pt x="7103" y="2414"/>
                  </a:lnTo>
                  <a:cubicBezTo>
                    <a:pt x="7031" y="2285"/>
                    <a:pt x="6950" y="2162"/>
                    <a:pt x="6862" y="2044"/>
                  </a:cubicBezTo>
                  <a:lnTo>
                    <a:pt x="7207" y="1387"/>
                  </a:lnTo>
                  <a:cubicBezTo>
                    <a:pt x="6989" y="1138"/>
                    <a:pt x="6741" y="917"/>
                    <a:pt x="6470" y="727"/>
                  </a:cubicBezTo>
                  <a:lnTo>
                    <a:pt x="5854" y="1144"/>
                  </a:lnTo>
                  <a:cubicBezTo>
                    <a:pt x="5728" y="1070"/>
                    <a:pt x="5596" y="1003"/>
                    <a:pt x="5460" y="944"/>
                  </a:cubicBezTo>
                  <a:lnTo>
                    <a:pt x="5431" y="202"/>
                  </a:lnTo>
                  <a:cubicBezTo>
                    <a:pt x="5122" y="97"/>
                    <a:pt x="4796" y="28"/>
                    <a:pt x="4462" y="0"/>
                  </a:cubicBezTo>
                  <a:lnTo>
                    <a:pt x="4138" y="669"/>
                  </a:lnTo>
                  <a:cubicBezTo>
                    <a:pt x="4030" y="668"/>
                    <a:pt x="3921" y="672"/>
                    <a:pt x="3811" y="682"/>
                  </a:cubicBezTo>
                  <a:cubicBezTo>
                    <a:pt x="3772" y="685"/>
                    <a:pt x="3735" y="690"/>
                    <a:pt x="3698" y="694"/>
                  </a:cubicBezTo>
                  <a:lnTo>
                    <a:pt x="3301" y="64"/>
                  </a:lnTo>
                  <a:cubicBezTo>
                    <a:pt x="2970" y="130"/>
                    <a:pt x="2655" y="234"/>
                    <a:pt x="2360" y="373"/>
                  </a:cubicBezTo>
                  <a:lnTo>
                    <a:pt x="2414" y="1115"/>
                  </a:lnTo>
                  <a:cubicBezTo>
                    <a:pt x="2285" y="1188"/>
                    <a:pt x="2161" y="1269"/>
                    <a:pt x="2045" y="1357"/>
                  </a:cubicBezTo>
                  <a:lnTo>
                    <a:pt x="1386" y="1011"/>
                  </a:lnTo>
                  <a:cubicBezTo>
                    <a:pt x="1138" y="1230"/>
                    <a:pt x="916" y="1478"/>
                    <a:pt x="727" y="1749"/>
                  </a:cubicBezTo>
                  <a:lnTo>
                    <a:pt x="1145" y="2365"/>
                  </a:lnTo>
                  <a:cubicBezTo>
                    <a:pt x="1070" y="2491"/>
                    <a:pt x="1002" y="2623"/>
                    <a:pt x="944" y="2758"/>
                  </a:cubicBezTo>
                  <a:lnTo>
                    <a:pt x="202" y="2787"/>
                  </a:lnTo>
                  <a:cubicBezTo>
                    <a:pt x="96" y="3097"/>
                    <a:pt x="28" y="3422"/>
                    <a:pt x="0" y="3757"/>
                  </a:cubicBezTo>
                  <a:lnTo>
                    <a:pt x="669" y="4081"/>
                  </a:lnTo>
                  <a:cubicBezTo>
                    <a:pt x="668" y="4189"/>
                    <a:pt x="672" y="4298"/>
                    <a:pt x="681" y="4408"/>
                  </a:cubicBezTo>
                  <a:cubicBezTo>
                    <a:pt x="685" y="4446"/>
                    <a:pt x="689" y="4483"/>
                    <a:pt x="694" y="4521"/>
                  </a:cubicBezTo>
                  <a:lnTo>
                    <a:pt x="65" y="4918"/>
                  </a:lnTo>
                  <a:cubicBezTo>
                    <a:pt x="131" y="5248"/>
                    <a:pt x="234" y="5564"/>
                    <a:pt x="373" y="5859"/>
                  </a:cubicBezTo>
                  <a:lnTo>
                    <a:pt x="1115" y="5805"/>
                  </a:lnTo>
                  <a:cubicBezTo>
                    <a:pt x="1188" y="5933"/>
                    <a:pt x="1269" y="6057"/>
                    <a:pt x="1357" y="6174"/>
                  </a:cubicBezTo>
                  <a:lnTo>
                    <a:pt x="1011" y="6832"/>
                  </a:lnTo>
                  <a:cubicBezTo>
                    <a:pt x="1229" y="7081"/>
                    <a:pt x="1478" y="7302"/>
                    <a:pt x="1749" y="7492"/>
                  </a:cubicBezTo>
                  <a:lnTo>
                    <a:pt x="2365" y="7074"/>
                  </a:lnTo>
                  <a:cubicBezTo>
                    <a:pt x="2491" y="7149"/>
                    <a:pt x="2622" y="7216"/>
                    <a:pt x="2758" y="7274"/>
                  </a:cubicBezTo>
                  <a:lnTo>
                    <a:pt x="2787" y="8017"/>
                  </a:lnTo>
                  <a:cubicBezTo>
                    <a:pt x="3097" y="8122"/>
                    <a:pt x="3421" y="8191"/>
                    <a:pt x="3756" y="8219"/>
                  </a:cubicBezTo>
                  <a:lnTo>
                    <a:pt x="4081" y="7550"/>
                  </a:lnTo>
                  <a:cubicBezTo>
                    <a:pt x="4189" y="7551"/>
                    <a:pt x="4298" y="7547"/>
                    <a:pt x="4408" y="7537"/>
                  </a:cubicBezTo>
                  <a:cubicBezTo>
                    <a:pt x="4446" y="7534"/>
                    <a:pt x="4483" y="7529"/>
                    <a:pt x="4520" y="7524"/>
                  </a:cubicBezTo>
                  <a:lnTo>
                    <a:pt x="4917" y="8155"/>
                  </a:lnTo>
                  <a:cubicBezTo>
                    <a:pt x="5249" y="8089"/>
                    <a:pt x="5564" y="7985"/>
                    <a:pt x="5859" y="7847"/>
                  </a:cubicBezTo>
                  <a:lnTo>
                    <a:pt x="5805" y="7104"/>
                  </a:lnTo>
                  <a:cubicBezTo>
                    <a:pt x="5933" y="7030"/>
                    <a:pt x="6057" y="6950"/>
                    <a:pt x="6174" y="6862"/>
                  </a:cubicBezTo>
                  <a:lnTo>
                    <a:pt x="6832" y="7208"/>
                  </a:lnTo>
                  <a:cubicBezTo>
                    <a:pt x="7080" y="6989"/>
                    <a:pt x="7302" y="6741"/>
                    <a:pt x="7492" y="6470"/>
                  </a:cubicBezTo>
                  <a:lnTo>
                    <a:pt x="7075" y="5854"/>
                  </a:lnTo>
                  <a:cubicBezTo>
                    <a:pt x="7149" y="5728"/>
                    <a:pt x="7216" y="5596"/>
                    <a:pt x="7274" y="5461"/>
                  </a:cubicBezTo>
                  <a:lnTo>
                    <a:pt x="8017" y="5432"/>
                  </a:lnTo>
                </a:path>
              </a:pathLst>
            </a:custGeom>
            <a:solidFill>
              <a:schemeClr val="tx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reeform 9">
              <a:extLst>
                <a:ext uri="{FF2B5EF4-FFF2-40B4-BE49-F238E27FC236}">
                  <a16:creationId xmlns:a16="http://schemas.microsoft.com/office/drawing/2014/main" id="{10E05D63-1B18-4131-BBFA-CA7A62CA6436}"/>
                </a:ext>
              </a:extLst>
            </p:cNvPr>
            <p:cNvSpPr>
              <a:spLocks noEditPoints="1"/>
            </p:cNvSpPr>
            <p:nvPr/>
          </p:nvSpPr>
          <p:spPr bwMode="auto">
            <a:xfrm>
              <a:off x="2808363" y="3814907"/>
              <a:ext cx="2084831" cy="2084832"/>
            </a:xfrm>
            <a:custGeom>
              <a:avLst/>
              <a:gdLst>
                <a:gd name="T0" fmla="*/ 3081 w 6246"/>
                <a:gd name="T1" fmla="*/ 5136 h 6246"/>
                <a:gd name="T2" fmla="*/ 1110 w 6246"/>
                <a:gd name="T3" fmla="*/ 3081 h 6246"/>
                <a:gd name="T4" fmla="*/ 3165 w 6246"/>
                <a:gd name="T5" fmla="*/ 1110 h 6246"/>
                <a:gd name="T6" fmla="*/ 5136 w 6246"/>
                <a:gd name="T7" fmla="*/ 3165 h 6246"/>
                <a:gd name="T8" fmla="*/ 3081 w 6246"/>
                <a:gd name="T9" fmla="*/ 5136 h 6246"/>
                <a:gd name="T10" fmla="*/ 6224 w 6246"/>
                <a:gd name="T11" fmla="*/ 3429 h 6246"/>
                <a:gd name="T12" fmla="*/ 6217 w 6246"/>
                <a:gd name="T13" fmla="*/ 2752 h 6246"/>
                <a:gd name="T14" fmla="*/ 5692 w 6246"/>
                <a:gd name="T15" fmla="*/ 2626 h 6246"/>
                <a:gd name="T16" fmla="*/ 5576 w 6246"/>
                <a:gd name="T17" fmla="*/ 2217 h 6246"/>
                <a:gd name="T18" fmla="*/ 5961 w 6246"/>
                <a:gd name="T19" fmla="*/ 1837 h 6246"/>
                <a:gd name="T20" fmla="*/ 5804 w 6246"/>
                <a:gd name="T21" fmla="*/ 1536 h 6246"/>
                <a:gd name="T22" fmla="*/ 5616 w 6246"/>
                <a:gd name="T23" fmla="*/ 1254 h 6246"/>
                <a:gd name="T24" fmla="*/ 5098 w 6246"/>
                <a:gd name="T25" fmla="*/ 1409 h 6246"/>
                <a:gd name="T26" fmla="*/ 4795 w 6246"/>
                <a:gd name="T27" fmla="*/ 1111 h 6246"/>
                <a:gd name="T28" fmla="*/ 4938 w 6246"/>
                <a:gd name="T29" fmla="*/ 590 h 6246"/>
                <a:gd name="T30" fmla="*/ 4348 w 6246"/>
                <a:gd name="T31" fmla="*/ 258 h 6246"/>
                <a:gd name="T32" fmla="*/ 3976 w 6246"/>
                <a:gd name="T33" fmla="*/ 651 h 6246"/>
                <a:gd name="T34" fmla="*/ 3565 w 6246"/>
                <a:gd name="T35" fmla="*/ 545 h 6246"/>
                <a:gd name="T36" fmla="*/ 3428 w 6246"/>
                <a:gd name="T37" fmla="*/ 22 h 6246"/>
                <a:gd name="T38" fmla="*/ 2752 w 6246"/>
                <a:gd name="T39" fmla="*/ 30 h 6246"/>
                <a:gd name="T40" fmla="*/ 2625 w 6246"/>
                <a:gd name="T41" fmla="*/ 555 h 6246"/>
                <a:gd name="T42" fmla="*/ 2217 w 6246"/>
                <a:gd name="T43" fmla="*/ 670 h 6246"/>
                <a:gd name="T44" fmla="*/ 1837 w 6246"/>
                <a:gd name="T45" fmla="*/ 286 h 6246"/>
                <a:gd name="T46" fmla="*/ 1536 w 6246"/>
                <a:gd name="T47" fmla="*/ 442 h 6246"/>
                <a:gd name="T48" fmla="*/ 1254 w 6246"/>
                <a:gd name="T49" fmla="*/ 629 h 6246"/>
                <a:gd name="T50" fmla="*/ 1408 w 6246"/>
                <a:gd name="T51" fmla="*/ 1148 h 6246"/>
                <a:gd name="T52" fmla="*/ 1110 w 6246"/>
                <a:gd name="T53" fmla="*/ 1452 h 6246"/>
                <a:gd name="T54" fmla="*/ 590 w 6246"/>
                <a:gd name="T55" fmla="*/ 1309 h 6246"/>
                <a:gd name="T56" fmla="*/ 257 w 6246"/>
                <a:gd name="T57" fmla="*/ 1898 h 6246"/>
                <a:gd name="T58" fmla="*/ 650 w 6246"/>
                <a:gd name="T59" fmla="*/ 2270 h 6246"/>
                <a:gd name="T60" fmla="*/ 545 w 6246"/>
                <a:gd name="T61" fmla="*/ 2681 h 6246"/>
                <a:gd name="T62" fmla="*/ 22 w 6246"/>
                <a:gd name="T63" fmla="*/ 2819 h 6246"/>
                <a:gd name="T64" fmla="*/ 29 w 6246"/>
                <a:gd name="T65" fmla="*/ 3495 h 6246"/>
                <a:gd name="T66" fmla="*/ 555 w 6246"/>
                <a:gd name="T67" fmla="*/ 3620 h 6246"/>
                <a:gd name="T68" fmla="*/ 669 w 6246"/>
                <a:gd name="T69" fmla="*/ 4030 h 6246"/>
                <a:gd name="T70" fmla="*/ 285 w 6246"/>
                <a:gd name="T71" fmla="*/ 4410 h 6246"/>
                <a:gd name="T72" fmla="*/ 441 w 6246"/>
                <a:gd name="T73" fmla="*/ 4710 h 6246"/>
                <a:gd name="T74" fmla="*/ 629 w 6246"/>
                <a:gd name="T75" fmla="*/ 4992 h 6246"/>
                <a:gd name="T76" fmla="*/ 1148 w 6246"/>
                <a:gd name="T77" fmla="*/ 4838 h 6246"/>
                <a:gd name="T78" fmla="*/ 1451 w 6246"/>
                <a:gd name="T79" fmla="*/ 5136 h 6246"/>
                <a:gd name="T80" fmla="*/ 1308 w 6246"/>
                <a:gd name="T81" fmla="*/ 5657 h 6246"/>
                <a:gd name="T82" fmla="*/ 1897 w 6246"/>
                <a:gd name="T83" fmla="*/ 5988 h 6246"/>
                <a:gd name="T84" fmla="*/ 2270 w 6246"/>
                <a:gd name="T85" fmla="*/ 5596 h 6246"/>
                <a:gd name="T86" fmla="*/ 2681 w 6246"/>
                <a:gd name="T87" fmla="*/ 5701 h 6246"/>
                <a:gd name="T88" fmla="*/ 2818 w 6246"/>
                <a:gd name="T89" fmla="*/ 6225 h 6246"/>
                <a:gd name="T90" fmla="*/ 3495 w 6246"/>
                <a:gd name="T91" fmla="*/ 6218 h 6246"/>
                <a:gd name="T92" fmla="*/ 3620 w 6246"/>
                <a:gd name="T93" fmla="*/ 5692 h 6246"/>
                <a:gd name="T94" fmla="*/ 4029 w 6246"/>
                <a:gd name="T95" fmla="*/ 5577 h 6246"/>
                <a:gd name="T96" fmla="*/ 4410 w 6246"/>
                <a:gd name="T97" fmla="*/ 5961 h 6246"/>
                <a:gd name="T98" fmla="*/ 4710 w 6246"/>
                <a:gd name="T99" fmla="*/ 5805 h 6246"/>
                <a:gd name="T100" fmla="*/ 4992 w 6246"/>
                <a:gd name="T101" fmla="*/ 5617 h 6246"/>
                <a:gd name="T102" fmla="*/ 4837 w 6246"/>
                <a:gd name="T103" fmla="*/ 5099 h 6246"/>
                <a:gd name="T104" fmla="*/ 5135 w 6246"/>
                <a:gd name="T105" fmla="*/ 4795 h 6246"/>
                <a:gd name="T106" fmla="*/ 5656 w 6246"/>
                <a:gd name="T107" fmla="*/ 4938 h 6246"/>
                <a:gd name="T108" fmla="*/ 5988 w 6246"/>
                <a:gd name="T109" fmla="*/ 4349 h 6246"/>
                <a:gd name="T110" fmla="*/ 5595 w 6246"/>
                <a:gd name="T111" fmla="*/ 3976 h 6246"/>
                <a:gd name="T112" fmla="*/ 5701 w 6246"/>
                <a:gd name="T113" fmla="*/ 3566 h 6246"/>
                <a:gd name="T114" fmla="*/ 6224 w 6246"/>
                <a:gd name="T115" fmla="*/ 3429 h 6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46" h="6246">
                  <a:moveTo>
                    <a:pt x="3081" y="5136"/>
                  </a:moveTo>
                  <a:cubicBezTo>
                    <a:pt x="1971" y="5113"/>
                    <a:pt x="1087" y="4191"/>
                    <a:pt x="1110" y="3081"/>
                  </a:cubicBezTo>
                  <a:cubicBezTo>
                    <a:pt x="1133" y="1971"/>
                    <a:pt x="2055" y="1087"/>
                    <a:pt x="3165" y="1110"/>
                  </a:cubicBezTo>
                  <a:cubicBezTo>
                    <a:pt x="4275" y="1133"/>
                    <a:pt x="5159" y="2055"/>
                    <a:pt x="5136" y="3165"/>
                  </a:cubicBezTo>
                  <a:cubicBezTo>
                    <a:pt x="5113" y="4275"/>
                    <a:pt x="4191" y="5160"/>
                    <a:pt x="3081" y="5136"/>
                  </a:cubicBezTo>
                  <a:close/>
                  <a:moveTo>
                    <a:pt x="6224" y="3429"/>
                  </a:moveTo>
                  <a:cubicBezTo>
                    <a:pt x="6246" y="3204"/>
                    <a:pt x="6244" y="2978"/>
                    <a:pt x="6217" y="2752"/>
                  </a:cubicBezTo>
                  <a:lnTo>
                    <a:pt x="5692" y="2626"/>
                  </a:lnTo>
                  <a:cubicBezTo>
                    <a:pt x="5665" y="2489"/>
                    <a:pt x="5626" y="2351"/>
                    <a:pt x="5576" y="2217"/>
                  </a:cubicBezTo>
                  <a:lnTo>
                    <a:pt x="5961" y="1837"/>
                  </a:lnTo>
                  <a:cubicBezTo>
                    <a:pt x="5915" y="1735"/>
                    <a:pt x="5863" y="1634"/>
                    <a:pt x="5804" y="1536"/>
                  </a:cubicBezTo>
                  <a:cubicBezTo>
                    <a:pt x="5747" y="1438"/>
                    <a:pt x="5684" y="1344"/>
                    <a:pt x="5616" y="1254"/>
                  </a:cubicBezTo>
                  <a:lnTo>
                    <a:pt x="5098" y="1409"/>
                  </a:lnTo>
                  <a:cubicBezTo>
                    <a:pt x="5004" y="1301"/>
                    <a:pt x="4903" y="1201"/>
                    <a:pt x="4795" y="1111"/>
                  </a:cubicBezTo>
                  <a:lnTo>
                    <a:pt x="4938" y="590"/>
                  </a:lnTo>
                  <a:cubicBezTo>
                    <a:pt x="4753" y="458"/>
                    <a:pt x="4555" y="347"/>
                    <a:pt x="4348" y="258"/>
                  </a:cubicBezTo>
                  <a:lnTo>
                    <a:pt x="3976" y="651"/>
                  </a:lnTo>
                  <a:cubicBezTo>
                    <a:pt x="3842" y="605"/>
                    <a:pt x="3704" y="570"/>
                    <a:pt x="3565" y="545"/>
                  </a:cubicBezTo>
                  <a:lnTo>
                    <a:pt x="3428" y="22"/>
                  </a:lnTo>
                  <a:cubicBezTo>
                    <a:pt x="3204" y="0"/>
                    <a:pt x="2977" y="2"/>
                    <a:pt x="2752" y="30"/>
                  </a:cubicBezTo>
                  <a:lnTo>
                    <a:pt x="2625" y="555"/>
                  </a:lnTo>
                  <a:cubicBezTo>
                    <a:pt x="2487" y="581"/>
                    <a:pt x="2351" y="620"/>
                    <a:pt x="2217" y="670"/>
                  </a:cubicBezTo>
                  <a:lnTo>
                    <a:pt x="1837" y="286"/>
                  </a:lnTo>
                  <a:cubicBezTo>
                    <a:pt x="1735" y="331"/>
                    <a:pt x="1634" y="383"/>
                    <a:pt x="1536" y="442"/>
                  </a:cubicBezTo>
                  <a:cubicBezTo>
                    <a:pt x="1437" y="500"/>
                    <a:pt x="1344" y="563"/>
                    <a:pt x="1254" y="629"/>
                  </a:cubicBezTo>
                  <a:lnTo>
                    <a:pt x="1408" y="1148"/>
                  </a:lnTo>
                  <a:cubicBezTo>
                    <a:pt x="1300" y="1243"/>
                    <a:pt x="1200" y="1344"/>
                    <a:pt x="1110" y="1452"/>
                  </a:cubicBezTo>
                  <a:lnTo>
                    <a:pt x="590" y="1309"/>
                  </a:lnTo>
                  <a:cubicBezTo>
                    <a:pt x="457" y="1494"/>
                    <a:pt x="346" y="1691"/>
                    <a:pt x="257" y="1898"/>
                  </a:cubicBezTo>
                  <a:lnTo>
                    <a:pt x="650" y="2270"/>
                  </a:lnTo>
                  <a:cubicBezTo>
                    <a:pt x="604" y="2404"/>
                    <a:pt x="570" y="2542"/>
                    <a:pt x="545" y="2681"/>
                  </a:cubicBezTo>
                  <a:lnTo>
                    <a:pt x="22" y="2819"/>
                  </a:lnTo>
                  <a:cubicBezTo>
                    <a:pt x="0" y="3043"/>
                    <a:pt x="2" y="3269"/>
                    <a:pt x="29" y="3495"/>
                  </a:cubicBezTo>
                  <a:lnTo>
                    <a:pt x="555" y="3620"/>
                  </a:lnTo>
                  <a:cubicBezTo>
                    <a:pt x="581" y="3759"/>
                    <a:pt x="620" y="3895"/>
                    <a:pt x="669" y="4030"/>
                  </a:cubicBezTo>
                  <a:lnTo>
                    <a:pt x="285" y="4410"/>
                  </a:lnTo>
                  <a:cubicBezTo>
                    <a:pt x="331" y="4512"/>
                    <a:pt x="382" y="4612"/>
                    <a:pt x="441" y="4710"/>
                  </a:cubicBezTo>
                  <a:cubicBezTo>
                    <a:pt x="499" y="4809"/>
                    <a:pt x="562" y="4903"/>
                    <a:pt x="629" y="4992"/>
                  </a:cubicBezTo>
                  <a:lnTo>
                    <a:pt x="1148" y="4838"/>
                  </a:lnTo>
                  <a:cubicBezTo>
                    <a:pt x="1242" y="4946"/>
                    <a:pt x="1344" y="5046"/>
                    <a:pt x="1451" y="5136"/>
                  </a:cubicBezTo>
                  <a:lnTo>
                    <a:pt x="1308" y="5657"/>
                  </a:lnTo>
                  <a:cubicBezTo>
                    <a:pt x="1494" y="5789"/>
                    <a:pt x="1691" y="5900"/>
                    <a:pt x="1897" y="5988"/>
                  </a:cubicBezTo>
                  <a:lnTo>
                    <a:pt x="2270" y="5596"/>
                  </a:lnTo>
                  <a:cubicBezTo>
                    <a:pt x="2404" y="5642"/>
                    <a:pt x="2540" y="5677"/>
                    <a:pt x="2681" y="5701"/>
                  </a:cubicBezTo>
                  <a:lnTo>
                    <a:pt x="2818" y="6225"/>
                  </a:lnTo>
                  <a:cubicBezTo>
                    <a:pt x="3042" y="6246"/>
                    <a:pt x="3269" y="6245"/>
                    <a:pt x="3495" y="6218"/>
                  </a:cubicBezTo>
                  <a:lnTo>
                    <a:pt x="3620" y="5692"/>
                  </a:lnTo>
                  <a:cubicBezTo>
                    <a:pt x="3758" y="5665"/>
                    <a:pt x="3894" y="5627"/>
                    <a:pt x="4029" y="5577"/>
                  </a:cubicBezTo>
                  <a:lnTo>
                    <a:pt x="4410" y="5961"/>
                  </a:lnTo>
                  <a:cubicBezTo>
                    <a:pt x="4511" y="5916"/>
                    <a:pt x="4612" y="5864"/>
                    <a:pt x="4710" y="5805"/>
                  </a:cubicBezTo>
                  <a:cubicBezTo>
                    <a:pt x="4808" y="5747"/>
                    <a:pt x="4902" y="5684"/>
                    <a:pt x="4992" y="5617"/>
                  </a:cubicBezTo>
                  <a:lnTo>
                    <a:pt x="4837" y="5099"/>
                  </a:lnTo>
                  <a:cubicBezTo>
                    <a:pt x="4946" y="5005"/>
                    <a:pt x="5045" y="4903"/>
                    <a:pt x="5135" y="4795"/>
                  </a:cubicBezTo>
                  <a:lnTo>
                    <a:pt x="5656" y="4938"/>
                  </a:lnTo>
                  <a:cubicBezTo>
                    <a:pt x="5789" y="4753"/>
                    <a:pt x="5900" y="4555"/>
                    <a:pt x="5988" y="4349"/>
                  </a:cubicBezTo>
                  <a:lnTo>
                    <a:pt x="5595" y="3976"/>
                  </a:lnTo>
                  <a:cubicBezTo>
                    <a:pt x="5641" y="3843"/>
                    <a:pt x="5677" y="3706"/>
                    <a:pt x="5701" y="3566"/>
                  </a:cubicBezTo>
                  <a:lnTo>
                    <a:pt x="6224" y="3429"/>
                  </a:lnTo>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Freeform 6">
              <a:extLst>
                <a:ext uri="{FF2B5EF4-FFF2-40B4-BE49-F238E27FC236}">
                  <a16:creationId xmlns:a16="http://schemas.microsoft.com/office/drawing/2014/main" id="{A2AA7E0A-ABDF-4EAE-B928-BB73492CD32B}"/>
                </a:ext>
              </a:extLst>
            </p:cNvPr>
            <p:cNvSpPr>
              <a:spLocks noEditPoints="1"/>
            </p:cNvSpPr>
            <p:nvPr/>
          </p:nvSpPr>
          <p:spPr bwMode="auto">
            <a:xfrm>
              <a:off x="5361448" y="1297225"/>
              <a:ext cx="2086648" cy="2085550"/>
            </a:xfrm>
            <a:custGeom>
              <a:avLst/>
              <a:gdLst>
                <a:gd name="T0" fmla="*/ 4109 w 8218"/>
                <a:gd name="T1" fmla="*/ 6534 h 8219"/>
                <a:gd name="T2" fmla="*/ 1684 w 8218"/>
                <a:gd name="T3" fmla="*/ 4109 h 8219"/>
                <a:gd name="T4" fmla="*/ 4109 w 8218"/>
                <a:gd name="T5" fmla="*/ 1684 h 8219"/>
                <a:gd name="T6" fmla="*/ 6534 w 8218"/>
                <a:gd name="T7" fmla="*/ 4109 h 8219"/>
                <a:gd name="T8" fmla="*/ 4109 w 8218"/>
                <a:gd name="T9" fmla="*/ 6534 h 8219"/>
                <a:gd name="T10" fmla="*/ 8017 w 8218"/>
                <a:gd name="T11" fmla="*/ 5432 h 8219"/>
                <a:gd name="T12" fmla="*/ 8218 w 8218"/>
                <a:gd name="T13" fmla="*/ 4462 h 8219"/>
                <a:gd name="T14" fmla="*/ 7550 w 8218"/>
                <a:gd name="T15" fmla="*/ 4138 h 8219"/>
                <a:gd name="T16" fmla="*/ 7537 w 8218"/>
                <a:gd name="T17" fmla="*/ 3811 h 8219"/>
                <a:gd name="T18" fmla="*/ 7525 w 8218"/>
                <a:gd name="T19" fmla="*/ 3698 h 8219"/>
                <a:gd name="T20" fmla="*/ 8154 w 8218"/>
                <a:gd name="T21" fmla="*/ 3300 h 8219"/>
                <a:gd name="T22" fmla="*/ 7846 w 8218"/>
                <a:gd name="T23" fmla="*/ 2360 h 8219"/>
                <a:gd name="T24" fmla="*/ 7103 w 8218"/>
                <a:gd name="T25" fmla="*/ 2414 h 8219"/>
                <a:gd name="T26" fmla="*/ 6862 w 8218"/>
                <a:gd name="T27" fmla="*/ 2044 h 8219"/>
                <a:gd name="T28" fmla="*/ 7207 w 8218"/>
                <a:gd name="T29" fmla="*/ 1387 h 8219"/>
                <a:gd name="T30" fmla="*/ 6470 w 8218"/>
                <a:gd name="T31" fmla="*/ 727 h 8219"/>
                <a:gd name="T32" fmla="*/ 5854 w 8218"/>
                <a:gd name="T33" fmla="*/ 1144 h 8219"/>
                <a:gd name="T34" fmla="*/ 5460 w 8218"/>
                <a:gd name="T35" fmla="*/ 944 h 8219"/>
                <a:gd name="T36" fmla="*/ 5431 w 8218"/>
                <a:gd name="T37" fmla="*/ 202 h 8219"/>
                <a:gd name="T38" fmla="*/ 4462 w 8218"/>
                <a:gd name="T39" fmla="*/ 0 h 8219"/>
                <a:gd name="T40" fmla="*/ 4138 w 8218"/>
                <a:gd name="T41" fmla="*/ 669 h 8219"/>
                <a:gd name="T42" fmla="*/ 3811 w 8218"/>
                <a:gd name="T43" fmla="*/ 682 h 8219"/>
                <a:gd name="T44" fmla="*/ 3698 w 8218"/>
                <a:gd name="T45" fmla="*/ 694 h 8219"/>
                <a:gd name="T46" fmla="*/ 3301 w 8218"/>
                <a:gd name="T47" fmla="*/ 64 h 8219"/>
                <a:gd name="T48" fmla="*/ 2360 w 8218"/>
                <a:gd name="T49" fmla="*/ 373 h 8219"/>
                <a:gd name="T50" fmla="*/ 2414 w 8218"/>
                <a:gd name="T51" fmla="*/ 1115 h 8219"/>
                <a:gd name="T52" fmla="*/ 2045 w 8218"/>
                <a:gd name="T53" fmla="*/ 1357 h 8219"/>
                <a:gd name="T54" fmla="*/ 1386 w 8218"/>
                <a:gd name="T55" fmla="*/ 1011 h 8219"/>
                <a:gd name="T56" fmla="*/ 727 w 8218"/>
                <a:gd name="T57" fmla="*/ 1749 h 8219"/>
                <a:gd name="T58" fmla="*/ 1145 w 8218"/>
                <a:gd name="T59" fmla="*/ 2365 h 8219"/>
                <a:gd name="T60" fmla="*/ 944 w 8218"/>
                <a:gd name="T61" fmla="*/ 2758 h 8219"/>
                <a:gd name="T62" fmla="*/ 202 w 8218"/>
                <a:gd name="T63" fmla="*/ 2787 h 8219"/>
                <a:gd name="T64" fmla="*/ 0 w 8218"/>
                <a:gd name="T65" fmla="*/ 3757 h 8219"/>
                <a:gd name="T66" fmla="*/ 669 w 8218"/>
                <a:gd name="T67" fmla="*/ 4081 h 8219"/>
                <a:gd name="T68" fmla="*/ 681 w 8218"/>
                <a:gd name="T69" fmla="*/ 4408 h 8219"/>
                <a:gd name="T70" fmla="*/ 694 w 8218"/>
                <a:gd name="T71" fmla="*/ 4521 h 8219"/>
                <a:gd name="T72" fmla="*/ 65 w 8218"/>
                <a:gd name="T73" fmla="*/ 4918 h 8219"/>
                <a:gd name="T74" fmla="*/ 373 w 8218"/>
                <a:gd name="T75" fmla="*/ 5859 h 8219"/>
                <a:gd name="T76" fmla="*/ 1115 w 8218"/>
                <a:gd name="T77" fmla="*/ 5805 h 8219"/>
                <a:gd name="T78" fmla="*/ 1357 w 8218"/>
                <a:gd name="T79" fmla="*/ 6174 h 8219"/>
                <a:gd name="T80" fmla="*/ 1011 w 8218"/>
                <a:gd name="T81" fmla="*/ 6832 h 8219"/>
                <a:gd name="T82" fmla="*/ 1749 w 8218"/>
                <a:gd name="T83" fmla="*/ 7492 h 8219"/>
                <a:gd name="T84" fmla="*/ 2365 w 8218"/>
                <a:gd name="T85" fmla="*/ 7074 h 8219"/>
                <a:gd name="T86" fmla="*/ 2758 w 8218"/>
                <a:gd name="T87" fmla="*/ 7274 h 8219"/>
                <a:gd name="T88" fmla="*/ 2787 w 8218"/>
                <a:gd name="T89" fmla="*/ 8017 h 8219"/>
                <a:gd name="T90" fmla="*/ 3756 w 8218"/>
                <a:gd name="T91" fmla="*/ 8219 h 8219"/>
                <a:gd name="T92" fmla="*/ 4081 w 8218"/>
                <a:gd name="T93" fmla="*/ 7550 h 8219"/>
                <a:gd name="T94" fmla="*/ 4408 w 8218"/>
                <a:gd name="T95" fmla="*/ 7537 h 8219"/>
                <a:gd name="T96" fmla="*/ 4520 w 8218"/>
                <a:gd name="T97" fmla="*/ 7524 h 8219"/>
                <a:gd name="T98" fmla="*/ 4917 w 8218"/>
                <a:gd name="T99" fmla="*/ 8155 h 8219"/>
                <a:gd name="T100" fmla="*/ 5859 w 8218"/>
                <a:gd name="T101" fmla="*/ 7847 h 8219"/>
                <a:gd name="T102" fmla="*/ 5805 w 8218"/>
                <a:gd name="T103" fmla="*/ 7104 h 8219"/>
                <a:gd name="T104" fmla="*/ 6174 w 8218"/>
                <a:gd name="T105" fmla="*/ 6862 h 8219"/>
                <a:gd name="T106" fmla="*/ 6832 w 8218"/>
                <a:gd name="T107" fmla="*/ 7208 h 8219"/>
                <a:gd name="T108" fmla="*/ 7492 w 8218"/>
                <a:gd name="T109" fmla="*/ 6470 h 8219"/>
                <a:gd name="T110" fmla="*/ 7075 w 8218"/>
                <a:gd name="T111" fmla="*/ 5854 h 8219"/>
                <a:gd name="T112" fmla="*/ 7274 w 8218"/>
                <a:gd name="T113" fmla="*/ 5461 h 8219"/>
                <a:gd name="T114" fmla="*/ 8017 w 8218"/>
                <a:gd name="T115" fmla="*/ 5432 h 8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218" h="8219">
                  <a:moveTo>
                    <a:pt x="4109" y="6534"/>
                  </a:moveTo>
                  <a:cubicBezTo>
                    <a:pt x="2772" y="6534"/>
                    <a:pt x="1684" y="5447"/>
                    <a:pt x="1684" y="4109"/>
                  </a:cubicBezTo>
                  <a:cubicBezTo>
                    <a:pt x="1684" y="2772"/>
                    <a:pt x="2772" y="1684"/>
                    <a:pt x="4109" y="1684"/>
                  </a:cubicBezTo>
                  <a:cubicBezTo>
                    <a:pt x="5446" y="1684"/>
                    <a:pt x="6534" y="2772"/>
                    <a:pt x="6534" y="4109"/>
                  </a:cubicBezTo>
                  <a:cubicBezTo>
                    <a:pt x="6534" y="5447"/>
                    <a:pt x="5446" y="6534"/>
                    <a:pt x="4109" y="6534"/>
                  </a:cubicBezTo>
                  <a:close/>
                  <a:moveTo>
                    <a:pt x="8017" y="5432"/>
                  </a:moveTo>
                  <a:cubicBezTo>
                    <a:pt x="8122" y="5122"/>
                    <a:pt x="8190" y="4797"/>
                    <a:pt x="8218" y="4462"/>
                  </a:cubicBezTo>
                  <a:lnTo>
                    <a:pt x="7550" y="4138"/>
                  </a:lnTo>
                  <a:cubicBezTo>
                    <a:pt x="7551" y="4030"/>
                    <a:pt x="7547" y="3921"/>
                    <a:pt x="7537" y="3811"/>
                  </a:cubicBezTo>
                  <a:cubicBezTo>
                    <a:pt x="7534" y="3773"/>
                    <a:pt x="7529" y="3736"/>
                    <a:pt x="7525" y="3698"/>
                  </a:cubicBezTo>
                  <a:lnTo>
                    <a:pt x="8154" y="3300"/>
                  </a:lnTo>
                  <a:cubicBezTo>
                    <a:pt x="8088" y="2970"/>
                    <a:pt x="7984" y="2655"/>
                    <a:pt x="7846" y="2360"/>
                  </a:cubicBezTo>
                  <a:lnTo>
                    <a:pt x="7103" y="2414"/>
                  </a:lnTo>
                  <a:cubicBezTo>
                    <a:pt x="7031" y="2285"/>
                    <a:pt x="6950" y="2162"/>
                    <a:pt x="6862" y="2044"/>
                  </a:cubicBezTo>
                  <a:lnTo>
                    <a:pt x="7207" y="1387"/>
                  </a:lnTo>
                  <a:cubicBezTo>
                    <a:pt x="6989" y="1138"/>
                    <a:pt x="6741" y="917"/>
                    <a:pt x="6470" y="727"/>
                  </a:cubicBezTo>
                  <a:lnTo>
                    <a:pt x="5854" y="1144"/>
                  </a:lnTo>
                  <a:cubicBezTo>
                    <a:pt x="5728" y="1070"/>
                    <a:pt x="5596" y="1003"/>
                    <a:pt x="5460" y="944"/>
                  </a:cubicBezTo>
                  <a:lnTo>
                    <a:pt x="5431" y="202"/>
                  </a:lnTo>
                  <a:cubicBezTo>
                    <a:pt x="5122" y="97"/>
                    <a:pt x="4796" y="28"/>
                    <a:pt x="4462" y="0"/>
                  </a:cubicBezTo>
                  <a:lnTo>
                    <a:pt x="4138" y="669"/>
                  </a:lnTo>
                  <a:cubicBezTo>
                    <a:pt x="4030" y="668"/>
                    <a:pt x="3921" y="672"/>
                    <a:pt x="3811" y="682"/>
                  </a:cubicBezTo>
                  <a:cubicBezTo>
                    <a:pt x="3772" y="685"/>
                    <a:pt x="3735" y="690"/>
                    <a:pt x="3698" y="694"/>
                  </a:cubicBezTo>
                  <a:lnTo>
                    <a:pt x="3301" y="64"/>
                  </a:lnTo>
                  <a:cubicBezTo>
                    <a:pt x="2970" y="130"/>
                    <a:pt x="2655" y="234"/>
                    <a:pt x="2360" y="373"/>
                  </a:cubicBezTo>
                  <a:lnTo>
                    <a:pt x="2414" y="1115"/>
                  </a:lnTo>
                  <a:cubicBezTo>
                    <a:pt x="2285" y="1188"/>
                    <a:pt x="2161" y="1269"/>
                    <a:pt x="2045" y="1357"/>
                  </a:cubicBezTo>
                  <a:lnTo>
                    <a:pt x="1386" y="1011"/>
                  </a:lnTo>
                  <a:cubicBezTo>
                    <a:pt x="1138" y="1230"/>
                    <a:pt x="916" y="1478"/>
                    <a:pt x="727" y="1749"/>
                  </a:cubicBezTo>
                  <a:lnTo>
                    <a:pt x="1145" y="2365"/>
                  </a:lnTo>
                  <a:cubicBezTo>
                    <a:pt x="1070" y="2491"/>
                    <a:pt x="1002" y="2623"/>
                    <a:pt x="944" y="2758"/>
                  </a:cubicBezTo>
                  <a:lnTo>
                    <a:pt x="202" y="2787"/>
                  </a:lnTo>
                  <a:cubicBezTo>
                    <a:pt x="96" y="3097"/>
                    <a:pt x="28" y="3422"/>
                    <a:pt x="0" y="3757"/>
                  </a:cubicBezTo>
                  <a:lnTo>
                    <a:pt x="669" y="4081"/>
                  </a:lnTo>
                  <a:cubicBezTo>
                    <a:pt x="668" y="4189"/>
                    <a:pt x="672" y="4298"/>
                    <a:pt x="681" y="4408"/>
                  </a:cubicBezTo>
                  <a:cubicBezTo>
                    <a:pt x="685" y="4446"/>
                    <a:pt x="689" y="4483"/>
                    <a:pt x="694" y="4521"/>
                  </a:cubicBezTo>
                  <a:lnTo>
                    <a:pt x="65" y="4918"/>
                  </a:lnTo>
                  <a:cubicBezTo>
                    <a:pt x="131" y="5248"/>
                    <a:pt x="234" y="5564"/>
                    <a:pt x="373" y="5859"/>
                  </a:cubicBezTo>
                  <a:lnTo>
                    <a:pt x="1115" y="5805"/>
                  </a:lnTo>
                  <a:cubicBezTo>
                    <a:pt x="1188" y="5933"/>
                    <a:pt x="1269" y="6057"/>
                    <a:pt x="1357" y="6174"/>
                  </a:cubicBezTo>
                  <a:lnTo>
                    <a:pt x="1011" y="6832"/>
                  </a:lnTo>
                  <a:cubicBezTo>
                    <a:pt x="1229" y="7081"/>
                    <a:pt x="1478" y="7302"/>
                    <a:pt x="1749" y="7492"/>
                  </a:cubicBezTo>
                  <a:lnTo>
                    <a:pt x="2365" y="7074"/>
                  </a:lnTo>
                  <a:cubicBezTo>
                    <a:pt x="2491" y="7149"/>
                    <a:pt x="2622" y="7216"/>
                    <a:pt x="2758" y="7274"/>
                  </a:cubicBezTo>
                  <a:lnTo>
                    <a:pt x="2787" y="8017"/>
                  </a:lnTo>
                  <a:cubicBezTo>
                    <a:pt x="3097" y="8122"/>
                    <a:pt x="3421" y="8191"/>
                    <a:pt x="3756" y="8219"/>
                  </a:cubicBezTo>
                  <a:lnTo>
                    <a:pt x="4081" y="7550"/>
                  </a:lnTo>
                  <a:cubicBezTo>
                    <a:pt x="4189" y="7551"/>
                    <a:pt x="4298" y="7547"/>
                    <a:pt x="4408" y="7537"/>
                  </a:cubicBezTo>
                  <a:cubicBezTo>
                    <a:pt x="4446" y="7534"/>
                    <a:pt x="4483" y="7529"/>
                    <a:pt x="4520" y="7524"/>
                  </a:cubicBezTo>
                  <a:lnTo>
                    <a:pt x="4917" y="8155"/>
                  </a:lnTo>
                  <a:cubicBezTo>
                    <a:pt x="5249" y="8089"/>
                    <a:pt x="5564" y="7985"/>
                    <a:pt x="5859" y="7847"/>
                  </a:cubicBezTo>
                  <a:lnTo>
                    <a:pt x="5805" y="7104"/>
                  </a:lnTo>
                  <a:cubicBezTo>
                    <a:pt x="5933" y="7030"/>
                    <a:pt x="6057" y="6950"/>
                    <a:pt x="6174" y="6862"/>
                  </a:cubicBezTo>
                  <a:lnTo>
                    <a:pt x="6832" y="7208"/>
                  </a:lnTo>
                  <a:cubicBezTo>
                    <a:pt x="7080" y="6989"/>
                    <a:pt x="7302" y="6741"/>
                    <a:pt x="7492" y="6470"/>
                  </a:cubicBezTo>
                  <a:lnTo>
                    <a:pt x="7075" y="5854"/>
                  </a:lnTo>
                  <a:cubicBezTo>
                    <a:pt x="7149" y="5728"/>
                    <a:pt x="7216" y="5596"/>
                    <a:pt x="7274" y="5461"/>
                  </a:cubicBezTo>
                  <a:lnTo>
                    <a:pt x="8017" y="5432"/>
                  </a:lnTo>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reeform 9">
              <a:extLst>
                <a:ext uri="{FF2B5EF4-FFF2-40B4-BE49-F238E27FC236}">
                  <a16:creationId xmlns:a16="http://schemas.microsoft.com/office/drawing/2014/main" id="{BB937175-9088-4A78-B5A7-19B0BFAB3450}"/>
                </a:ext>
              </a:extLst>
            </p:cNvPr>
            <p:cNvSpPr>
              <a:spLocks noEditPoints="1"/>
            </p:cNvSpPr>
            <p:nvPr/>
          </p:nvSpPr>
          <p:spPr bwMode="auto">
            <a:xfrm>
              <a:off x="7798712" y="3466778"/>
              <a:ext cx="2084830" cy="2084832"/>
            </a:xfrm>
            <a:custGeom>
              <a:avLst/>
              <a:gdLst>
                <a:gd name="T0" fmla="*/ 3081 w 6246"/>
                <a:gd name="T1" fmla="*/ 5136 h 6246"/>
                <a:gd name="T2" fmla="*/ 1110 w 6246"/>
                <a:gd name="T3" fmla="*/ 3081 h 6246"/>
                <a:gd name="T4" fmla="*/ 3165 w 6246"/>
                <a:gd name="T5" fmla="*/ 1110 h 6246"/>
                <a:gd name="T6" fmla="*/ 5136 w 6246"/>
                <a:gd name="T7" fmla="*/ 3165 h 6246"/>
                <a:gd name="T8" fmla="*/ 3081 w 6246"/>
                <a:gd name="T9" fmla="*/ 5136 h 6246"/>
                <a:gd name="T10" fmla="*/ 6224 w 6246"/>
                <a:gd name="T11" fmla="*/ 3429 h 6246"/>
                <a:gd name="T12" fmla="*/ 6217 w 6246"/>
                <a:gd name="T13" fmla="*/ 2752 h 6246"/>
                <a:gd name="T14" fmla="*/ 5692 w 6246"/>
                <a:gd name="T15" fmla="*/ 2626 h 6246"/>
                <a:gd name="T16" fmla="*/ 5576 w 6246"/>
                <a:gd name="T17" fmla="*/ 2217 h 6246"/>
                <a:gd name="T18" fmla="*/ 5961 w 6246"/>
                <a:gd name="T19" fmla="*/ 1837 h 6246"/>
                <a:gd name="T20" fmla="*/ 5804 w 6246"/>
                <a:gd name="T21" fmla="*/ 1536 h 6246"/>
                <a:gd name="T22" fmla="*/ 5616 w 6246"/>
                <a:gd name="T23" fmla="*/ 1254 h 6246"/>
                <a:gd name="T24" fmla="*/ 5098 w 6246"/>
                <a:gd name="T25" fmla="*/ 1409 h 6246"/>
                <a:gd name="T26" fmla="*/ 4795 w 6246"/>
                <a:gd name="T27" fmla="*/ 1111 h 6246"/>
                <a:gd name="T28" fmla="*/ 4938 w 6246"/>
                <a:gd name="T29" fmla="*/ 590 h 6246"/>
                <a:gd name="T30" fmla="*/ 4348 w 6246"/>
                <a:gd name="T31" fmla="*/ 258 h 6246"/>
                <a:gd name="T32" fmla="*/ 3976 w 6246"/>
                <a:gd name="T33" fmla="*/ 651 h 6246"/>
                <a:gd name="T34" fmla="*/ 3565 w 6246"/>
                <a:gd name="T35" fmla="*/ 545 h 6246"/>
                <a:gd name="T36" fmla="*/ 3428 w 6246"/>
                <a:gd name="T37" fmla="*/ 22 h 6246"/>
                <a:gd name="T38" fmla="*/ 2752 w 6246"/>
                <a:gd name="T39" fmla="*/ 30 h 6246"/>
                <a:gd name="T40" fmla="*/ 2625 w 6246"/>
                <a:gd name="T41" fmla="*/ 555 h 6246"/>
                <a:gd name="T42" fmla="*/ 2217 w 6246"/>
                <a:gd name="T43" fmla="*/ 670 h 6246"/>
                <a:gd name="T44" fmla="*/ 1837 w 6246"/>
                <a:gd name="T45" fmla="*/ 286 h 6246"/>
                <a:gd name="T46" fmla="*/ 1536 w 6246"/>
                <a:gd name="T47" fmla="*/ 442 h 6246"/>
                <a:gd name="T48" fmla="*/ 1254 w 6246"/>
                <a:gd name="T49" fmla="*/ 629 h 6246"/>
                <a:gd name="T50" fmla="*/ 1408 w 6246"/>
                <a:gd name="T51" fmla="*/ 1148 h 6246"/>
                <a:gd name="T52" fmla="*/ 1110 w 6246"/>
                <a:gd name="T53" fmla="*/ 1452 h 6246"/>
                <a:gd name="T54" fmla="*/ 590 w 6246"/>
                <a:gd name="T55" fmla="*/ 1309 h 6246"/>
                <a:gd name="T56" fmla="*/ 257 w 6246"/>
                <a:gd name="T57" fmla="*/ 1898 h 6246"/>
                <a:gd name="T58" fmla="*/ 650 w 6246"/>
                <a:gd name="T59" fmla="*/ 2270 h 6246"/>
                <a:gd name="T60" fmla="*/ 545 w 6246"/>
                <a:gd name="T61" fmla="*/ 2681 h 6246"/>
                <a:gd name="T62" fmla="*/ 22 w 6246"/>
                <a:gd name="T63" fmla="*/ 2819 h 6246"/>
                <a:gd name="T64" fmla="*/ 29 w 6246"/>
                <a:gd name="T65" fmla="*/ 3495 h 6246"/>
                <a:gd name="T66" fmla="*/ 555 w 6246"/>
                <a:gd name="T67" fmla="*/ 3620 h 6246"/>
                <a:gd name="T68" fmla="*/ 669 w 6246"/>
                <a:gd name="T69" fmla="*/ 4030 h 6246"/>
                <a:gd name="T70" fmla="*/ 285 w 6246"/>
                <a:gd name="T71" fmla="*/ 4410 h 6246"/>
                <a:gd name="T72" fmla="*/ 441 w 6246"/>
                <a:gd name="T73" fmla="*/ 4710 h 6246"/>
                <a:gd name="T74" fmla="*/ 629 w 6246"/>
                <a:gd name="T75" fmla="*/ 4992 h 6246"/>
                <a:gd name="T76" fmla="*/ 1148 w 6246"/>
                <a:gd name="T77" fmla="*/ 4838 h 6246"/>
                <a:gd name="T78" fmla="*/ 1451 w 6246"/>
                <a:gd name="T79" fmla="*/ 5136 h 6246"/>
                <a:gd name="T80" fmla="*/ 1308 w 6246"/>
                <a:gd name="T81" fmla="*/ 5657 h 6246"/>
                <a:gd name="T82" fmla="*/ 1897 w 6246"/>
                <a:gd name="T83" fmla="*/ 5988 h 6246"/>
                <a:gd name="T84" fmla="*/ 2270 w 6246"/>
                <a:gd name="T85" fmla="*/ 5596 h 6246"/>
                <a:gd name="T86" fmla="*/ 2681 w 6246"/>
                <a:gd name="T87" fmla="*/ 5701 h 6246"/>
                <a:gd name="T88" fmla="*/ 2818 w 6246"/>
                <a:gd name="T89" fmla="*/ 6225 h 6246"/>
                <a:gd name="T90" fmla="*/ 3495 w 6246"/>
                <a:gd name="T91" fmla="*/ 6218 h 6246"/>
                <a:gd name="T92" fmla="*/ 3620 w 6246"/>
                <a:gd name="T93" fmla="*/ 5692 h 6246"/>
                <a:gd name="T94" fmla="*/ 4029 w 6246"/>
                <a:gd name="T95" fmla="*/ 5577 h 6246"/>
                <a:gd name="T96" fmla="*/ 4410 w 6246"/>
                <a:gd name="T97" fmla="*/ 5961 h 6246"/>
                <a:gd name="T98" fmla="*/ 4710 w 6246"/>
                <a:gd name="T99" fmla="*/ 5805 h 6246"/>
                <a:gd name="T100" fmla="*/ 4992 w 6246"/>
                <a:gd name="T101" fmla="*/ 5617 h 6246"/>
                <a:gd name="T102" fmla="*/ 4837 w 6246"/>
                <a:gd name="T103" fmla="*/ 5099 h 6246"/>
                <a:gd name="T104" fmla="*/ 5135 w 6246"/>
                <a:gd name="T105" fmla="*/ 4795 h 6246"/>
                <a:gd name="T106" fmla="*/ 5656 w 6246"/>
                <a:gd name="T107" fmla="*/ 4938 h 6246"/>
                <a:gd name="T108" fmla="*/ 5988 w 6246"/>
                <a:gd name="T109" fmla="*/ 4349 h 6246"/>
                <a:gd name="T110" fmla="*/ 5595 w 6246"/>
                <a:gd name="T111" fmla="*/ 3976 h 6246"/>
                <a:gd name="T112" fmla="*/ 5701 w 6246"/>
                <a:gd name="T113" fmla="*/ 3566 h 6246"/>
                <a:gd name="T114" fmla="*/ 6224 w 6246"/>
                <a:gd name="T115" fmla="*/ 3429 h 6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246" h="6246">
                  <a:moveTo>
                    <a:pt x="3081" y="5136"/>
                  </a:moveTo>
                  <a:cubicBezTo>
                    <a:pt x="1971" y="5113"/>
                    <a:pt x="1087" y="4191"/>
                    <a:pt x="1110" y="3081"/>
                  </a:cubicBezTo>
                  <a:cubicBezTo>
                    <a:pt x="1133" y="1971"/>
                    <a:pt x="2055" y="1087"/>
                    <a:pt x="3165" y="1110"/>
                  </a:cubicBezTo>
                  <a:cubicBezTo>
                    <a:pt x="4275" y="1133"/>
                    <a:pt x="5159" y="2055"/>
                    <a:pt x="5136" y="3165"/>
                  </a:cubicBezTo>
                  <a:cubicBezTo>
                    <a:pt x="5113" y="4275"/>
                    <a:pt x="4191" y="5160"/>
                    <a:pt x="3081" y="5136"/>
                  </a:cubicBezTo>
                  <a:close/>
                  <a:moveTo>
                    <a:pt x="6224" y="3429"/>
                  </a:moveTo>
                  <a:cubicBezTo>
                    <a:pt x="6246" y="3204"/>
                    <a:pt x="6244" y="2978"/>
                    <a:pt x="6217" y="2752"/>
                  </a:cubicBezTo>
                  <a:lnTo>
                    <a:pt x="5692" y="2626"/>
                  </a:lnTo>
                  <a:cubicBezTo>
                    <a:pt x="5665" y="2489"/>
                    <a:pt x="5626" y="2351"/>
                    <a:pt x="5576" y="2217"/>
                  </a:cubicBezTo>
                  <a:lnTo>
                    <a:pt x="5961" y="1837"/>
                  </a:lnTo>
                  <a:cubicBezTo>
                    <a:pt x="5915" y="1735"/>
                    <a:pt x="5863" y="1634"/>
                    <a:pt x="5804" y="1536"/>
                  </a:cubicBezTo>
                  <a:cubicBezTo>
                    <a:pt x="5747" y="1438"/>
                    <a:pt x="5684" y="1344"/>
                    <a:pt x="5616" y="1254"/>
                  </a:cubicBezTo>
                  <a:lnTo>
                    <a:pt x="5098" y="1409"/>
                  </a:lnTo>
                  <a:cubicBezTo>
                    <a:pt x="5004" y="1301"/>
                    <a:pt x="4903" y="1201"/>
                    <a:pt x="4795" y="1111"/>
                  </a:cubicBezTo>
                  <a:lnTo>
                    <a:pt x="4938" y="590"/>
                  </a:lnTo>
                  <a:cubicBezTo>
                    <a:pt x="4753" y="458"/>
                    <a:pt x="4555" y="347"/>
                    <a:pt x="4348" y="258"/>
                  </a:cubicBezTo>
                  <a:lnTo>
                    <a:pt x="3976" y="651"/>
                  </a:lnTo>
                  <a:cubicBezTo>
                    <a:pt x="3842" y="605"/>
                    <a:pt x="3704" y="570"/>
                    <a:pt x="3565" y="545"/>
                  </a:cubicBezTo>
                  <a:lnTo>
                    <a:pt x="3428" y="22"/>
                  </a:lnTo>
                  <a:cubicBezTo>
                    <a:pt x="3204" y="0"/>
                    <a:pt x="2977" y="2"/>
                    <a:pt x="2752" y="30"/>
                  </a:cubicBezTo>
                  <a:lnTo>
                    <a:pt x="2625" y="555"/>
                  </a:lnTo>
                  <a:cubicBezTo>
                    <a:pt x="2487" y="581"/>
                    <a:pt x="2351" y="620"/>
                    <a:pt x="2217" y="670"/>
                  </a:cubicBezTo>
                  <a:lnTo>
                    <a:pt x="1837" y="286"/>
                  </a:lnTo>
                  <a:cubicBezTo>
                    <a:pt x="1735" y="331"/>
                    <a:pt x="1634" y="383"/>
                    <a:pt x="1536" y="442"/>
                  </a:cubicBezTo>
                  <a:cubicBezTo>
                    <a:pt x="1437" y="500"/>
                    <a:pt x="1344" y="563"/>
                    <a:pt x="1254" y="629"/>
                  </a:cubicBezTo>
                  <a:lnTo>
                    <a:pt x="1408" y="1148"/>
                  </a:lnTo>
                  <a:cubicBezTo>
                    <a:pt x="1300" y="1243"/>
                    <a:pt x="1200" y="1344"/>
                    <a:pt x="1110" y="1452"/>
                  </a:cubicBezTo>
                  <a:lnTo>
                    <a:pt x="590" y="1309"/>
                  </a:lnTo>
                  <a:cubicBezTo>
                    <a:pt x="457" y="1494"/>
                    <a:pt x="346" y="1691"/>
                    <a:pt x="257" y="1898"/>
                  </a:cubicBezTo>
                  <a:lnTo>
                    <a:pt x="650" y="2270"/>
                  </a:lnTo>
                  <a:cubicBezTo>
                    <a:pt x="604" y="2404"/>
                    <a:pt x="570" y="2542"/>
                    <a:pt x="545" y="2681"/>
                  </a:cubicBezTo>
                  <a:lnTo>
                    <a:pt x="22" y="2819"/>
                  </a:lnTo>
                  <a:cubicBezTo>
                    <a:pt x="0" y="3043"/>
                    <a:pt x="2" y="3269"/>
                    <a:pt x="29" y="3495"/>
                  </a:cubicBezTo>
                  <a:lnTo>
                    <a:pt x="555" y="3620"/>
                  </a:lnTo>
                  <a:cubicBezTo>
                    <a:pt x="581" y="3759"/>
                    <a:pt x="620" y="3895"/>
                    <a:pt x="669" y="4030"/>
                  </a:cubicBezTo>
                  <a:lnTo>
                    <a:pt x="285" y="4410"/>
                  </a:lnTo>
                  <a:cubicBezTo>
                    <a:pt x="331" y="4512"/>
                    <a:pt x="382" y="4612"/>
                    <a:pt x="441" y="4710"/>
                  </a:cubicBezTo>
                  <a:cubicBezTo>
                    <a:pt x="499" y="4809"/>
                    <a:pt x="562" y="4903"/>
                    <a:pt x="629" y="4992"/>
                  </a:cubicBezTo>
                  <a:lnTo>
                    <a:pt x="1148" y="4838"/>
                  </a:lnTo>
                  <a:cubicBezTo>
                    <a:pt x="1242" y="4946"/>
                    <a:pt x="1344" y="5046"/>
                    <a:pt x="1451" y="5136"/>
                  </a:cubicBezTo>
                  <a:lnTo>
                    <a:pt x="1308" y="5657"/>
                  </a:lnTo>
                  <a:cubicBezTo>
                    <a:pt x="1494" y="5789"/>
                    <a:pt x="1691" y="5900"/>
                    <a:pt x="1897" y="5988"/>
                  </a:cubicBezTo>
                  <a:lnTo>
                    <a:pt x="2270" y="5596"/>
                  </a:lnTo>
                  <a:cubicBezTo>
                    <a:pt x="2404" y="5642"/>
                    <a:pt x="2540" y="5677"/>
                    <a:pt x="2681" y="5701"/>
                  </a:cubicBezTo>
                  <a:lnTo>
                    <a:pt x="2818" y="6225"/>
                  </a:lnTo>
                  <a:cubicBezTo>
                    <a:pt x="3042" y="6246"/>
                    <a:pt x="3269" y="6245"/>
                    <a:pt x="3495" y="6218"/>
                  </a:cubicBezTo>
                  <a:lnTo>
                    <a:pt x="3620" y="5692"/>
                  </a:lnTo>
                  <a:cubicBezTo>
                    <a:pt x="3758" y="5665"/>
                    <a:pt x="3894" y="5627"/>
                    <a:pt x="4029" y="5577"/>
                  </a:cubicBezTo>
                  <a:lnTo>
                    <a:pt x="4410" y="5961"/>
                  </a:lnTo>
                  <a:cubicBezTo>
                    <a:pt x="4511" y="5916"/>
                    <a:pt x="4612" y="5864"/>
                    <a:pt x="4710" y="5805"/>
                  </a:cubicBezTo>
                  <a:cubicBezTo>
                    <a:pt x="4808" y="5747"/>
                    <a:pt x="4902" y="5684"/>
                    <a:pt x="4992" y="5617"/>
                  </a:cubicBezTo>
                  <a:lnTo>
                    <a:pt x="4837" y="5099"/>
                  </a:lnTo>
                  <a:cubicBezTo>
                    <a:pt x="4946" y="5005"/>
                    <a:pt x="5045" y="4903"/>
                    <a:pt x="5135" y="4795"/>
                  </a:cubicBezTo>
                  <a:lnTo>
                    <a:pt x="5656" y="4938"/>
                  </a:lnTo>
                  <a:cubicBezTo>
                    <a:pt x="5789" y="4753"/>
                    <a:pt x="5900" y="4555"/>
                    <a:pt x="5988" y="4349"/>
                  </a:cubicBezTo>
                  <a:lnTo>
                    <a:pt x="5595" y="3976"/>
                  </a:lnTo>
                  <a:cubicBezTo>
                    <a:pt x="5641" y="3843"/>
                    <a:pt x="5677" y="3706"/>
                    <a:pt x="5701" y="3566"/>
                  </a:cubicBezTo>
                  <a:lnTo>
                    <a:pt x="6224" y="3429"/>
                  </a:lnTo>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nvGrpSpPr>
            <p:cNvPr id="11" name="Group 10">
              <a:extLst>
                <a:ext uri="{FF2B5EF4-FFF2-40B4-BE49-F238E27FC236}">
                  <a16:creationId xmlns:a16="http://schemas.microsoft.com/office/drawing/2014/main" id="{F3032456-95CF-4912-A042-03E16E583501}"/>
                </a:ext>
              </a:extLst>
            </p:cNvPr>
            <p:cNvGrpSpPr/>
            <p:nvPr/>
          </p:nvGrpSpPr>
          <p:grpSpPr>
            <a:xfrm>
              <a:off x="789336" y="571188"/>
              <a:ext cx="1821437" cy="4379578"/>
              <a:chOff x="8929773" y="-1889834"/>
              <a:chExt cx="3075272" cy="4379578"/>
            </a:xfrm>
          </p:grpSpPr>
          <p:sp>
            <p:nvSpPr>
              <p:cNvPr id="34" name="TextBox 73">
                <a:extLst>
                  <a:ext uri="{FF2B5EF4-FFF2-40B4-BE49-F238E27FC236}">
                    <a16:creationId xmlns:a16="http://schemas.microsoft.com/office/drawing/2014/main" id="{B065A738-149B-4D30-92CF-33A57E2CE3F6}"/>
                  </a:ext>
                </a:extLst>
              </p:cNvPr>
              <p:cNvSpPr txBox="1"/>
              <p:nvPr/>
            </p:nvSpPr>
            <p:spPr>
              <a:xfrm>
                <a:off x="9067956" y="-1889834"/>
                <a:ext cx="2937089" cy="78940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ptos Display" panose="020B0004020202020204" pitchFamily="34" charset="0"/>
                  </a:rPr>
                  <a:t>Manual</a:t>
                </a:r>
              </a:p>
            </p:txBody>
          </p:sp>
          <p:sp>
            <p:nvSpPr>
              <p:cNvPr id="35" name="TextBox 74">
                <a:extLst>
                  <a:ext uri="{FF2B5EF4-FFF2-40B4-BE49-F238E27FC236}">
                    <a16:creationId xmlns:a16="http://schemas.microsoft.com/office/drawing/2014/main" id="{57C25DB4-E7AC-474A-B7A3-8723F9BE4081}"/>
                  </a:ext>
                </a:extLst>
              </p:cNvPr>
              <p:cNvSpPr txBox="1"/>
              <p:nvPr/>
            </p:nvSpPr>
            <p:spPr>
              <a:xfrm>
                <a:off x="8929773" y="1925881"/>
                <a:ext cx="2929291" cy="563863"/>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1200" dirty="0">
                  <a:solidFill>
                    <a:schemeClr val="tx1">
                      <a:lumMod val="65000"/>
                      <a:lumOff val="35000"/>
                    </a:schemeClr>
                  </a:solidFill>
                </a:endParaRPr>
              </a:p>
              <a:p>
                <a:pPr algn="just"/>
                <a:endParaRPr lang="en-US" sz="1200" dirty="0">
                  <a:solidFill>
                    <a:schemeClr val="tx1">
                      <a:lumMod val="65000"/>
                      <a:lumOff val="35000"/>
                    </a:schemeClr>
                  </a:solidFill>
                </a:endParaRPr>
              </a:p>
            </p:txBody>
          </p:sp>
        </p:grpSp>
        <p:grpSp>
          <p:nvGrpSpPr>
            <p:cNvPr id="12" name="Group 11">
              <a:extLst>
                <a:ext uri="{FF2B5EF4-FFF2-40B4-BE49-F238E27FC236}">
                  <a16:creationId xmlns:a16="http://schemas.microsoft.com/office/drawing/2014/main" id="{961C4DBB-74DF-4E9D-B71D-D27FDD8D8A4D}"/>
                </a:ext>
              </a:extLst>
            </p:cNvPr>
            <p:cNvGrpSpPr/>
            <p:nvPr/>
          </p:nvGrpSpPr>
          <p:grpSpPr>
            <a:xfrm>
              <a:off x="2983291" y="443029"/>
              <a:ext cx="2048367" cy="6219365"/>
              <a:chOff x="8886494" y="1008315"/>
              <a:chExt cx="3458414" cy="6219365"/>
            </a:xfrm>
          </p:grpSpPr>
          <p:sp>
            <p:nvSpPr>
              <p:cNvPr id="32" name="TextBox 85">
                <a:extLst>
                  <a:ext uri="{FF2B5EF4-FFF2-40B4-BE49-F238E27FC236}">
                    <a16:creationId xmlns:a16="http://schemas.microsoft.com/office/drawing/2014/main" id="{9690AFF7-4FAE-43E8-86C3-26282B6538E6}"/>
                  </a:ext>
                </a:extLst>
              </p:cNvPr>
              <p:cNvSpPr txBox="1"/>
              <p:nvPr/>
            </p:nvSpPr>
            <p:spPr>
              <a:xfrm>
                <a:off x="8886494" y="6438274"/>
                <a:ext cx="3458414" cy="789406"/>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ptos Display" panose="020B0004020202020204" pitchFamily="34" charset="0"/>
                  </a:rPr>
                  <a:t>Automatic</a:t>
                </a:r>
              </a:p>
            </p:txBody>
          </p:sp>
          <p:sp>
            <p:nvSpPr>
              <p:cNvPr id="33" name="TextBox 86">
                <a:extLst>
                  <a:ext uri="{FF2B5EF4-FFF2-40B4-BE49-F238E27FC236}">
                    <a16:creationId xmlns:a16="http://schemas.microsoft.com/office/drawing/2014/main" id="{F184A507-D9A4-47FA-8684-BA512487D5C9}"/>
                  </a:ext>
                </a:extLst>
              </p:cNvPr>
              <p:cNvSpPr txBox="1"/>
              <p:nvPr/>
            </p:nvSpPr>
            <p:spPr>
              <a:xfrm>
                <a:off x="8886494" y="1008315"/>
                <a:ext cx="2929292" cy="371866"/>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1400" dirty="0">
                  <a:solidFill>
                    <a:schemeClr val="tx1">
                      <a:lumMod val="65000"/>
                      <a:lumOff val="35000"/>
                    </a:schemeClr>
                  </a:solidFill>
                </a:endParaRPr>
              </a:p>
            </p:txBody>
          </p:sp>
        </p:grpSp>
        <p:grpSp>
          <p:nvGrpSpPr>
            <p:cNvPr id="13" name="Group 12">
              <a:extLst>
                <a:ext uri="{FF2B5EF4-FFF2-40B4-BE49-F238E27FC236}">
                  <a16:creationId xmlns:a16="http://schemas.microsoft.com/office/drawing/2014/main" id="{817F35ED-2CEB-4BCF-8B68-298FA440E793}"/>
                </a:ext>
              </a:extLst>
            </p:cNvPr>
            <p:cNvGrpSpPr/>
            <p:nvPr/>
          </p:nvGrpSpPr>
          <p:grpSpPr>
            <a:xfrm>
              <a:off x="5228509" y="532545"/>
              <a:ext cx="1995717" cy="4418220"/>
              <a:chOff x="8929773" y="-1928477"/>
              <a:chExt cx="3369523" cy="4418220"/>
            </a:xfrm>
          </p:grpSpPr>
          <p:sp>
            <p:nvSpPr>
              <p:cNvPr id="30" name="TextBox 88">
                <a:extLst>
                  <a:ext uri="{FF2B5EF4-FFF2-40B4-BE49-F238E27FC236}">
                    <a16:creationId xmlns:a16="http://schemas.microsoft.com/office/drawing/2014/main" id="{162FD441-0355-4118-8BE4-959C525A424E}"/>
                  </a:ext>
                </a:extLst>
              </p:cNvPr>
              <p:cNvSpPr txBox="1"/>
              <p:nvPr/>
            </p:nvSpPr>
            <p:spPr>
              <a:xfrm>
                <a:off x="9362207" y="-1928477"/>
                <a:ext cx="2937089" cy="789407"/>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ptos Display" panose="020B0004020202020204" pitchFamily="34" charset="0"/>
                  </a:rPr>
                  <a:t>Dual</a:t>
                </a:r>
              </a:p>
            </p:txBody>
          </p:sp>
          <p:sp>
            <p:nvSpPr>
              <p:cNvPr id="31" name="TextBox 89">
                <a:extLst>
                  <a:ext uri="{FF2B5EF4-FFF2-40B4-BE49-F238E27FC236}">
                    <a16:creationId xmlns:a16="http://schemas.microsoft.com/office/drawing/2014/main" id="{37F64A9D-3EB9-414E-82C4-652E17EF80A0}"/>
                  </a:ext>
                </a:extLst>
              </p:cNvPr>
              <p:cNvSpPr txBox="1"/>
              <p:nvPr/>
            </p:nvSpPr>
            <p:spPr>
              <a:xfrm>
                <a:off x="8929773" y="1925881"/>
                <a:ext cx="2929292" cy="563862"/>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1200" dirty="0">
                  <a:solidFill>
                    <a:schemeClr val="tx1">
                      <a:lumMod val="65000"/>
                      <a:lumOff val="35000"/>
                    </a:schemeClr>
                  </a:solidFill>
                </a:endParaRPr>
              </a:p>
              <a:p>
                <a:pPr algn="just"/>
                <a:r>
                  <a:rPr lang="en-US" sz="1200" dirty="0">
                    <a:solidFill>
                      <a:schemeClr val="tx1">
                        <a:lumMod val="65000"/>
                        <a:lumOff val="35000"/>
                      </a:schemeClr>
                    </a:solidFill>
                  </a:rPr>
                  <a:t>. </a:t>
                </a:r>
              </a:p>
            </p:txBody>
          </p:sp>
        </p:grpSp>
        <p:grpSp>
          <p:nvGrpSpPr>
            <p:cNvPr id="14" name="Group 13">
              <a:extLst>
                <a:ext uri="{FF2B5EF4-FFF2-40B4-BE49-F238E27FC236}">
                  <a16:creationId xmlns:a16="http://schemas.microsoft.com/office/drawing/2014/main" id="{907E5BDB-E4CC-488F-B529-F47286A31354}"/>
                </a:ext>
              </a:extLst>
            </p:cNvPr>
            <p:cNvGrpSpPr/>
            <p:nvPr/>
          </p:nvGrpSpPr>
          <p:grpSpPr>
            <a:xfrm>
              <a:off x="7417488" y="1360595"/>
              <a:ext cx="2475065" cy="5466485"/>
              <a:chOff x="8878095" y="1925881"/>
              <a:chExt cx="4178842" cy="5466485"/>
            </a:xfrm>
          </p:grpSpPr>
          <p:sp>
            <p:nvSpPr>
              <p:cNvPr id="28" name="TextBox 91">
                <a:extLst>
                  <a:ext uri="{FF2B5EF4-FFF2-40B4-BE49-F238E27FC236}">
                    <a16:creationId xmlns:a16="http://schemas.microsoft.com/office/drawing/2014/main" id="{DEA87886-C675-4CB6-961D-EE49DA067ED0}"/>
                  </a:ext>
                </a:extLst>
              </p:cNvPr>
              <p:cNvSpPr txBox="1"/>
              <p:nvPr/>
            </p:nvSpPr>
            <p:spPr>
              <a:xfrm>
                <a:off x="8878095" y="5926325"/>
                <a:ext cx="4178842" cy="1466041"/>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latin typeface="Aptos Display" panose="020B0004020202020204" pitchFamily="34" charset="0"/>
                  </a:rPr>
                  <a:t>Continuous Variable</a:t>
                </a:r>
              </a:p>
            </p:txBody>
          </p:sp>
          <p:sp>
            <p:nvSpPr>
              <p:cNvPr id="29" name="TextBox 92">
                <a:extLst>
                  <a:ext uri="{FF2B5EF4-FFF2-40B4-BE49-F238E27FC236}">
                    <a16:creationId xmlns:a16="http://schemas.microsoft.com/office/drawing/2014/main" id="{F099DE14-8515-4CB0-BFAC-9A878A4BDBBF}"/>
                  </a:ext>
                </a:extLst>
              </p:cNvPr>
              <p:cNvSpPr txBox="1"/>
              <p:nvPr/>
            </p:nvSpPr>
            <p:spPr>
              <a:xfrm>
                <a:off x="8929773" y="1925881"/>
                <a:ext cx="2929292" cy="563862"/>
              </a:xfrm>
              <a:prstGeom prst="rect">
                <a:avLst/>
              </a:prstGeom>
              <a:noFill/>
            </p:spPr>
            <p:txBody>
              <a:bodyPr wrap="square" lIns="0" r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1200" dirty="0">
                  <a:solidFill>
                    <a:schemeClr val="tx1">
                      <a:lumMod val="65000"/>
                      <a:lumOff val="35000"/>
                    </a:schemeClr>
                  </a:solidFill>
                </a:endParaRPr>
              </a:p>
              <a:p>
                <a:pPr algn="just"/>
                <a:endParaRPr lang="en-US" sz="1200" dirty="0">
                  <a:solidFill>
                    <a:schemeClr val="tx1">
                      <a:lumMod val="65000"/>
                      <a:lumOff val="35000"/>
                    </a:schemeClr>
                  </a:solidFill>
                </a:endParaRPr>
              </a:p>
            </p:txBody>
          </p:sp>
        </p:grpSp>
      </p:grpSp>
      <p:cxnSp>
        <p:nvCxnSpPr>
          <p:cNvPr id="40" name="Straight Connector 39">
            <a:extLst>
              <a:ext uri="{FF2B5EF4-FFF2-40B4-BE49-F238E27FC236}">
                <a16:creationId xmlns:a16="http://schemas.microsoft.com/office/drawing/2014/main" id="{31D462AE-4D2B-5199-AF27-446CEFA6A0D3}"/>
              </a:ext>
            </a:extLst>
          </p:cNvPr>
          <p:cNvCxnSpPr>
            <a:cxnSpLocks/>
          </p:cNvCxnSpPr>
          <p:nvPr/>
        </p:nvCxnSpPr>
        <p:spPr>
          <a:xfrm>
            <a:off x="1189608" y="1349598"/>
            <a:ext cx="9966072" cy="107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89F746C-C4BE-21DD-DD2E-2C43781EEB94}"/>
              </a:ext>
            </a:extLst>
          </p:cNvPr>
          <p:cNvSpPr txBox="1"/>
          <p:nvPr/>
        </p:nvSpPr>
        <p:spPr>
          <a:xfrm>
            <a:off x="870786" y="4208390"/>
            <a:ext cx="2655710" cy="2308324"/>
          </a:xfrm>
          <a:prstGeom prst="rect">
            <a:avLst/>
          </a:prstGeom>
          <a:noFill/>
        </p:spPr>
        <p:txBody>
          <a:bodyPr wrap="square">
            <a:spAutoFit/>
          </a:bodyPr>
          <a:lstStyle/>
          <a:p>
            <a:r>
              <a:rPr lang="en-US" sz="1600" dirty="0"/>
              <a:t>A manual transmission is a system that requires the driver to manually select a gear by operating a gear stick and clutch to change gears. This transmission system is consists of a set of gears (different sizes) along with a pair of shafts.</a:t>
            </a:r>
          </a:p>
        </p:txBody>
      </p:sp>
      <p:sp>
        <p:nvSpPr>
          <p:cNvPr id="51" name="TextBox 50">
            <a:extLst>
              <a:ext uri="{FF2B5EF4-FFF2-40B4-BE49-F238E27FC236}">
                <a16:creationId xmlns:a16="http://schemas.microsoft.com/office/drawing/2014/main" id="{3714CD41-9FAE-35D5-5AF1-E9947A2BBDFD}"/>
              </a:ext>
            </a:extLst>
          </p:cNvPr>
          <p:cNvSpPr txBox="1"/>
          <p:nvPr/>
        </p:nvSpPr>
        <p:spPr>
          <a:xfrm>
            <a:off x="8865433" y="1375488"/>
            <a:ext cx="2779667" cy="2554545"/>
          </a:xfrm>
          <a:prstGeom prst="rect">
            <a:avLst/>
          </a:prstGeom>
          <a:noFill/>
        </p:spPr>
        <p:txBody>
          <a:bodyPr wrap="square">
            <a:spAutoFit/>
          </a:bodyPr>
          <a:lstStyle/>
          <a:p>
            <a:r>
              <a:rPr lang="en-US" sz="1600" dirty="0"/>
              <a:t>The CVT uses two pulleys between which a steel belt runs. To continuously change its gear ratio, the CVT simultaneously adjusts the diameter of the “drive pulley” which transmits torque from the engine, and the “drive pulley” which transfers torque to the wheels.</a:t>
            </a:r>
          </a:p>
        </p:txBody>
      </p:sp>
      <p:sp>
        <p:nvSpPr>
          <p:cNvPr id="53" name="TextBox 52">
            <a:extLst>
              <a:ext uri="{FF2B5EF4-FFF2-40B4-BE49-F238E27FC236}">
                <a16:creationId xmlns:a16="http://schemas.microsoft.com/office/drawing/2014/main" id="{370DFC6E-6519-D9FE-99DC-129C87A74160}"/>
              </a:ext>
            </a:extLst>
          </p:cNvPr>
          <p:cNvSpPr txBox="1"/>
          <p:nvPr/>
        </p:nvSpPr>
        <p:spPr>
          <a:xfrm>
            <a:off x="3396359" y="1658072"/>
            <a:ext cx="2655710" cy="2308324"/>
          </a:xfrm>
          <a:prstGeom prst="rect">
            <a:avLst/>
          </a:prstGeom>
          <a:noFill/>
        </p:spPr>
        <p:txBody>
          <a:bodyPr wrap="square">
            <a:spAutoFit/>
          </a:bodyPr>
          <a:lstStyle/>
          <a:p>
            <a:pPr algn="just"/>
            <a:r>
              <a:rPr lang="en-US" sz="1600" dirty="0"/>
              <a:t>It is a multi-speed transmission utilized in vehicles that do not require any driver to change forward gears under normal driving situations. It is consists of a planetary gearset, hydraulic controls, and a torque converter.</a:t>
            </a:r>
          </a:p>
        </p:txBody>
      </p:sp>
      <p:sp>
        <p:nvSpPr>
          <p:cNvPr id="55" name="TextBox 54">
            <a:extLst>
              <a:ext uri="{FF2B5EF4-FFF2-40B4-BE49-F238E27FC236}">
                <a16:creationId xmlns:a16="http://schemas.microsoft.com/office/drawing/2014/main" id="{22365C87-9378-30BC-718F-F0C2F1DA4560}"/>
              </a:ext>
            </a:extLst>
          </p:cNvPr>
          <p:cNvSpPr txBox="1"/>
          <p:nvPr/>
        </p:nvSpPr>
        <p:spPr>
          <a:xfrm>
            <a:off x="6090743" y="3897069"/>
            <a:ext cx="2779667" cy="2554545"/>
          </a:xfrm>
          <a:prstGeom prst="rect">
            <a:avLst/>
          </a:prstGeom>
          <a:noFill/>
        </p:spPr>
        <p:txBody>
          <a:bodyPr wrap="square">
            <a:spAutoFit/>
          </a:bodyPr>
          <a:lstStyle/>
          <a:p>
            <a:r>
              <a:rPr lang="en-US" sz="1600" dirty="0"/>
              <a:t>This transmission employs two separate clutches for odd and even gear sets which allow for especially quick shifts. The design is often similar to two separate manual transmissions, in that their respective clutches are within a housing, and operate as a single unit.</a:t>
            </a:r>
          </a:p>
        </p:txBody>
      </p:sp>
    </p:spTree>
    <p:extLst>
      <p:ext uri="{BB962C8B-B14F-4D97-AF65-F5344CB8AC3E}">
        <p14:creationId xmlns:p14="http://schemas.microsoft.com/office/powerpoint/2010/main" val="368607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5" name="Freeform: Shape 44">
            <a:extLst>
              <a:ext uri="{FF2B5EF4-FFF2-40B4-BE49-F238E27FC236}">
                <a16:creationId xmlns:a16="http://schemas.microsoft.com/office/drawing/2014/main" id="{73BB26AD-4340-90D3-28BE-1FE5C0E9104C}"/>
              </a:ext>
            </a:extLst>
          </p:cNvPr>
          <p:cNvSpPr/>
          <p:nvPr/>
        </p:nvSpPr>
        <p:spPr>
          <a:xfrm rot="18561302">
            <a:off x="-431312" y="-3459029"/>
            <a:ext cx="13034059" cy="13776060"/>
          </a:xfrm>
          <a:custGeom>
            <a:avLst/>
            <a:gdLst>
              <a:gd name="connsiteX0" fmla="*/ 8254867 w 13034059"/>
              <a:gd name="connsiteY0" fmla="*/ 4265995 h 13776060"/>
              <a:gd name="connsiteX1" fmla="*/ 5091722 w 13034059"/>
              <a:gd name="connsiteY1" fmla="*/ 1099065 h 13776060"/>
              <a:gd name="connsiteX2" fmla="*/ 1811654 w 13034059"/>
              <a:gd name="connsiteY2" fmla="*/ 4144732 h 13776060"/>
              <a:gd name="connsiteX3" fmla="*/ 3422458 w 13034059"/>
              <a:gd name="connsiteY3" fmla="*/ 4175048 h 13776060"/>
              <a:gd name="connsiteX4" fmla="*/ 3363996 w 13034059"/>
              <a:gd name="connsiteY4" fmla="*/ 7281345 h 13776060"/>
              <a:gd name="connsiteX5" fmla="*/ 6087148 w 13034059"/>
              <a:gd name="connsiteY5" fmla="*/ 7332596 h 13776060"/>
              <a:gd name="connsiteX6" fmla="*/ 6087148 w 13034059"/>
              <a:gd name="connsiteY6" fmla="*/ 9581853 h 13776060"/>
              <a:gd name="connsiteX7" fmla="*/ 4505690 w 13034059"/>
              <a:gd name="connsiteY7" fmla="*/ 9581853 h 13776060"/>
              <a:gd name="connsiteX8" fmla="*/ 7668605 w 13034059"/>
              <a:gd name="connsiteY8" fmla="*/ 12610427 h 13776060"/>
              <a:gd name="connsiteX9" fmla="*/ 10831520 w 13034059"/>
              <a:gd name="connsiteY9" fmla="*/ 9581853 h 13776060"/>
              <a:gd name="connsiteX10" fmla="*/ 9250063 w 13034059"/>
              <a:gd name="connsiteY10" fmla="*/ 9581853 h 13776060"/>
              <a:gd name="connsiteX11" fmla="*/ 9250063 w 13034059"/>
              <a:gd name="connsiteY11" fmla="*/ 6553278 h 13776060"/>
              <a:gd name="connsiteX12" fmla="*/ 6600446 w 13034059"/>
              <a:gd name="connsiteY12" fmla="*/ 6553278 h 13776060"/>
              <a:gd name="connsiteX13" fmla="*/ 6644064 w 13034059"/>
              <a:gd name="connsiteY13" fmla="*/ 4235679 h 13776060"/>
              <a:gd name="connsiteX14" fmla="*/ 5302821 w 13034059"/>
              <a:gd name="connsiteY14" fmla="*/ 0 h 13776060"/>
              <a:gd name="connsiteX15" fmla="*/ 13034059 w 13034059"/>
              <a:gd name="connsiteY15" fmla="*/ 9427239 h 13776060"/>
              <a:gd name="connsiteX16" fmla="*/ 7731238 w 13034059"/>
              <a:gd name="connsiteY16" fmla="*/ 13776060 h 13776060"/>
              <a:gd name="connsiteX17" fmla="*/ 0 w 13034059"/>
              <a:gd name="connsiteY17" fmla="*/ 4348822 h 13776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034059" h="13776060">
                <a:moveTo>
                  <a:pt x="8254867" y="4265995"/>
                </a:moveTo>
                <a:lnTo>
                  <a:pt x="5091722" y="1099065"/>
                </a:lnTo>
                <a:lnTo>
                  <a:pt x="1811654" y="4144732"/>
                </a:lnTo>
                <a:lnTo>
                  <a:pt x="3422458" y="4175048"/>
                </a:lnTo>
                <a:lnTo>
                  <a:pt x="3363996" y="7281345"/>
                </a:lnTo>
                <a:lnTo>
                  <a:pt x="6087148" y="7332596"/>
                </a:lnTo>
                <a:lnTo>
                  <a:pt x="6087148" y="9581853"/>
                </a:lnTo>
                <a:lnTo>
                  <a:pt x="4505690" y="9581853"/>
                </a:lnTo>
                <a:lnTo>
                  <a:pt x="7668605" y="12610427"/>
                </a:lnTo>
                <a:lnTo>
                  <a:pt x="10831520" y="9581853"/>
                </a:lnTo>
                <a:lnTo>
                  <a:pt x="9250063" y="9581853"/>
                </a:lnTo>
                <a:lnTo>
                  <a:pt x="9250063" y="6553278"/>
                </a:lnTo>
                <a:lnTo>
                  <a:pt x="6600446" y="6553278"/>
                </a:lnTo>
                <a:lnTo>
                  <a:pt x="6644064" y="4235679"/>
                </a:lnTo>
                <a:close/>
                <a:moveTo>
                  <a:pt x="5302821" y="0"/>
                </a:moveTo>
                <a:lnTo>
                  <a:pt x="13034059" y="9427239"/>
                </a:lnTo>
                <a:lnTo>
                  <a:pt x="7731238" y="13776060"/>
                </a:lnTo>
                <a:lnTo>
                  <a:pt x="0" y="4348822"/>
                </a:lnTo>
                <a:close/>
              </a:path>
            </a:pathLst>
          </a:custGeom>
          <a:solidFill>
            <a:schemeClr val="tx1">
              <a:lumMod val="75000"/>
              <a:lumOff val="25000"/>
            </a:schemeClr>
          </a:solidFill>
          <a:ln>
            <a:noFill/>
          </a:ln>
        </p:spPr>
        <p:style>
          <a:lnRef idx="2">
            <a:schemeClr val="dk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2">
              <a:hueOff val="0"/>
              <a:satOff val="0"/>
              <a:lumOff val="0"/>
              <a:alphaOff val="0"/>
            </a:schemeClr>
          </a:fontRef>
        </p:style>
        <p:txBody>
          <a:bodyPr wrap="square">
            <a:noAutofit/>
          </a:bodyPr>
          <a:lstStyle/>
          <a:p>
            <a:endParaRPr lang="en-US" dirty="0"/>
          </a:p>
        </p:txBody>
      </p:sp>
      <p:sp>
        <p:nvSpPr>
          <p:cNvPr id="27" name="Freeform: Shape 26">
            <a:extLst>
              <a:ext uri="{FF2B5EF4-FFF2-40B4-BE49-F238E27FC236}">
                <a16:creationId xmlns:a16="http://schemas.microsoft.com/office/drawing/2014/main" id="{4391F465-FDE8-D6FD-C898-1A5960F0C124}"/>
              </a:ext>
            </a:extLst>
          </p:cNvPr>
          <p:cNvSpPr/>
          <p:nvPr/>
        </p:nvSpPr>
        <p:spPr>
          <a:xfrm>
            <a:off x="7505221" y="2317912"/>
            <a:ext cx="4998622" cy="2623825"/>
          </a:xfrm>
          <a:custGeom>
            <a:avLst/>
            <a:gdLst>
              <a:gd name="connsiteX0" fmla="*/ 0 w 4998622"/>
              <a:gd name="connsiteY0" fmla="*/ 0 h 2623825"/>
              <a:gd name="connsiteX1" fmla="*/ 4998622 w 4998622"/>
              <a:gd name="connsiteY1" fmla="*/ 0 h 2623825"/>
              <a:gd name="connsiteX2" fmla="*/ 4998622 w 4998622"/>
              <a:gd name="connsiteY2" fmla="*/ 2623825 h 2623825"/>
              <a:gd name="connsiteX3" fmla="*/ 0 w 4998622"/>
              <a:gd name="connsiteY3" fmla="*/ 2623825 h 2623825"/>
              <a:gd name="connsiteX4" fmla="*/ 0 w 4998622"/>
              <a:gd name="connsiteY4" fmla="*/ 0 h 26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622" h="2623825">
                <a:moveTo>
                  <a:pt x="0" y="0"/>
                </a:moveTo>
                <a:lnTo>
                  <a:pt x="4998622" y="0"/>
                </a:lnTo>
                <a:lnTo>
                  <a:pt x="4998622" y="2623825"/>
                </a:lnTo>
                <a:lnTo>
                  <a:pt x="0" y="2623825"/>
                </a:lnTo>
                <a:lnTo>
                  <a:pt x="0" y="0"/>
                </a:lnTo>
                <a:close/>
              </a:path>
            </a:pathLst>
          </a:custGeom>
          <a:ln>
            <a:noFill/>
          </a:ln>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US" sz="6500" b="1" kern="1200" dirty="0">
                <a:solidFill>
                  <a:schemeClr val="tx2">
                    <a:lumMod val="25000"/>
                    <a:lumOff val="75000"/>
                  </a:schemeClr>
                </a:solidFill>
                <a:effectLst>
                  <a:outerShdw blurRad="38100" dist="38100" dir="2700000" algn="tl">
                    <a:srgbClr val="000000">
                      <a:alpha val="43137"/>
                    </a:srgbClr>
                  </a:outerShdw>
                </a:effectLst>
                <a:latin typeface="Aptos Display" panose="020B0004020202020204" pitchFamily="34" charset="0"/>
              </a:rPr>
              <a:t>Cons</a:t>
            </a:r>
          </a:p>
        </p:txBody>
      </p:sp>
      <p:sp>
        <p:nvSpPr>
          <p:cNvPr id="25" name="Freeform: Shape 24">
            <a:extLst>
              <a:ext uri="{FF2B5EF4-FFF2-40B4-BE49-F238E27FC236}">
                <a16:creationId xmlns:a16="http://schemas.microsoft.com/office/drawing/2014/main" id="{80E0692B-2303-1839-6910-29B093AD7661}"/>
              </a:ext>
            </a:extLst>
          </p:cNvPr>
          <p:cNvSpPr/>
          <p:nvPr/>
        </p:nvSpPr>
        <p:spPr>
          <a:xfrm>
            <a:off x="2669316" y="3308795"/>
            <a:ext cx="4998622" cy="2623825"/>
          </a:xfrm>
          <a:custGeom>
            <a:avLst/>
            <a:gdLst>
              <a:gd name="connsiteX0" fmla="*/ 0 w 4998622"/>
              <a:gd name="connsiteY0" fmla="*/ 0 h 2623825"/>
              <a:gd name="connsiteX1" fmla="*/ 4998622 w 4998622"/>
              <a:gd name="connsiteY1" fmla="*/ 0 h 2623825"/>
              <a:gd name="connsiteX2" fmla="*/ 4998622 w 4998622"/>
              <a:gd name="connsiteY2" fmla="*/ 2623825 h 2623825"/>
              <a:gd name="connsiteX3" fmla="*/ 0 w 4998622"/>
              <a:gd name="connsiteY3" fmla="*/ 2623825 h 2623825"/>
              <a:gd name="connsiteX4" fmla="*/ 0 w 4998622"/>
              <a:gd name="connsiteY4" fmla="*/ 0 h 2623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8622" h="2623825">
                <a:moveTo>
                  <a:pt x="0" y="0"/>
                </a:moveTo>
                <a:lnTo>
                  <a:pt x="4998622" y="0"/>
                </a:lnTo>
                <a:lnTo>
                  <a:pt x="4998622" y="2623825"/>
                </a:lnTo>
                <a:lnTo>
                  <a:pt x="0" y="2623825"/>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62280" tIns="0" rIns="462280" bIns="462280" numCol="1" spcCol="1270" anchor="ctr" anchorCtr="0">
            <a:noAutofit/>
          </a:bodyPr>
          <a:lstStyle/>
          <a:p>
            <a:pPr marL="0" lvl="0" indent="0" algn="l" defTabSz="2889250">
              <a:lnSpc>
                <a:spcPct val="90000"/>
              </a:lnSpc>
              <a:spcBef>
                <a:spcPct val="0"/>
              </a:spcBef>
              <a:spcAft>
                <a:spcPct val="35000"/>
              </a:spcAft>
              <a:buNone/>
            </a:pPr>
            <a:r>
              <a:rPr lang="en-US" sz="6500" b="1" kern="1200" dirty="0">
                <a:solidFill>
                  <a:schemeClr val="tx2">
                    <a:lumMod val="25000"/>
                    <a:lumOff val="75000"/>
                  </a:schemeClr>
                </a:solidFill>
                <a:effectLst>
                  <a:outerShdw blurRad="38100" dist="38100" dir="2700000" algn="tl">
                    <a:srgbClr val="000000">
                      <a:alpha val="43137"/>
                    </a:srgbClr>
                  </a:outerShdw>
                </a:effectLst>
                <a:latin typeface="Aptos Display" panose="020B0004020202020204" pitchFamily="34" charset="0"/>
              </a:rPr>
              <a:t>Pros</a:t>
            </a:r>
          </a:p>
        </p:txBody>
      </p:sp>
      <p:sp>
        <p:nvSpPr>
          <p:cNvPr id="56" name="TextBox 55">
            <a:extLst>
              <a:ext uri="{FF2B5EF4-FFF2-40B4-BE49-F238E27FC236}">
                <a16:creationId xmlns:a16="http://schemas.microsoft.com/office/drawing/2014/main" id="{793550AC-F62F-F639-1A09-2D853FDD78F1}"/>
              </a:ext>
            </a:extLst>
          </p:cNvPr>
          <p:cNvSpPr txBox="1"/>
          <p:nvPr/>
        </p:nvSpPr>
        <p:spPr>
          <a:xfrm>
            <a:off x="2098707" y="1923801"/>
            <a:ext cx="2588073"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chemeClr val="accent4">
                    <a:lumMod val="60000"/>
                    <a:lumOff val="40000"/>
                  </a:schemeClr>
                </a:solidFill>
                <a:effectLst>
                  <a:outerShdw blurRad="38100" dist="38100" dir="2700000" algn="tl">
                    <a:srgbClr val="000000">
                      <a:alpha val="43137"/>
                    </a:srgbClr>
                  </a:outerShdw>
                </a:effectLst>
              </a:rPr>
              <a:t>It’s clutch-less transmission.</a:t>
            </a:r>
          </a:p>
          <a:p>
            <a:pPr marL="285750" indent="-285750">
              <a:buFont typeface="Arial" panose="020B0604020202020204" pitchFamily="34" charset="0"/>
              <a:buChar char="•"/>
            </a:pPr>
            <a:r>
              <a:rPr lang="en-US" sz="2400" b="1" dirty="0">
                <a:solidFill>
                  <a:schemeClr val="accent4">
                    <a:lumMod val="60000"/>
                    <a:lumOff val="40000"/>
                  </a:schemeClr>
                </a:solidFill>
                <a:effectLst>
                  <a:outerShdw blurRad="38100" dist="38100" dir="2700000" algn="tl">
                    <a:srgbClr val="000000">
                      <a:alpha val="43137"/>
                    </a:srgbClr>
                  </a:outerShdw>
                </a:effectLst>
              </a:rPr>
              <a:t>It provides smooth shift.</a:t>
            </a:r>
          </a:p>
          <a:p>
            <a:pPr marL="285750" indent="-285750">
              <a:buFont typeface="Arial" panose="020B0604020202020204" pitchFamily="34" charset="0"/>
              <a:buChar char="•"/>
            </a:pPr>
            <a:r>
              <a:rPr lang="en-US" sz="2400" b="1" dirty="0">
                <a:solidFill>
                  <a:schemeClr val="accent4">
                    <a:lumMod val="60000"/>
                    <a:lumOff val="40000"/>
                  </a:schemeClr>
                </a:solidFill>
                <a:effectLst>
                  <a:outerShdw blurRad="38100" dist="38100" dir="2700000" algn="tl">
                    <a:srgbClr val="000000">
                      <a:alpha val="43137"/>
                    </a:srgbClr>
                  </a:outerShdw>
                </a:effectLst>
              </a:rPr>
              <a:t>Wear is least.</a:t>
            </a:r>
            <a:endParaRPr lang="en-US" dirty="0"/>
          </a:p>
          <a:p>
            <a:pPr marL="285750" indent="-285750">
              <a:buFont typeface="Arial" panose="020B0604020202020204" pitchFamily="34" charset="0"/>
              <a:buChar char="•"/>
            </a:pPr>
            <a:endParaRPr lang="en-US" dirty="0"/>
          </a:p>
        </p:txBody>
      </p:sp>
      <p:sp>
        <p:nvSpPr>
          <p:cNvPr id="57" name="TextBox 56">
            <a:extLst>
              <a:ext uri="{FF2B5EF4-FFF2-40B4-BE49-F238E27FC236}">
                <a16:creationId xmlns:a16="http://schemas.microsoft.com/office/drawing/2014/main" id="{967A9351-CF22-C41D-7099-04FA11F3E978}"/>
              </a:ext>
            </a:extLst>
          </p:cNvPr>
          <p:cNvSpPr txBox="1"/>
          <p:nvPr/>
        </p:nvSpPr>
        <p:spPr>
          <a:xfrm>
            <a:off x="7982119" y="4077080"/>
            <a:ext cx="3081130" cy="2215991"/>
          </a:xfrm>
          <a:prstGeom prst="rect">
            <a:avLst/>
          </a:prstGeom>
          <a:noFill/>
        </p:spPr>
        <p:txBody>
          <a:bodyPr wrap="square" rtlCol="0">
            <a:spAutoFit/>
          </a:bodyPr>
          <a:lstStyle/>
          <a:p>
            <a:pPr marL="285750" indent="-285750">
              <a:buFont typeface="Arial" panose="020B0604020202020204" pitchFamily="34" charset="0"/>
              <a:buChar char="•"/>
            </a:pPr>
            <a:r>
              <a:rPr lang="en-US" sz="2400" b="1" dirty="0">
                <a:solidFill>
                  <a:srgbClr val="F0917B"/>
                </a:solidFill>
                <a:effectLst>
                  <a:outerShdw blurRad="38100" dist="38100" dir="2700000" algn="tl">
                    <a:srgbClr val="000000">
                      <a:alpha val="43137"/>
                    </a:srgbClr>
                  </a:outerShdw>
                </a:effectLst>
              </a:rPr>
              <a:t>There is significant belt wear.</a:t>
            </a:r>
          </a:p>
          <a:p>
            <a:pPr marL="285750" indent="-285750">
              <a:buFont typeface="Arial" panose="020B0604020202020204" pitchFamily="34" charset="0"/>
              <a:buChar char="•"/>
            </a:pPr>
            <a:r>
              <a:rPr lang="en-US" sz="2400" b="1" dirty="0">
                <a:solidFill>
                  <a:srgbClr val="F0917B"/>
                </a:solidFill>
                <a:effectLst>
                  <a:outerShdw blurRad="38100" dist="38100" dir="2700000" algn="tl">
                    <a:srgbClr val="000000">
                      <a:alpha val="43137"/>
                    </a:srgbClr>
                  </a:outerShdw>
                </a:effectLst>
              </a:rPr>
              <a:t>A more complex braking system is required.</a:t>
            </a:r>
          </a:p>
          <a:p>
            <a:endParaRPr lang="en-US" dirty="0"/>
          </a:p>
        </p:txBody>
      </p:sp>
    </p:spTree>
    <p:extLst>
      <p:ext uri="{BB962C8B-B14F-4D97-AF65-F5344CB8AC3E}">
        <p14:creationId xmlns:p14="http://schemas.microsoft.com/office/powerpoint/2010/main" val="1016479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5000"/>
            <a:lum/>
          </a:blip>
          <a:srcRect/>
          <a:stretch>
            <a:fillRect t="-83000" b="-83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A479-9838-28C3-E845-831AC440B848}"/>
              </a:ext>
            </a:extLst>
          </p:cNvPr>
          <p:cNvSpPr>
            <a:spLocks noGrp="1"/>
          </p:cNvSpPr>
          <p:nvPr>
            <p:ph type="title"/>
          </p:nvPr>
        </p:nvSpPr>
        <p:spPr>
          <a:xfrm>
            <a:off x="1066800" y="-196031"/>
            <a:ext cx="10058400" cy="1450757"/>
          </a:xfrm>
        </p:spPr>
        <p:txBody>
          <a:bodyPr/>
          <a:lstStyle/>
          <a:p>
            <a:r>
              <a:rPr lang="en-US" dirty="0">
                <a:solidFill>
                  <a:schemeClr val="tx1">
                    <a:lumMod val="85000"/>
                    <a:lumOff val="15000"/>
                  </a:schemeClr>
                </a:solidFill>
              </a:rPr>
              <a:t>Working</a:t>
            </a:r>
          </a:p>
        </p:txBody>
      </p:sp>
      <p:cxnSp>
        <p:nvCxnSpPr>
          <p:cNvPr id="4" name="Straight Connector 3">
            <a:extLst>
              <a:ext uri="{FF2B5EF4-FFF2-40B4-BE49-F238E27FC236}">
                <a16:creationId xmlns:a16="http://schemas.microsoft.com/office/drawing/2014/main" id="{3065C67E-17D0-2DF6-C38E-BFE86DB3F228}"/>
              </a:ext>
            </a:extLst>
          </p:cNvPr>
          <p:cNvCxnSpPr>
            <a:cxnSpLocks/>
          </p:cNvCxnSpPr>
          <p:nvPr/>
        </p:nvCxnSpPr>
        <p:spPr>
          <a:xfrm>
            <a:off x="1222513" y="1561382"/>
            <a:ext cx="9933167"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76B79DB-E05A-C5C8-E8A6-7A16ED278454}"/>
              </a:ext>
            </a:extLst>
          </p:cNvPr>
          <p:cNvPicPr>
            <a:picLocks noChangeAspect="1"/>
          </p:cNvPicPr>
          <p:nvPr/>
        </p:nvPicPr>
        <p:blipFill>
          <a:blip r:embed="rId3"/>
          <a:stretch>
            <a:fillRect/>
          </a:stretch>
        </p:blipFill>
        <p:spPr>
          <a:xfrm>
            <a:off x="227895" y="2232504"/>
            <a:ext cx="5239397" cy="3907227"/>
          </a:xfrm>
          <a:prstGeom prst="rect">
            <a:avLst/>
          </a:prstGeom>
        </p:spPr>
      </p:pic>
      <p:sp>
        <p:nvSpPr>
          <p:cNvPr id="10" name="TextBox 9">
            <a:extLst>
              <a:ext uri="{FF2B5EF4-FFF2-40B4-BE49-F238E27FC236}">
                <a16:creationId xmlns:a16="http://schemas.microsoft.com/office/drawing/2014/main" id="{3345B105-93F0-0E17-FC80-EE88779AD0F1}"/>
              </a:ext>
            </a:extLst>
          </p:cNvPr>
          <p:cNvSpPr txBox="1"/>
          <p:nvPr/>
        </p:nvSpPr>
        <p:spPr>
          <a:xfrm>
            <a:off x="5761523" y="1868039"/>
            <a:ext cx="6714110" cy="4893647"/>
          </a:xfrm>
          <a:prstGeom prst="rect">
            <a:avLst/>
          </a:prstGeom>
          <a:noFill/>
        </p:spPr>
        <p:txBody>
          <a:bodyPr wrap="square">
            <a:spAutoFit/>
          </a:bodyPr>
          <a:lstStyle/>
          <a:p>
            <a:pPr algn="l">
              <a:spcAft>
                <a:spcPts val="1500"/>
              </a:spcAft>
            </a:pPr>
            <a:r>
              <a:rPr lang="en-US" sz="2400" b="0" i="0" dirty="0">
                <a:solidFill>
                  <a:schemeClr val="tx1">
                    <a:lumMod val="85000"/>
                    <a:lumOff val="15000"/>
                  </a:schemeClr>
                </a:solidFill>
                <a:effectLst>
                  <a:outerShdw blurRad="38100" dist="38100" dir="2700000" algn="tl">
                    <a:srgbClr val="000000">
                      <a:alpha val="43137"/>
                    </a:srgbClr>
                  </a:outerShdw>
                </a:effectLst>
                <a:latin typeface="verdana" panose="020B0604030504040204" pitchFamily="34" charset="0"/>
              </a:rPr>
              <a:t>A CVT uses a pulley and belt system to change the vehicle’s drive-wheel speed and torque in relation to engine speed and torque so as to provide an unlimited range of gear ratios. It is different from the automatic transmission which has a set number of gear ratios. A CVT uses components such as a high density rubber/metal belt, a driving pulley actuated by a hydraulic cylinder, a mechanical torque-sensing driving pulley, sensors and microprocessors to perform its function.</a:t>
            </a:r>
            <a:r>
              <a:rPr lang="en-US" sz="2400" dirty="0">
                <a:solidFill>
                  <a:schemeClr val="tx1">
                    <a:lumMod val="85000"/>
                    <a:lumOff val="15000"/>
                  </a:schemeClr>
                </a:solidFill>
                <a:effectLst>
                  <a:outerShdw blurRad="38100" dist="38100" dir="2700000" algn="tl">
                    <a:srgbClr val="000000">
                      <a:alpha val="43137"/>
                    </a:srgbClr>
                  </a:outerShdw>
                </a:effectLst>
                <a:latin typeface="Libre Franklin" panose="020F0502020204030204" pitchFamily="2" charset="0"/>
              </a:rPr>
              <a:t> </a:t>
            </a:r>
            <a:endParaRPr lang="en-US" sz="2400" b="0" i="0" dirty="0">
              <a:solidFill>
                <a:schemeClr val="tx1">
                  <a:lumMod val="85000"/>
                  <a:lumOff val="15000"/>
                </a:schemeClr>
              </a:solidFill>
              <a:effectLst>
                <a:outerShdw blurRad="38100" dist="38100" dir="2700000" algn="tl">
                  <a:srgbClr val="000000">
                    <a:alpha val="43137"/>
                  </a:srgbClr>
                </a:outerShdw>
              </a:effectLst>
              <a:latin typeface="Libre Franklin" panose="020F0502020204030204" pitchFamily="2" charset="0"/>
            </a:endParaRPr>
          </a:p>
        </p:txBody>
      </p:sp>
    </p:spTree>
    <p:extLst>
      <p:ext uri="{BB962C8B-B14F-4D97-AF65-F5344CB8AC3E}">
        <p14:creationId xmlns:p14="http://schemas.microsoft.com/office/powerpoint/2010/main" val="193427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alpha val="9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E56D6-1571-E360-57F9-3A8FF26D7E01}"/>
              </a:ext>
            </a:extLst>
          </p:cNvPr>
          <p:cNvSpPr>
            <a:spLocks noGrp="1"/>
          </p:cNvSpPr>
          <p:nvPr>
            <p:ph type="title"/>
          </p:nvPr>
        </p:nvSpPr>
        <p:spPr>
          <a:xfrm>
            <a:off x="623996" y="218766"/>
            <a:ext cx="10845515" cy="1450757"/>
          </a:xfrm>
        </p:spPr>
        <p:txBody>
          <a:bodyPr/>
          <a:lstStyle/>
          <a:p>
            <a:r>
              <a:rPr lang="en-US" dirty="0">
                <a:solidFill>
                  <a:schemeClr val="tx1"/>
                </a:solidFill>
              </a:rPr>
              <a:t>Distinction Between CVT and std. AT</a:t>
            </a:r>
          </a:p>
        </p:txBody>
      </p:sp>
      <p:pic>
        <p:nvPicPr>
          <p:cNvPr id="4" name="Picture 3">
            <a:extLst>
              <a:ext uri="{FF2B5EF4-FFF2-40B4-BE49-F238E27FC236}">
                <a16:creationId xmlns:a16="http://schemas.microsoft.com/office/drawing/2014/main" id="{B042A9B8-49F7-B323-8152-29A0563F8EBD}"/>
              </a:ext>
            </a:extLst>
          </p:cNvPr>
          <p:cNvPicPr>
            <a:picLocks noChangeAspect="1"/>
          </p:cNvPicPr>
          <p:nvPr/>
        </p:nvPicPr>
        <p:blipFill>
          <a:blip r:embed="rId2"/>
          <a:stretch>
            <a:fillRect/>
          </a:stretch>
        </p:blipFill>
        <p:spPr>
          <a:xfrm>
            <a:off x="623996" y="2201332"/>
            <a:ext cx="5122048" cy="3388431"/>
          </a:xfrm>
          <a:prstGeom prst="rect">
            <a:avLst/>
          </a:prstGeom>
        </p:spPr>
      </p:pic>
      <p:pic>
        <p:nvPicPr>
          <p:cNvPr id="6" name="Picture 5">
            <a:extLst>
              <a:ext uri="{FF2B5EF4-FFF2-40B4-BE49-F238E27FC236}">
                <a16:creationId xmlns:a16="http://schemas.microsoft.com/office/drawing/2014/main" id="{C9D31030-E707-8C61-7768-1CC71DCADC1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Lst>
          </a:blip>
          <a:stretch>
            <a:fillRect/>
          </a:stretch>
        </p:blipFill>
        <p:spPr>
          <a:xfrm>
            <a:off x="6235266" y="2700512"/>
            <a:ext cx="5665278" cy="3388431"/>
          </a:xfrm>
          <a:prstGeom prst="rect">
            <a:avLst/>
          </a:prstGeom>
          <a:solidFill>
            <a:schemeClr val="tx1">
              <a:lumMod val="95000"/>
              <a:lumOff val="5000"/>
            </a:schemeClr>
          </a:solidFill>
          <a:effectLst>
            <a:innerShdw blurRad="63500" dist="50800" dir="18900000">
              <a:prstClr val="black">
                <a:alpha val="50000"/>
              </a:prstClr>
            </a:innerShdw>
          </a:effectLst>
        </p:spPr>
      </p:pic>
    </p:spTree>
    <p:extLst>
      <p:ext uri="{BB962C8B-B14F-4D97-AF65-F5344CB8AC3E}">
        <p14:creationId xmlns:p14="http://schemas.microsoft.com/office/powerpoint/2010/main" val="1646883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6000"/>
            <a:lum/>
          </a:blip>
          <a:srcRect/>
          <a:stretch>
            <a:fillRect t="-11000" b="-1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F261-CBCC-478F-9763-56A7A573ED25}"/>
              </a:ext>
            </a:extLst>
          </p:cNvPr>
          <p:cNvSpPr>
            <a:spLocks noGrp="1"/>
          </p:cNvSpPr>
          <p:nvPr>
            <p:ph type="title"/>
          </p:nvPr>
        </p:nvSpPr>
        <p:spPr>
          <a:xfrm>
            <a:off x="1066800" y="185003"/>
            <a:ext cx="10058400" cy="1450757"/>
          </a:xfrm>
        </p:spPr>
        <p:txBody>
          <a:bodyPr/>
          <a:lstStyle/>
          <a:p>
            <a:r>
              <a:rPr lang="en-US" dirty="0"/>
              <a:t>RPM &amp; Torque</a:t>
            </a:r>
          </a:p>
        </p:txBody>
      </p:sp>
      <p:sp>
        <p:nvSpPr>
          <p:cNvPr id="6" name="TextBox 5">
            <a:extLst>
              <a:ext uri="{FF2B5EF4-FFF2-40B4-BE49-F238E27FC236}">
                <a16:creationId xmlns:a16="http://schemas.microsoft.com/office/drawing/2014/main" id="{C051CE24-08B8-77B8-DCE5-7E6E1F3052F3}"/>
              </a:ext>
            </a:extLst>
          </p:cNvPr>
          <p:cNvSpPr txBox="1"/>
          <p:nvPr/>
        </p:nvSpPr>
        <p:spPr>
          <a:xfrm>
            <a:off x="875806" y="2059394"/>
            <a:ext cx="4289961" cy="3293209"/>
          </a:xfrm>
          <a:prstGeom prst="rect">
            <a:avLst/>
          </a:prstGeom>
          <a:noFill/>
        </p:spPr>
        <p:txBody>
          <a:bodyPr wrap="square">
            <a:spAutoFit/>
          </a:bodyPr>
          <a:lstStyle/>
          <a:p>
            <a:pPr algn="l"/>
            <a:r>
              <a:rPr lang="en-US" sz="2800" b="0" i="1" u="none" strike="noStrike" baseline="0" dirty="0">
                <a:solidFill>
                  <a:srgbClr val="3A3A3A"/>
                </a:solidFill>
                <a:latin typeface="SegoeUI-Semibold"/>
              </a:rPr>
              <a:t>Torque ratios</a:t>
            </a:r>
          </a:p>
          <a:p>
            <a:pPr lvl="1"/>
            <a:r>
              <a:rPr lang="en-US" sz="2000" b="0" i="1" u="none" strike="noStrike" baseline="0" dirty="0">
                <a:solidFill>
                  <a:srgbClr val="4B4F58"/>
                </a:solidFill>
                <a:latin typeface="SegoeUI"/>
              </a:rPr>
              <a:t>when a vehicle needs high torque ratios the feeding input conical pulley (sheave) over the input shaft moves away from the fixed pulley which in turn shift part of the v-belt wrapped over the input pulleys towards the lower cross-sectional part of the conical pulley.</a:t>
            </a:r>
            <a:endParaRPr lang="en-US" sz="2000" i="1" dirty="0"/>
          </a:p>
        </p:txBody>
      </p:sp>
      <p:sp>
        <p:nvSpPr>
          <p:cNvPr id="13" name="Rectangle 12">
            <a:extLst>
              <a:ext uri="{FF2B5EF4-FFF2-40B4-BE49-F238E27FC236}">
                <a16:creationId xmlns:a16="http://schemas.microsoft.com/office/drawing/2014/main" id="{25C8DE49-3E35-4B01-D201-B5D434DC2AD8}"/>
              </a:ext>
            </a:extLst>
          </p:cNvPr>
          <p:cNvSpPr/>
          <p:nvPr/>
        </p:nvSpPr>
        <p:spPr>
          <a:xfrm>
            <a:off x="273131" y="2059393"/>
            <a:ext cx="11590317" cy="4388907"/>
          </a:xfrm>
          <a:prstGeom prst="rect">
            <a:avLst/>
          </a:prstGeom>
          <a:solidFill>
            <a:srgbClr val="292929">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199BBEF-BDA0-2687-0115-78CCD1E5A789}"/>
              </a:ext>
            </a:extLst>
          </p:cNvPr>
          <p:cNvSpPr txBox="1"/>
          <p:nvPr/>
        </p:nvSpPr>
        <p:spPr>
          <a:xfrm>
            <a:off x="6747165" y="3051881"/>
            <a:ext cx="5031178" cy="2985433"/>
          </a:xfrm>
          <a:prstGeom prst="rect">
            <a:avLst/>
          </a:prstGeom>
          <a:noFill/>
        </p:spPr>
        <p:txBody>
          <a:bodyPr wrap="square">
            <a:spAutoFit/>
          </a:bodyPr>
          <a:lstStyle/>
          <a:p>
            <a:pPr algn="l"/>
            <a:r>
              <a:rPr lang="en-US" sz="2800" i="1" u="none" strike="noStrike" baseline="0" dirty="0">
                <a:solidFill>
                  <a:srgbClr val="3A3A3A"/>
                </a:solidFill>
                <a:latin typeface="SegoeUI-Bold"/>
              </a:rPr>
              <a:t>Speed Ratios</a:t>
            </a:r>
          </a:p>
          <a:p>
            <a:pPr lvl="1"/>
            <a:r>
              <a:rPr lang="en-US" sz="2000" i="1" u="none" strike="noStrike" baseline="0" dirty="0">
                <a:solidFill>
                  <a:srgbClr val="4B4F58"/>
                </a:solidFill>
                <a:latin typeface="SegoeUI"/>
              </a:rPr>
              <a:t>When</a:t>
            </a:r>
            <a:r>
              <a:rPr lang="en-US" sz="2000" i="1" dirty="0">
                <a:solidFill>
                  <a:srgbClr val="4B4F58"/>
                </a:solidFill>
                <a:latin typeface="SegoeUI"/>
              </a:rPr>
              <a:t> </a:t>
            </a:r>
            <a:r>
              <a:rPr lang="en-US" sz="2000" i="1" u="none" strike="noStrike" baseline="0" dirty="0">
                <a:solidFill>
                  <a:srgbClr val="4B4F58"/>
                </a:solidFill>
                <a:latin typeface="SegoeUI"/>
              </a:rPr>
              <a:t>the vehicle needs speed ratios, the feeding conical pulley (sheave) over the input shaft moves towards the fixed pulley which in turn shifts the part of V-shaped belt wrapped over the input pulleys towards the greater cross-sectional part of the conical input pulleys.</a:t>
            </a:r>
            <a:endParaRPr lang="en-US" sz="2000" i="1" dirty="0"/>
          </a:p>
        </p:txBody>
      </p:sp>
    </p:spTree>
    <p:extLst>
      <p:ext uri="{BB962C8B-B14F-4D97-AF65-F5344CB8AC3E}">
        <p14:creationId xmlns:p14="http://schemas.microsoft.com/office/powerpoint/2010/main" val="47133071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536</TotalTime>
  <Words>426</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vt:i4>
      </vt:variant>
    </vt:vector>
  </HeadingPairs>
  <TitlesOfParts>
    <vt:vector size="17" baseType="lpstr">
      <vt:lpstr>Aptos Display</vt:lpstr>
      <vt:lpstr>Arial</vt:lpstr>
      <vt:lpstr>Bookman Old Style</vt:lpstr>
      <vt:lpstr>Calibri</vt:lpstr>
      <vt:lpstr>Franklin Gothic Book</vt:lpstr>
      <vt:lpstr>Libre Franklin</vt:lpstr>
      <vt:lpstr>SegoeUI</vt:lpstr>
      <vt:lpstr>SegoeUI-Bold</vt:lpstr>
      <vt:lpstr>SegoeUI-Semibold</vt:lpstr>
      <vt:lpstr>verdana</vt:lpstr>
      <vt:lpstr>Custom</vt:lpstr>
      <vt:lpstr>Basic CVT Transmission</vt:lpstr>
      <vt:lpstr>Types Of Transmission </vt:lpstr>
      <vt:lpstr>PowerPoint Presentation</vt:lpstr>
      <vt:lpstr>Working</vt:lpstr>
      <vt:lpstr>Distinction Between CVT and std. AT</vt:lpstr>
      <vt:lpstr>RPM &amp; Torque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tanishk mr</dc:creator>
  <cp:lastModifiedBy>tanishk mr</cp:lastModifiedBy>
  <cp:revision>1</cp:revision>
  <dcterms:created xsi:type="dcterms:W3CDTF">2025-02-28T07:31:31Z</dcterms:created>
  <dcterms:modified xsi:type="dcterms:W3CDTF">2025-02-28T16:28:04Z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