
<file path=[Content_Types].xml><?xml version="1.0" encoding="utf-8"?>
<Types xmlns="http://schemas.openxmlformats.org/package/2006/content-types">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73" r:id="rId6"/>
    <p:sldId id="274" r:id="rId7"/>
    <p:sldId id="260" r:id="rId8"/>
    <p:sldId id="261" r:id="rId9"/>
    <p:sldId id="272" r:id="rId10"/>
    <p:sldId id="262" r:id="rId11"/>
    <p:sldId id="263" r:id="rId12"/>
    <p:sldId id="264" r:id="rId13"/>
    <p:sldId id="265" r:id="rId14"/>
    <p:sldId id="266" r:id="rId15"/>
    <p:sldId id="267"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27DC62D2-532E-43F6-834B-553671007808}">
          <p14:sldIdLst>
            <p14:sldId id="256"/>
            <p14:sldId id="257"/>
            <p14:sldId id="258"/>
            <p14:sldId id="259"/>
            <p14:sldId id="273"/>
            <p14:sldId id="274"/>
            <p14:sldId id="260"/>
            <p14:sldId id="261"/>
            <p14:sldId id="272"/>
            <p14:sldId id="262"/>
            <p14:sldId id="263"/>
            <p14:sldId id="264"/>
            <p14:sldId id="265"/>
            <p14:sldId id="266"/>
            <p14:sldId id="267"/>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364" autoAdjust="0"/>
  </p:normalViewPr>
  <p:slideViewPr>
    <p:cSldViewPr snapToGrid="0">
      <p:cViewPr varScale="1">
        <p:scale>
          <a:sx n="90" d="100"/>
          <a:sy n="90" d="100"/>
        </p:scale>
        <p:origin x="3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A1D613-AE7C-4E80-9450-63A39731A3BE}" type="datetimeFigureOut">
              <a:rPr lang="en-IN" smtClean="0"/>
              <a:t>30-05-2024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14B6C9-E4FB-4308-86A7-5B73F1A7D115}" type="slidenum">
              <a:rPr lang="en-IN" smtClean="0"/>
              <a:t>‹#›</a:t>
            </a:fld>
            <a:endParaRPr lang="en-IN"/>
          </a:p>
        </p:txBody>
      </p:sp>
    </p:spTree>
    <p:extLst>
      <p:ext uri="{BB962C8B-B14F-4D97-AF65-F5344CB8AC3E}">
        <p14:creationId xmlns:p14="http://schemas.microsoft.com/office/powerpoint/2010/main" val="1239934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CA80734-2AE6-453B-8BC5-C8638498797A}" type="datetime1">
              <a:rPr lang="en-IN" smtClean="0"/>
              <a:t>30-05-2024</a:t>
            </a:fld>
            <a:endParaRPr lang="en-IN"/>
          </a:p>
        </p:txBody>
      </p:sp>
      <p:sp>
        <p:nvSpPr>
          <p:cNvPr id="5" name="Footer Placeholder 4"/>
          <p:cNvSpPr>
            <a:spLocks noGrp="1"/>
          </p:cNvSpPr>
          <p:nvPr>
            <p:ph type="ftr" sz="quarter" idx="11"/>
          </p:nvPr>
        </p:nvSpPr>
        <p:spPr/>
        <p:txBody>
          <a:bodyPr/>
          <a:lstStyle/>
          <a:p>
            <a:r>
              <a:rPr lang="en-US"/>
              <a:t>Arvind Gavali College Of Engineering Satara</a:t>
            </a:r>
            <a:endParaRPr lang="en-IN"/>
          </a:p>
        </p:txBody>
      </p:sp>
      <p:sp>
        <p:nvSpPr>
          <p:cNvPr id="6" name="Slide Number Placeholder 5"/>
          <p:cNvSpPr>
            <a:spLocks noGrp="1"/>
          </p:cNvSpPr>
          <p:nvPr>
            <p:ph type="sldNum" sz="quarter" idx="12"/>
          </p:nvPr>
        </p:nvSpPr>
        <p:spPr/>
        <p:txBody>
          <a:bodyPr/>
          <a:lstStyle/>
          <a:p>
            <a:fld id="{964AD57C-64C5-4FF2-B9F5-1882527D3238}" type="slidenum">
              <a:rPr lang="en-IN" smtClean="0"/>
              <a:t>‹#›</a:t>
            </a:fld>
            <a:endParaRPr lang="en-IN"/>
          </a:p>
        </p:txBody>
      </p:sp>
    </p:spTree>
    <p:extLst>
      <p:ext uri="{BB962C8B-B14F-4D97-AF65-F5344CB8AC3E}">
        <p14:creationId xmlns:p14="http://schemas.microsoft.com/office/powerpoint/2010/main" val="3466264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D110545-9206-4BDF-965E-9D5BEBE7BBEC}" type="datetime1">
              <a:rPr lang="en-IN" smtClean="0"/>
              <a:t>30-05-2024</a:t>
            </a:fld>
            <a:endParaRPr lang="en-IN"/>
          </a:p>
        </p:txBody>
      </p:sp>
      <p:sp>
        <p:nvSpPr>
          <p:cNvPr id="5" name="Footer Placeholder 4"/>
          <p:cNvSpPr>
            <a:spLocks noGrp="1"/>
          </p:cNvSpPr>
          <p:nvPr>
            <p:ph type="ftr" sz="quarter" idx="11"/>
          </p:nvPr>
        </p:nvSpPr>
        <p:spPr/>
        <p:txBody>
          <a:bodyPr/>
          <a:lstStyle/>
          <a:p>
            <a:r>
              <a:rPr lang="en-US"/>
              <a:t>Arvind Gavali College Of Engineering Satara</a:t>
            </a:r>
            <a:endParaRPr lang="en-IN"/>
          </a:p>
        </p:txBody>
      </p:sp>
      <p:sp>
        <p:nvSpPr>
          <p:cNvPr id="6" name="Slide Number Placeholder 5"/>
          <p:cNvSpPr>
            <a:spLocks noGrp="1"/>
          </p:cNvSpPr>
          <p:nvPr>
            <p:ph type="sldNum" sz="quarter" idx="12"/>
          </p:nvPr>
        </p:nvSpPr>
        <p:spPr/>
        <p:txBody>
          <a:bodyPr/>
          <a:lstStyle/>
          <a:p>
            <a:fld id="{964AD57C-64C5-4FF2-B9F5-1882527D3238}" type="slidenum">
              <a:rPr lang="en-IN" smtClean="0"/>
              <a:t>‹#›</a:t>
            </a:fld>
            <a:endParaRPr lang="en-IN"/>
          </a:p>
        </p:txBody>
      </p:sp>
    </p:spTree>
    <p:extLst>
      <p:ext uri="{BB962C8B-B14F-4D97-AF65-F5344CB8AC3E}">
        <p14:creationId xmlns:p14="http://schemas.microsoft.com/office/powerpoint/2010/main" val="3394503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27F4BB2-9374-4CFE-9E74-56B4AC2F51D1}" type="datetime1">
              <a:rPr lang="en-IN" smtClean="0"/>
              <a:t>30-05-2024</a:t>
            </a:fld>
            <a:endParaRPr lang="en-IN"/>
          </a:p>
        </p:txBody>
      </p:sp>
      <p:sp>
        <p:nvSpPr>
          <p:cNvPr id="5" name="Footer Placeholder 4"/>
          <p:cNvSpPr>
            <a:spLocks noGrp="1"/>
          </p:cNvSpPr>
          <p:nvPr>
            <p:ph type="ftr" sz="quarter" idx="11"/>
          </p:nvPr>
        </p:nvSpPr>
        <p:spPr/>
        <p:txBody>
          <a:bodyPr/>
          <a:lstStyle/>
          <a:p>
            <a:r>
              <a:rPr lang="en-US"/>
              <a:t>Arvind Gavali College Of Engineering Satara</a:t>
            </a:r>
            <a:endParaRPr lang="en-IN"/>
          </a:p>
        </p:txBody>
      </p:sp>
      <p:sp>
        <p:nvSpPr>
          <p:cNvPr id="6" name="Slide Number Placeholder 5"/>
          <p:cNvSpPr>
            <a:spLocks noGrp="1"/>
          </p:cNvSpPr>
          <p:nvPr>
            <p:ph type="sldNum" sz="quarter" idx="12"/>
          </p:nvPr>
        </p:nvSpPr>
        <p:spPr/>
        <p:txBody>
          <a:bodyPr/>
          <a:lstStyle/>
          <a:p>
            <a:fld id="{964AD57C-64C5-4FF2-B9F5-1882527D3238}" type="slidenum">
              <a:rPr lang="en-IN" smtClean="0"/>
              <a:t>‹#›</a:t>
            </a:fld>
            <a:endParaRPr lang="en-IN"/>
          </a:p>
        </p:txBody>
      </p:sp>
    </p:spTree>
    <p:extLst>
      <p:ext uri="{BB962C8B-B14F-4D97-AF65-F5344CB8AC3E}">
        <p14:creationId xmlns:p14="http://schemas.microsoft.com/office/powerpoint/2010/main" val="2312910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B35EE9B-3F9E-4E6E-9BFC-581F71C45444}" type="datetime1">
              <a:rPr lang="en-IN" smtClean="0"/>
              <a:t>30-05-2024</a:t>
            </a:fld>
            <a:endParaRPr lang="en-IN"/>
          </a:p>
        </p:txBody>
      </p:sp>
      <p:sp>
        <p:nvSpPr>
          <p:cNvPr id="5" name="Footer Placeholder 4"/>
          <p:cNvSpPr>
            <a:spLocks noGrp="1"/>
          </p:cNvSpPr>
          <p:nvPr>
            <p:ph type="ftr" sz="quarter" idx="11"/>
          </p:nvPr>
        </p:nvSpPr>
        <p:spPr/>
        <p:txBody>
          <a:bodyPr/>
          <a:lstStyle/>
          <a:p>
            <a:r>
              <a:rPr lang="en-US"/>
              <a:t>Arvind Gavali College Of Engineering Satara</a:t>
            </a:r>
            <a:endParaRPr lang="en-IN"/>
          </a:p>
        </p:txBody>
      </p:sp>
      <p:sp>
        <p:nvSpPr>
          <p:cNvPr id="6" name="Slide Number Placeholder 5"/>
          <p:cNvSpPr>
            <a:spLocks noGrp="1"/>
          </p:cNvSpPr>
          <p:nvPr>
            <p:ph type="sldNum" sz="quarter" idx="12"/>
          </p:nvPr>
        </p:nvSpPr>
        <p:spPr/>
        <p:txBody>
          <a:bodyPr/>
          <a:lstStyle/>
          <a:p>
            <a:fld id="{964AD57C-64C5-4FF2-B9F5-1882527D3238}" type="slidenum">
              <a:rPr lang="en-IN" smtClean="0"/>
              <a:t>‹#›</a:t>
            </a:fld>
            <a:endParaRPr lang="en-IN"/>
          </a:p>
        </p:txBody>
      </p:sp>
    </p:spTree>
    <p:extLst>
      <p:ext uri="{BB962C8B-B14F-4D97-AF65-F5344CB8AC3E}">
        <p14:creationId xmlns:p14="http://schemas.microsoft.com/office/powerpoint/2010/main" val="3271914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ECC41C-AB26-4EEF-B80E-1D9B20ED5FEF}" type="datetime1">
              <a:rPr lang="en-IN" smtClean="0"/>
              <a:t>30-05-2024</a:t>
            </a:fld>
            <a:endParaRPr lang="en-IN"/>
          </a:p>
        </p:txBody>
      </p:sp>
      <p:sp>
        <p:nvSpPr>
          <p:cNvPr id="5" name="Footer Placeholder 4"/>
          <p:cNvSpPr>
            <a:spLocks noGrp="1"/>
          </p:cNvSpPr>
          <p:nvPr>
            <p:ph type="ftr" sz="quarter" idx="11"/>
          </p:nvPr>
        </p:nvSpPr>
        <p:spPr/>
        <p:txBody>
          <a:bodyPr/>
          <a:lstStyle/>
          <a:p>
            <a:r>
              <a:rPr lang="en-US"/>
              <a:t>Arvind Gavali College Of Engineering Satara</a:t>
            </a:r>
            <a:endParaRPr lang="en-IN"/>
          </a:p>
        </p:txBody>
      </p:sp>
      <p:sp>
        <p:nvSpPr>
          <p:cNvPr id="6" name="Slide Number Placeholder 5"/>
          <p:cNvSpPr>
            <a:spLocks noGrp="1"/>
          </p:cNvSpPr>
          <p:nvPr>
            <p:ph type="sldNum" sz="quarter" idx="12"/>
          </p:nvPr>
        </p:nvSpPr>
        <p:spPr/>
        <p:txBody>
          <a:bodyPr/>
          <a:lstStyle/>
          <a:p>
            <a:fld id="{964AD57C-64C5-4FF2-B9F5-1882527D3238}" type="slidenum">
              <a:rPr lang="en-IN" smtClean="0"/>
              <a:t>‹#›</a:t>
            </a:fld>
            <a:endParaRPr lang="en-IN"/>
          </a:p>
        </p:txBody>
      </p:sp>
    </p:spTree>
    <p:extLst>
      <p:ext uri="{BB962C8B-B14F-4D97-AF65-F5344CB8AC3E}">
        <p14:creationId xmlns:p14="http://schemas.microsoft.com/office/powerpoint/2010/main" val="1418314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34392C5-BAF8-4D92-9A7E-3C7405C3B682}" type="datetime1">
              <a:rPr lang="en-IN" smtClean="0"/>
              <a:t>30-05-2024</a:t>
            </a:fld>
            <a:endParaRPr lang="en-IN"/>
          </a:p>
        </p:txBody>
      </p:sp>
      <p:sp>
        <p:nvSpPr>
          <p:cNvPr id="6" name="Footer Placeholder 5"/>
          <p:cNvSpPr>
            <a:spLocks noGrp="1"/>
          </p:cNvSpPr>
          <p:nvPr>
            <p:ph type="ftr" sz="quarter" idx="11"/>
          </p:nvPr>
        </p:nvSpPr>
        <p:spPr/>
        <p:txBody>
          <a:bodyPr/>
          <a:lstStyle/>
          <a:p>
            <a:r>
              <a:rPr lang="en-US"/>
              <a:t>Arvind Gavali College Of Engineering Satara</a:t>
            </a:r>
            <a:endParaRPr lang="en-IN"/>
          </a:p>
        </p:txBody>
      </p:sp>
      <p:sp>
        <p:nvSpPr>
          <p:cNvPr id="7" name="Slide Number Placeholder 6"/>
          <p:cNvSpPr>
            <a:spLocks noGrp="1"/>
          </p:cNvSpPr>
          <p:nvPr>
            <p:ph type="sldNum" sz="quarter" idx="12"/>
          </p:nvPr>
        </p:nvSpPr>
        <p:spPr/>
        <p:txBody>
          <a:bodyPr/>
          <a:lstStyle/>
          <a:p>
            <a:fld id="{964AD57C-64C5-4FF2-B9F5-1882527D3238}" type="slidenum">
              <a:rPr lang="en-IN" smtClean="0"/>
              <a:t>‹#›</a:t>
            </a:fld>
            <a:endParaRPr lang="en-IN"/>
          </a:p>
        </p:txBody>
      </p:sp>
    </p:spTree>
    <p:extLst>
      <p:ext uri="{BB962C8B-B14F-4D97-AF65-F5344CB8AC3E}">
        <p14:creationId xmlns:p14="http://schemas.microsoft.com/office/powerpoint/2010/main" val="3927852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559095D-14A4-4552-B0BD-256A9EA9329F}" type="datetime1">
              <a:rPr lang="en-IN" smtClean="0"/>
              <a:t>30-05-2024</a:t>
            </a:fld>
            <a:endParaRPr lang="en-IN"/>
          </a:p>
        </p:txBody>
      </p:sp>
      <p:sp>
        <p:nvSpPr>
          <p:cNvPr id="8" name="Footer Placeholder 7"/>
          <p:cNvSpPr>
            <a:spLocks noGrp="1"/>
          </p:cNvSpPr>
          <p:nvPr>
            <p:ph type="ftr" sz="quarter" idx="11"/>
          </p:nvPr>
        </p:nvSpPr>
        <p:spPr/>
        <p:txBody>
          <a:bodyPr/>
          <a:lstStyle/>
          <a:p>
            <a:r>
              <a:rPr lang="en-US"/>
              <a:t>Arvind Gavali College Of Engineering Satara</a:t>
            </a:r>
            <a:endParaRPr lang="en-IN"/>
          </a:p>
        </p:txBody>
      </p:sp>
      <p:sp>
        <p:nvSpPr>
          <p:cNvPr id="9" name="Slide Number Placeholder 8"/>
          <p:cNvSpPr>
            <a:spLocks noGrp="1"/>
          </p:cNvSpPr>
          <p:nvPr>
            <p:ph type="sldNum" sz="quarter" idx="12"/>
          </p:nvPr>
        </p:nvSpPr>
        <p:spPr/>
        <p:txBody>
          <a:bodyPr/>
          <a:lstStyle/>
          <a:p>
            <a:fld id="{964AD57C-64C5-4FF2-B9F5-1882527D3238}" type="slidenum">
              <a:rPr lang="en-IN" smtClean="0"/>
              <a:t>‹#›</a:t>
            </a:fld>
            <a:endParaRPr lang="en-IN"/>
          </a:p>
        </p:txBody>
      </p:sp>
    </p:spTree>
    <p:extLst>
      <p:ext uri="{BB962C8B-B14F-4D97-AF65-F5344CB8AC3E}">
        <p14:creationId xmlns:p14="http://schemas.microsoft.com/office/powerpoint/2010/main" val="2621920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34CCC2E-3738-469C-A4B3-E50051A9BF28}" type="datetime1">
              <a:rPr lang="en-IN" smtClean="0"/>
              <a:t>30-05-2024</a:t>
            </a:fld>
            <a:endParaRPr lang="en-IN"/>
          </a:p>
        </p:txBody>
      </p:sp>
      <p:sp>
        <p:nvSpPr>
          <p:cNvPr id="4" name="Footer Placeholder 3"/>
          <p:cNvSpPr>
            <a:spLocks noGrp="1"/>
          </p:cNvSpPr>
          <p:nvPr>
            <p:ph type="ftr" sz="quarter" idx="11"/>
          </p:nvPr>
        </p:nvSpPr>
        <p:spPr/>
        <p:txBody>
          <a:bodyPr/>
          <a:lstStyle/>
          <a:p>
            <a:r>
              <a:rPr lang="en-US"/>
              <a:t>Arvind Gavali College Of Engineering Satara</a:t>
            </a:r>
            <a:endParaRPr lang="en-IN"/>
          </a:p>
        </p:txBody>
      </p:sp>
      <p:sp>
        <p:nvSpPr>
          <p:cNvPr id="5" name="Slide Number Placeholder 4"/>
          <p:cNvSpPr>
            <a:spLocks noGrp="1"/>
          </p:cNvSpPr>
          <p:nvPr>
            <p:ph type="sldNum" sz="quarter" idx="12"/>
          </p:nvPr>
        </p:nvSpPr>
        <p:spPr/>
        <p:txBody>
          <a:bodyPr/>
          <a:lstStyle/>
          <a:p>
            <a:fld id="{964AD57C-64C5-4FF2-B9F5-1882527D3238}" type="slidenum">
              <a:rPr lang="en-IN" smtClean="0"/>
              <a:t>‹#›</a:t>
            </a:fld>
            <a:endParaRPr lang="en-IN"/>
          </a:p>
        </p:txBody>
      </p:sp>
    </p:spTree>
    <p:extLst>
      <p:ext uri="{BB962C8B-B14F-4D97-AF65-F5344CB8AC3E}">
        <p14:creationId xmlns:p14="http://schemas.microsoft.com/office/powerpoint/2010/main" val="103524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588DA0-959E-4C0F-9CF0-1A8C1C73C20C}" type="datetime1">
              <a:rPr lang="en-IN" smtClean="0"/>
              <a:t>30-05-2024</a:t>
            </a:fld>
            <a:endParaRPr lang="en-IN"/>
          </a:p>
        </p:txBody>
      </p:sp>
      <p:sp>
        <p:nvSpPr>
          <p:cNvPr id="3" name="Footer Placeholder 2"/>
          <p:cNvSpPr>
            <a:spLocks noGrp="1"/>
          </p:cNvSpPr>
          <p:nvPr>
            <p:ph type="ftr" sz="quarter" idx="11"/>
          </p:nvPr>
        </p:nvSpPr>
        <p:spPr/>
        <p:txBody>
          <a:bodyPr/>
          <a:lstStyle/>
          <a:p>
            <a:r>
              <a:rPr lang="en-US"/>
              <a:t>Arvind Gavali College Of Engineering Satara</a:t>
            </a:r>
            <a:endParaRPr lang="en-IN"/>
          </a:p>
        </p:txBody>
      </p:sp>
      <p:sp>
        <p:nvSpPr>
          <p:cNvPr id="4" name="Slide Number Placeholder 3"/>
          <p:cNvSpPr>
            <a:spLocks noGrp="1"/>
          </p:cNvSpPr>
          <p:nvPr>
            <p:ph type="sldNum" sz="quarter" idx="12"/>
          </p:nvPr>
        </p:nvSpPr>
        <p:spPr/>
        <p:txBody>
          <a:bodyPr/>
          <a:lstStyle/>
          <a:p>
            <a:fld id="{964AD57C-64C5-4FF2-B9F5-1882527D3238}" type="slidenum">
              <a:rPr lang="en-IN" smtClean="0"/>
              <a:t>‹#›</a:t>
            </a:fld>
            <a:endParaRPr lang="en-IN"/>
          </a:p>
        </p:txBody>
      </p:sp>
    </p:spTree>
    <p:extLst>
      <p:ext uri="{BB962C8B-B14F-4D97-AF65-F5344CB8AC3E}">
        <p14:creationId xmlns:p14="http://schemas.microsoft.com/office/powerpoint/2010/main" val="1638518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D7291C-6DE8-4269-8919-785160081812}" type="datetime1">
              <a:rPr lang="en-IN" smtClean="0"/>
              <a:t>30-05-2024</a:t>
            </a:fld>
            <a:endParaRPr lang="en-IN"/>
          </a:p>
        </p:txBody>
      </p:sp>
      <p:sp>
        <p:nvSpPr>
          <p:cNvPr id="6" name="Footer Placeholder 5"/>
          <p:cNvSpPr>
            <a:spLocks noGrp="1"/>
          </p:cNvSpPr>
          <p:nvPr>
            <p:ph type="ftr" sz="quarter" idx="11"/>
          </p:nvPr>
        </p:nvSpPr>
        <p:spPr/>
        <p:txBody>
          <a:bodyPr/>
          <a:lstStyle/>
          <a:p>
            <a:r>
              <a:rPr lang="en-US"/>
              <a:t>Arvind Gavali College Of Engineering Satara</a:t>
            </a:r>
            <a:endParaRPr lang="en-IN"/>
          </a:p>
        </p:txBody>
      </p:sp>
      <p:sp>
        <p:nvSpPr>
          <p:cNvPr id="7" name="Slide Number Placeholder 6"/>
          <p:cNvSpPr>
            <a:spLocks noGrp="1"/>
          </p:cNvSpPr>
          <p:nvPr>
            <p:ph type="sldNum" sz="quarter" idx="12"/>
          </p:nvPr>
        </p:nvSpPr>
        <p:spPr/>
        <p:txBody>
          <a:bodyPr/>
          <a:lstStyle/>
          <a:p>
            <a:fld id="{964AD57C-64C5-4FF2-B9F5-1882527D3238}" type="slidenum">
              <a:rPr lang="en-IN" smtClean="0"/>
              <a:t>‹#›</a:t>
            </a:fld>
            <a:endParaRPr lang="en-IN"/>
          </a:p>
        </p:txBody>
      </p:sp>
    </p:spTree>
    <p:extLst>
      <p:ext uri="{BB962C8B-B14F-4D97-AF65-F5344CB8AC3E}">
        <p14:creationId xmlns:p14="http://schemas.microsoft.com/office/powerpoint/2010/main" val="3574337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5BB427C-5B7E-4D4A-AD43-1910FED53805}" type="datetime1">
              <a:rPr lang="en-IN" smtClean="0"/>
              <a:t>30-05-2024</a:t>
            </a:fld>
            <a:endParaRPr lang="en-IN"/>
          </a:p>
        </p:txBody>
      </p:sp>
      <p:sp>
        <p:nvSpPr>
          <p:cNvPr id="6" name="Footer Placeholder 5"/>
          <p:cNvSpPr>
            <a:spLocks noGrp="1"/>
          </p:cNvSpPr>
          <p:nvPr>
            <p:ph type="ftr" sz="quarter" idx="11"/>
          </p:nvPr>
        </p:nvSpPr>
        <p:spPr/>
        <p:txBody>
          <a:bodyPr/>
          <a:lstStyle/>
          <a:p>
            <a:r>
              <a:rPr lang="en-US"/>
              <a:t>Arvind Gavali College Of Engineering Satara</a:t>
            </a:r>
            <a:endParaRPr lang="en-IN"/>
          </a:p>
        </p:txBody>
      </p:sp>
      <p:sp>
        <p:nvSpPr>
          <p:cNvPr id="7" name="Slide Number Placeholder 6"/>
          <p:cNvSpPr>
            <a:spLocks noGrp="1"/>
          </p:cNvSpPr>
          <p:nvPr>
            <p:ph type="sldNum" sz="quarter" idx="12"/>
          </p:nvPr>
        </p:nvSpPr>
        <p:spPr/>
        <p:txBody>
          <a:bodyPr/>
          <a:lstStyle/>
          <a:p>
            <a:fld id="{964AD57C-64C5-4FF2-B9F5-1882527D3238}" type="slidenum">
              <a:rPr lang="en-IN" smtClean="0"/>
              <a:t>‹#›</a:t>
            </a:fld>
            <a:endParaRPr lang="en-IN"/>
          </a:p>
        </p:txBody>
      </p:sp>
    </p:spTree>
    <p:extLst>
      <p:ext uri="{BB962C8B-B14F-4D97-AF65-F5344CB8AC3E}">
        <p14:creationId xmlns:p14="http://schemas.microsoft.com/office/powerpoint/2010/main" val="1416594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BB8838-80A7-4DC6-882E-53AB30BBA1E9}" type="datetime1">
              <a:rPr lang="en-IN" smtClean="0"/>
              <a:t>30-05-2024</a:t>
            </a:fld>
            <a:endParaRPr lang="en-IN"/>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Arvind Gavali College Of Engineering Satara</a:t>
            </a:r>
            <a:endParaRPr lang="en-IN"/>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AD57C-64C5-4FF2-B9F5-1882527D3238}" type="slidenum">
              <a:rPr lang="en-IN" smtClean="0"/>
              <a:t>‹#›</a:t>
            </a:fld>
            <a:endParaRPr lang="en-IN"/>
          </a:p>
        </p:txBody>
      </p:sp>
    </p:spTree>
    <p:extLst>
      <p:ext uri="{BB962C8B-B14F-4D97-AF65-F5344CB8AC3E}">
        <p14:creationId xmlns:p14="http://schemas.microsoft.com/office/powerpoint/2010/main" val="1214110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259E1417-BC33-2B1D-7AC6-C6A93EE25C9B}"/>
              </a:ext>
            </a:extLst>
          </p:cNvPr>
          <p:cNvSpPr/>
          <p:nvPr/>
        </p:nvSpPr>
        <p:spPr>
          <a:xfrm>
            <a:off x="6361371" y="3347914"/>
            <a:ext cx="5434391" cy="2826012"/>
          </a:xfrm>
          <a:prstGeom prst="round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Rounded Corners 11">
            <a:extLst>
              <a:ext uri="{FF2B5EF4-FFF2-40B4-BE49-F238E27FC236}">
                <a16:creationId xmlns:a16="http://schemas.microsoft.com/office/drawing/2014/main" id="{C66CCCBB-325D-FD76-B14A-DD80D16AC781}"/>
              </a:ext>
            </a:extLst>
          </p:cNvPr>
          <p:cNvSpPr/>
          <p:nvPr/>
        </p:nvSpPr>
        <p:spPr>
          <a:xfrm>
            <a:off x="104504" y="3396987"/>
            <a:ext cx="6073259" cy="2776940"/>
          </a:xfrm>
          <a:prstGeom prst="round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7B037EE5-64A2-C62E-B0A5-6AD8B87BF978}"/>
              </a:ext>
            </a:extLst>
          </p:cNvPr>
          <p:cNvSpPr/>
          <p:nvPr/>
        </p:nvSpPr>
        <p:spPr>
          <a:xfrm>
            <a:off x="0" y="0"/>
            <a:ext cx="12192000" cy="1111387"/>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ctrTitle"/>
          </p:nvPr>
        </p:nvSpPr>
        <p:spPr>
          <a:xfrm>
            <a:off x="1724298" y="0"/>
            <a:ext cx="8743407" cy="1111387"/>
          </a:xfrm>
        </p:spPr>
        <p:txBody>
          <a:bodyPr>
            <a:normAutofit fontScale="90000"/>
          </a:bodyPr>
          <a:lstStyle/>
          <a:p>
            <a:r>
              <a:rPr lang="en-US" sz="2200" b="1" dirty="0">
                <a:latin typeface="+mn-lt"/>
              </a:rPr>
              <a:t>Mini Project presentation</a:t>
            </a:r>
            <a:br>
              <a:rPr lang="en-US" sz="2200" b="1" dirty="0">
                <a:latin typeface="+mn-lt"/>
              </a:rPr>
            </a:br>
            <a:r>
              <a:rPr lang="en-US" sz="2200" b="1" dirty="0">
                <a:latin typeface="+mn-lt"/>
              </a:rPr>
              <a:t>on</a:t>
            </a:r>
            <a:br>
              <a:rPr lang="en-US" sz="2200" dirty="0">
                <a:latin typeface="+mn-lt"/>
              </a:rPr>
            </a:br>
            <a:r>
              <a:rPr lang="en-US" sz="2200" dirty="0">
                <a:latin typeface="+mn-lt"/>
              </a:rPr>
              <a:t>“</a:t>
            </a:r>
            <a:r>
              <a:rPr lang="en-US" sz="3200" b="1" dirty="0">
                <a:solidFill>
                  <a:srgbClr val="FF0000"/>
                </a:solidFill>
                <a:latin typeface="+mn-lt"/>
              </a:rPr>
              <a:t>Resource sharing Application</a:t>
            </a:r>
            <a:r>
              <a:rPr lang="en-US" sz="2200" dirty="0">
                <a:latin typeface="+mn-lt"/>
              </a:rPr>
              <a:t>”</a:t>
            </a:r>
            <a:endParaRPr lang="en-IN" sz="2200" dirty="0">
              <a:latin typeface="+mn-lt"/>
            </a:endParaRPr>
          </a:p>
        </p:txBody>
      </p:sp>
      <p:sp>
        <p:nvSpPr>
          <p:cNvPr id="3" name="Subtitle 2"/>
          <p:cNvSpPr>
            <a:spLocks noGrp="1"/>
          </p:cNvSpPr>
          <p:nvPr>
            <p:ph type="subTitle" idx="1"/>
          </p:nvPr>
        </p:nvSpPr>
        <p:spPr>
          <a:xfrm>
            <a:off x="104504" y="3602039"/>
            <a:ext cx="6177763" cy="2389460"/>
          </a:xfrm>
        </p:spPr>
        <p:txBody>
          <a:bodyPr>
            <a:normAutofit fontScale="92500" lnSpcReduction="10000"/>
          </a:bodyPr>
          <a:lstStyle/>
          <a:p>
            <a:r>
              <a:rPr lang="en-US" b="1" dirty="0">
                <a:solidFill>
                  <a:srgbClr val="FF0000"/>
                </a:solidFill>
              </a:rPr>
              <a:t>Presented by;</a:t>
            </a:r>
          </a:p>
          <a:p>
            <a:r>
              <a:rPr lang="en-US" b="1" dirty="0"/>
              <a:t>Department of Computer Science And Engineering</a:t>
            </a:r>
          </a:p>
          <a:p>
            <a:r>
              <a:rPr lang="en-US" dirty="0"/>
              <a:t> 1.Tanishk </a:t>
            </a:r>
            <a:r>
              <a:rPr lang="en-US" dirty="0" err="1"/>
              <a:t>Wagh</a:t>
            </a:r>
            <a:endParaRPr lang="en-US" dirty="0"/>
          </a:p>
          <a:p>
            <a:r>
              <a:rPr lang="en-US" dirty="0"/>
              <a:t>  2.Preeti </a:t>
            </a:r>
            <a:r>
              <a:rPr lang="en-US" dirty="0" err="1"/>
              <a:t>Rajpure</a:t>
            </a:r>
            <a:endParaRPr lang="en-US" dirty="0"/>
          </a:p>
          <a:p>
            <a:r>
              <a:rPr lang="en-US" dirty="0"/>
              <a:t>3.Omkar </a:t>
            </a:r>
            <a:r>
              <a:rPr lang="en-US" dirty="0" err="1"/>
              <a:t>Wagh</a:t>
            </a:r>
            <a:endParaRPr lang="en-US" dirty="0"/>
          </a:p>
          <a:p>
            <a:r>
              <a:rPr lang="en-US" dirty="0"/>
              <a:t>   4.Mandar Shinde</a:t>
            </a:r>
          </a:p>
        </p:txBody>
      </p:sp>
      <p:sp>
        <p:nvSpPr>
          <p:cNvPr id="4" name="TextBox 3"/>
          <p:cNvSpPr txBox="1"/>
          <p:nvPr/>
        </p:nvSpPr>
        <p:spPr>
          <a:xfrm>
            <a:off x="6675121" y="3602039"/>
            <a:ext cx="5120641" cy="1785104"/>
          </a:xfrm>
          <a:prstGeom prst="rect">
            <a:avLst/>
          </a:prstGeom>
          <a:noFill/>
        </p:spPr>
        <p:txBody>
          <a:bodyPr wrap="square" rtlCol="0">
            <a:spAutoFit/>
          </a:bodyPr>
          <a:lstStyle/>
          <a:p>
            <a:pPr algn="ctr"/>
            <a:r>
              <a:rPr lang="en-US" sz="2200" b="1" dirty="0">
                <a:solidFill>
                  <a:srgbClr val="FF0000"/>
                </a:solidFill>
              </a:rPr>
              <a:t>Guide By;</a:t>
            </a:r>
          </a:p>
          <a:p>
            <a:r>
              <a:rPr lang="en-US" sz="2200" b="1" dirty="0"/>
              <a:t>Guide Name : </a:t>
            </a:r>
            <a:r>
              <a:rPr lang="en-US" sz="2200" dirty="0" err="1"/>
              <a:t>Mrs.pharande</a:t>
            </a:r>
            <a:r>
              <a:rPr lang="en-US" sz="2200" dirty="0"/>
              <a:t> R.S </a:t>
            </a:r>
          </a:p>
          <a:p>
            <a:endParaRPr lang="en-US" sz="2200" b="1" dirty="0"/>
          </a:p>
          <a:p>
            <a:r>
              <a:rPr lang="en-US" sz="2200" b="1" dirty="0"/>
              <a:t>College Name: </a:t>
            </a:r>
            <a:r>
              <a:rPr lang="en-US" sz="2200" dirty="0"/>
              <a:t>Arvind  </a:t>
            </a:r>
            <a:r>
              <a:rPr lang="en-US" sz="2200" dirty="0" err="1"/>
              <a:t>Gavali</a:t>
            </a:r>
            <a:r>
              <a:rPr lang="en-US" sz="2200" dirty="0"/>
              <a:t>  College Of Engineering  </a:t>
            </a:r>
            <a:r>
              <a:rPr lang="en-US" sz="2200" dirty="0" err="1"/>
              <a:t>Satara</a:t>
            </a:r>
            <a:r>
              <a:rPr lang="en-US" sz="2200" dirty="0"/>
              <a:t>.</a:t>
            </a:r>
            <a:endParaRPr lang="en-IN" sz="2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4829" y="1166893"/>
            <a:ext cx="2925838" cy="2175588"/>
          </a:xfrm>
          <a:prstGeom prst="rect">
            <a:avLst/>
          </a:prstGeom>
        </p:spPr>
      </p:pic>
      <p:sp>
        <p:nvSpPr>
          <p:cNvPr id="9" name="Footer Placeholder 8">
            <a:extLst>
              <a:ext uri="{FF2B5EF4-FFF2-40B4-BE49-F238E27FC236}">
                <a16:creationId xmlns:a16="http://schemas.microsoft.com/office/drawing/2014/main" id="{EFECB9A0-EAF8-0B78-B2E8-0B788B4E673D}"/>
              </a:ext>
            </a:extLst>
          </p:cNvPr>
          <p:cNvSpPr>
            <a:spLocks noGrp="1"/>
          </p:cNvSpPr>
          <p:nvPr>
            <p:ph type="ftr" sz="quarter" idx="11"/>
          </p:nvPr>
        </p:nvSpPr>
        <p:spPr/>
        <p:txBody>
          <a:bodyPr/>
          <a:lstStyle/>
          <a:p>
            <a:r>
              <a:rPr lang="en-US"/>
              <a:t>Arvind Gavali College Of Engineering Satara</a:t>
            </a:r>
            <a:endParaRPr lang="en-IN"/>
          </a:p>
        </p:txBody>
      </p:sp>
      <p:sp>
        <p:nvSpPr>
          <p:cNvPr id="10" name="Slide Number Placeholder 9">
            <a:extLst>
              <a:ext uri="{FF2B5EF4-FFF2-40B4-BE49-F238E27FC236}">
                <a16:creationId xmlns:a16="http://schemas.microsoft.com/office/drawing/2014/main" id="{B501DF1F-4722-89FC-E619-CC56CD04A0F7}"/>
              </a:ext>
            </a:extLst>
          </p:cNvPr>
          <p:cNvSpPr>
            <a:spLocks noGrp="1"/>
          </p:cNvSpPr>
          <p:nvPr>
            <p:ph type="sldNum" sz="quarter" idx="12"/>
          </p:nvPr>
        </p:nvSpPr>
        <p:spPr/>
        <p:txBody>
          <a:bodyPr/>
          <a:lstStyle/>
          <a:p>
            <a:fld id="{964AD57C-64C5-4FF2-B9F5-1882527D3238}" type="slidenum">
              <a:rPr lang="en-IN" smtClean="0"/>
              <a:t>1</a:t>
            </a:fld>
            <a:endParaRPr lang="en-IN"/>
          </a:p>
        </p:txBody>
      </p:sp>
    </p:spTree>
    <p:extLst>
      <p:ext uri="{BB962C8B-B14F-4D97-AF65-F5344CB8AC3E}">
        <p14:creationId xmlns:p14="http://schemas.microsoft.com/office/powerpoint/2010/main" val="300915947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901A8AE-792E-384B-7797-92B0AE60A5A6}"/>
              </a:ext>
            </a:extLst>
          </p:cNvPr>
          <p:cNvSpPr/>
          <p:nvPr/>
        </p:nvSpPr>
        <p:spPr>
          <a:xfrm>
            <a:off x="0" y="12200"/>
            <a:ext cx="12192000" cy="830997"/>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0" y="229968"/>
            <a:ext cx="12192000" cy="461665"/>
          </a:xfrm>
          <a:prstGeom prst="rect">
            <a:avLst/>
          </a:prstGeom>
          <a:noFill/>
        </p:spPr>
        <p:txBody>
          <a:bodyPr wrap="square" rtlCol="0">
            <a:spAutoFit/>
          </a:bodyPr>
          <a:lstStyle/>
          <a:p>
            <a:pPr marL="342891" indent="-342891" algn="just">
              <a:buFont typeface="Arial" panose="020B0604020202020204" pitchFamily="34" charset="0"/>
              <a:buChar char="•"/>
            </a:pPr>
            <a:r>
              <a:rPr lang="en-IN" sz="2400" b="1" dirty="0">
                <a:solidFill>
                  <a:srgbClr val="FF0000"/>
                </a:solidFill>
              </a:rPr>
              <a:t>Hardware Requirements</a:t>
            </a:r>
          </a:p>
        </p:txBody>
      </p:sp>
      <p:sp>
        <p:nvSpPr>
          <p:cNvPr id="3" name="TextBox 2"/>
          <p:cNvSpPr txBox="1"/>
          <p:nvPr/>
        </p:nvSpPr>
        <p:spPr>
          <a:xfrm>
            <a:off x="420552" y="878372"/>
            <a:ext cx="11568547" cy="5970865"/>
          </a:xfrm>
          <a:prstGeom prst="rect">
            <a:avLst/>
          </a:prstGeom>
          <a:noFill/>
        </p:spPr>
        <p:txBody>
          <a:bodyPr wrap="square" rtlCol="0">
            <a:spAutoFit/>
          </a:bodyPr>
          <a:lstStyle/>
          <a:p>
            <a:pPr algn="just"/>
            <a:endParaRPr lang="en-IN" sz="2400" b="1" dirty="0">
              <a:solidFill>
                <a:srgbClr val="FF0000"/>
              </a:solidFill>
            </a:endParaRPr>
          </a:p>
          <a:p>
            <a:pPr algn="just"/>
            <a:r>
              <a:rPr lang="en-US" sz="2000" dirty="0"/>
              <a:t>For a notes sharing application built using HTML, CSS, and PHP, the hardware requirements are relatively modest, as these technologies primarily run on the server-side and are not resource-intensive. However, the hardware specifications may vary based on factors such as expected traffic volume, database size, and additional features. Here's a basic outline of the hardware required:</a:t>
            </a:r>
          </a:p>
          <a:p>
            <a:pPr algn="just"/>
            <a:r>
              <a:rPr lang="en-US" sz="2000" b="1" dirty="0"/>
              <a:t> Processor: </a:t>
            </a:r>
            <a:r>
              <a:rPr lang="en-US" sz="2000" dirty="0"/>
              <a:t>A multi-core processor (e.g., Intel Core i5 or equivalent) to handle simultaneous requests efficiently.</a:t>
            </a:r>
          </a:p>
          <a:p>
            <a:pPr algn="just"/>
            <a:endParaRPr lang="en-US" sz="2000" dirty="0"/>
          </a:p>
          <a:p>
            <a:pPr algn="just"/>
            <a:r>
              <a:rPr lang="en-US" sz="2000" b="1" dirty="0"/>
              <a:t>RAM: </a:t>
            </a:r>
            <a:r>
              <a:rPr lang="en-US" sz="2000" dirty="0"/>
              <a:t>At least 2GB of RAM, although more may be required for larger applications or higher traffic volumes.</a:t>
            </a:r>
          </a:p>
          <a:p>
            <a:pPr algn="just"/>
            <a:endParaRPr lang="en-US" sz="2000" dirty="0"/>
          </a:p>
          <a:p>
            <a:pPr algn="just"/>
            <a:r>
              <a:rPr lang="en-US" sz="2000" b="1" dirty="0"/>
              <a:t>Storage: </a:t>
            </a:r>
            <a:r>
              <a:rPr lang="en-US" sz="2000" dirty="0"/>
              <a:t>SSD storage for faster data access and improved application performance.</a:t>
            </a:r>
          </a:p>
          <a:p>
            <a:pPr algn="just"/>
            <a:endParaRPr lang="en-US" sz="2000" dirty="0"/>
          </a:p>
          <a:p>
            <a:pPr algn="just"/>
            <a:r>
              <a:rPr lang="en-US" sz="2000" b="1" dirty="0"/>
              <a:t>Operating System: </a:t>
            </a:r>
            <a:r>
              <a:rPr lang="en-US" sz="2000" dirty="0"/>
              <a:t>Linux-based operating systems like Ubuntu or Debian are commonly used for hosting PHP applications due to their stability and compatibility with PHP</a:t>
            </a:r>
          </a:p>
          <a:p>
            <a:pPr algn="just"/>
            <a:endParaRPr lang="en-US" sz="2000" dirty="0"/>
          </a:p>
          <a:p>
            <a:pPr algn="just"/>
            <a:r>
              <a:rPr lang="en-US" sz="2000" b="1" dirty="0"/>
              <a:t>Database Server:</a:t>
            </a:r>
          </a:p>
          <a:p>
            <a:pPr algn="just"/>
            <a:r>
              <a:rPr lang="en-US" sz="2000" dirty="0"/>
              <a:t>If your application uses a database ( </a:t>
            </a:r>
            <a:r>
              <a:rPr lang="en-US" sz="2000" dirty="0" err="1"/>
              <a:t>MySQ</a:t>
            </a:r>
            <a:r>
              <a:rPr lang="en-US" sz="2000" dirty="0"/>
              <a:t>, ), you'll need a separate server or instance to host the database.</a:t>
            </a:r>
          </a:p>
          <a:p>
            <a:pPr algn="just"/>
            <a:endParaRPr lang="en-IN" sz="2000" dirty="0"/>
          </a:p>
          <a:p>
            <a:endParaRPr lang="en-IN" dirty="0"/>
          </a:p>
        </p:txBody>
      </p:sp>
      <p:sp>
        <p:nvSpPr>
          <p:cNvPr id="4" name="Footer Placeholder 3">
            <a:extLst>
              <a:ext uri="{FF2B5EF4-FFF2-40B4-BE49-F238E27FC236}">
                <a16:creationId xmlns:a16="http://schemas.microsoft.com/office/drawing/2014/main" id="{3470531C-948B-9D6C-3ACF-066225F7AF4B}"/>
              </a:ext>
            </a:extLst>
          </p:cNvPr>
          <p:cNvSpPr>
            <a:spLocks noGrp="1"/>
          </p:cNvSpPr>
          <p:nvPr>
            <p:ph type="ftr" sz="quarter" idx="11"/>
          </p:nvPr>
        </p:nvSpPr>
        <p:spPr/>
        <p:txBody>
          <a:bodyPr/>
          <a:lstStyle/>
          <a:p>
            <a:r>
              <a:rPr lang="en-US"/>
              <a:t>Arvind Gavali College Of Engineering Satara</a:t>
            </a:r>
            <a:endParaRPr lang="en-IN"/>
          </a:p>
        </p:txBody>
      </p:sp>
      <p:sp>
        <p:nvSpPr>
          <p:cNvPr id="5" name="Slide Number Placeholder 4">
            <a:extLst>
              <a:ext uri="{FF2B5EF4-FFF2-40B4-BE49-F238E27FC236}">
                <a16:creationId xmlns:a16="http://schemas.microsoft.com/office/drawing/2014/main" id="{123457A0-0446-F6A2-1D68-819AE29BC373}"/>
              </a:ext>
            </a:extLst>
          </p:cNvPr>
          <p:cNvSpPr>
            <a:spLocks noGrp="1"/>
          </p:cNvSpPr>
          <p:nvPr>
            <p:ph type="sldNum" sz="quarter" idx="12"/>
          </p:nvPr>
        </p:nvSpPr>
        <p:spPr/>
        <p:txBody>
          <a:bodyPr/>
          <a:lstStyle/>
          <a:p>
            <a:fld id="{964AD57C-64C5-4FF2-B9F5-1882527D3238}" type="slidenum">
              <a:rPr lang="en-IN" smtClean="0"/>
              <a:t>10</a:t>
            </a:fld>
            <a:endParaRPr lang="en-IN"/>
          </a:p>
        </p:txBody>
      </p:sp>
    </p:spTree>
    <p:extLst>
      <p:ext uri="{BB962C8B-B14F-4D97-AF65-F5344CB8AC3E}">
        <p14:creationId xmlns:p14="http://schemas.microsoft.com/office/powerpoint/2010/main" val="1906429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F2DE56D-2148-285D-6383-F091BD171A53}"/>
              </a:ext>
            </a:extLst>
          </p:cNvPr>
          <p:cNvSpPr/>
          <p:nvPr/>
        </p:nvSpPr>
        <p:spPr>
          <a:xfrm>
            <a:off x="0" y="20238"/>
            <a:ext cx="12192000" cy="903687"/>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0" y="241248"/>
            <a:ext cx="12192000" cy="461665"/>
          </a:xfrm>
          <a:prstGeom prst="rect">
            <a:avLst/>
          </a:prstGeom>
          <a:noFill/>
        </p:spPr>
        <p:txBody>
          <a:bodyPr wrap="square" rtlCol="0">
            <a:spAutoFit/>
          </a:bodyPr>
          <a:lstStyle/>
          <a:p>
            <a:pPr algn="ctr"/>
            <a:r>
              <a:rPr lang="en-US" sz="2400" b="1" dirty="0">
                <a:solidFill>
                  <a:srgbClr val="FF0000"/>
                </a:solidFill>
              </a:rPr>
              <a:t>Result And Discussion</a:t>
            </a:r>
            <a:endParaRPr lang="en-IN" sz="2400" b="1" dirty="0">
              <a:solidFill>
                <a:srgbClr val="FF0000"/>
              </a:solidFill>
            </a:endParaRPr>
          </a:p>
        </p:txBody>
      </p:sp>
      <p:sp>
        <p:nvSpPr>
          <p:cNvPr id="6" name="Rectangle 3"/>
          <p:cNvSpPr>
            <a:spLocks noChangeArrowheads="1"/>
          </p:cNvSpPr>
          <p:nvPr/>
        </p:nvSpPr>
        <p:spPr bwMode="auto">
          <a:xfrm>
            <a:off x="789709" y="4106931"/>
            <a:ext cx="1140229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defTabSz="914377" eaLnBrk="0" fontAlgn="base" hangingPunct="0">
              <a:spcBef>
                <a:spcPct val="0"/>
              </a:spcBef>
              <a:spcAft>
                <a:spcPct val="0"/>
              </a:spcAft>
            </a:pPr>
            <a:endParaRPr lang="en-US" altLang="en-US" dirty="0">
              <a:latin typeface="Arial" panose="020B0604020202020204" pitchFamily="34" charset="0"/>
            </a:endParaRPr>
          </a:p>
        </p:txBody>
      </p:sp>
      <p:sp>
        <p:nvSpPr>
          <p:cNvPr id="7" name="TextBox 6"/>
          <p:cNvSpPr txBox="1"/>
          <p:nvPr/>
        </p:nvSpPr>
        <p:spPr>
          <a:xfrm>
            <a:off x="1039091" y="1136073"/>
            <a:ext cx="10681855" cy="5701689"/>
          </a:xfrm>
          <a:prstGeom prst="rect">
            <a:avLst/>
          </a:prstGeom>
          <a:noFill/>
        </p:spPr>
        <p:txBody>
          <a:bodyPr wrap="square" rtlCol="0">
            <a:spAutoFit/>
          </a:bodyPr>
          <a:lstStyle/>
          <a:p>
            <a:pPr lvl="0" eaLnBrk="0" fontAlgn="base" hangingPunct="0">
              <a:spcBef>
                <a:spcPct val="0"/>
              </a:spcBef>
              <a:spcAft>
                <a:spcPct val="0"/>
              </a:spcAft>
              <a:buFontTx/>
              <a:buChar char="•"/>
            </a:pPr>
            <a:r>
              <a:rPr lang="en-US" altLang="en-US" sz="2000" b="1" dirty="0">
                <a:solidFill>
                  <a:srgbClr val="0D0D0D"/>
                </a:solidFill>
                <a:latin typeface="Arial" panose="020B0604020202020204" pitchFamily="34" charset="0"/>
                <a:cs typeface="Arial" panose="020B0604020202020204" pitchFamily="34" charset="0"/>
              </a:rPr>
              <a:t>User Feedback and Usage Statistics:</a:t>
            </a:r>
          </a:p>
          <a:p>
            <a:pPr lvl="0" eaLnBrk="0" fontAlgn="base" hangingPunct="0">
              <a:spcBef>
                <a:spcPct val="0"/>
              </a:spcBef>
              <a:spcAft>
                <a:spcPct val="0"/>
              </a:spcAft>
              <a:buFontTx/>
              <a:buChar char="•"/>
            </a:pPr>
            <a:r>
              <a:rPr lang="en-US" altLang="en-US" sz="2000" dirty="0">
                <a:solidFill>
                  <a:srgbClr val="0D0D0D"/>
                </a:solidFill>
                <a:latin typeface="Arial" panose="020B0604020202020204" pitchFamily="34" charset="0"/>
                <a:cs typeface="Arial" panose="020B0604020202020204" pitchFamily="34" charset="0"/>
              </a:rPr>
              <a:t>We conducted user testing sessions and collected feedback from participants regarding their experience using the Notes Sharing Application. Overall, the response was positive, with users appreciating the intuitive user interface, real-time collaboration features,  </a:t>
            </a:r>
          </a:p>
          <a:p>
            <a:pPr lvl="0" eaLnBrk="0" fontAlgn="base" hangingPunct="0">
              <a:spcBef>
                <a:spcPct val="0"/>
              </a:spcBef>
              <a:spcAft>
                <a:spcPct val="0"/>
              </a:spcAft>
              <a:buFontTx/>
              <a:buChar char="•"/>
            </a:pPr>
            <a:r>
              <a:rPr lang="en-US" altLang="en-US" sz="2000" b="1" dirty="0">
                <a:solidFill>
                  <a:srgbClr val="0D0D0D"/>
                </a:solidFill>
                <a:latin typeface="Arial" panose="020B0604020202020204" pitchFamily="34" charset="0"/>
                <a:cs typeface="Arial" panose="020B0604020202020204" pitchFamily="34" charset="0"/>
              </a:rPr>
              <a:t>Effectiveness of Collaboration Features:</a:t>
            </a:r>
          </a:p>
          <a:p>
            <a:pPr lvl="0" eaLnBrk="0" fontAlgn="base" hangingPunct="0">
              <a:spcBef>
                <a:spcPct val="0"/>
              </a:spcBef>
              <a:spcAft>
                <a:spcPct val="0"/>
              </a:spcAft>
              <a:buFontTx/>
              <a:buChar char="•"/>
            </a:pPr>
            <a:r>
              <a:rPr lang="en-US" altLang="en-US" sz="2000" dirty="0">
                <a:solidFill>
                  <a:srgbClr val="0D0D0D"/>
                </a:solidFill>
                <a:latin typeface="Arial" panose="020B0604020202020204" pitchFamily="34" charset="0"/>
                <a:cs typeface="Arial" panose="020B0604020202020204" pitchFamily="34" charset="0"/>
              </a:rPr>
              <a:t>The real-time collaboration features of the application, including simultaneous editing, commenting, and version control, were found to be effective in facilitating teamwork and productivity. Users reported that these features streamlined communication </a:t>
            </a:r>
          </a:p>
          <a:p>
            <a:pPr lvl="0" eaLnBrk="0" fontAlgn="base" hangingPunct="0">
              <a:spcBef>
                <a:spcPct val="0"/>
              </a:spcBef>
              <a:spcAft>
                <a:spcPct val="0"/>
              </a:spcAft>
              <a:buFontTx/>
              <a:buChar char="•"/>
            </a:pPr>
            <a:r>
              <a:rPr lang="en-US" altLang="en-US" sz="2000" b="1" dirty="0">
                <a:solidFill>
                  <a:srgbClr val="0D0D0D"/>
                </a:solidFill>
                <a:latin typeface="Arial" panose="020B0604020202020204" pitchFamily="34" charset="0"/>
                <a:cs typeface="Arial" panose="020B0604020202020204" pitchFamily="34" charset="0"/>
              </a:rPr>
              <a:t>Security and Privacy Considerations:</a:t>
            </a:r>
          </a:p>
          <a:p>
            <a:pPr lvl="0" eaLnBrk="0" fontAlgn="base" hangingPunct="0">
              <a:spcBef>
                <a:spcPct val="0"/>
              </a:spcBef>
              <a:spcAft>
                <a:spcPct val="0"/>
              </a:spcAft>
              <a:buFontTx/>
              <a:buChar char="•"/>
            </a:pPr>
            <a:r>
              <a:rPr lang="en-US" altLang="en-US" sz="2000" dirty="0">
                <a:solidFill>
                  <a:srgbClr val="0D0D0D"/>
                </a:solidFill>
                <a:latin typeface="Arial" panose="020B0604020202020204" pitchFamily="34" charset="0"/>
                <a:cs typeface="Arial" panose="020B0604020202020204" pitchFamily="34" charset="0"/>
              </a:rPr>
              <a:t>Security measures implemented in the application, such as encryption protocols, access control mechanisms, and data storage practices, were evaluated for their effectiveness in protecting user data and ensuring privacy.  </a:t>
            </a:r>
          </a:p>
          <a:p>
            <a:pPr lvl="0" eaLnBrk="0" fontAlgn="base" hangingPunct="0">
              <a:spcBef>
                <a:spcPct val="0"/>
              </a:spcBef>
              <a:spcAft>
                <a:spcPct val="0"/>
              </a:spcAft>
              <a:buFontTx/>
              <a:buChar char="•"/>
            </a:pPr>
            <a:r>
              <a:rPr lang="en-US" altLang="en-US" sz="2000" b="1" dirty="0">
                <a:solidFill>
                  <a:srgbClr val="0D0D0D"/>
                </a:solidFill>
                <a:latin typeface="Arial" panose="020B0604020202020204" pitchFamily="34" charset="0"/>
                <a:cs typeface="Arial" panose="020B0604020202020204" pitchFamily="34" charset="0"/>
              </a:rPr>
              <a:t>User-Centered Design and Usability:</a:t>
            </a:r>
          </a:p>
          <a:p>
            <a:pPr lvl="0" eaLnBrk="0" fontAlgn="base" hangingPunct="0">
              <a:spcBef>
                <a:spcPct val="0"/>
              </a:spcBef>
              <a:spcAft>
                <a:spcPct val="0"/>
              </a:spcAft>
              <a:buFontTx/>
              <a:buChar char="•"/>
            </a:pPr>
            <a:r>
              <a:rPr lang="en-US" altLang="en-US" sz="2000" dirty="0">
                <a:solidFill>
                  <a:srgbClr val="0D0D0D"/>
                </a:solidFill>
                <a:latin typeface="Arial" panose="020B0604020202020204" pitchFamily="34" charset="0"/>
                <a:cs typeface="Arial" panose="020B0604020202020204" pitchFamily="34" charset="0"/>
              </a:rPr>
              <a:t>The user-centered design approach employed in the development of the application was found to be effective in creating an intuitive and user-friendly interface. Usability testing revealed areas for improvement</a:t>
            </a:r>
          </a:p>
          <a:p>
            <a:pPr lvl="0" eaLnBrk="0" fontAlgn="base" hangingPunct="0">
              <a:spcBef>
                <a:spcPct val="0"/>
              </a:spcBef>
              <a:spcAft>
                <a:spcPct val="0"/>
              </a:spcAft>
            </a:pPr>
            <a:br>
              <a:rPr lang="en-US" altLang="en-US" sz="1051" dirty="0"/>
            </a:br>
            <a:endParaRPr lang="en-US" altLang="en-US" sz="1600" dirty="0">
              <a:latin typeface="Arial" panose="020B0604020202020204" pitchFamily="34" charset="0"/>
            </a:endParaRPr>
          </a:p>
          <a:p>
            <a:endParaRPr lang="en-IN" dirty="0"/>
          </a:p>
        </p:txBody>
      </p:sp>
      <p:sp>
        <p:nvSpPr>
          <p:cNvPr id="3" name="Footer Placeholder 2">
            <a:extLst>
              <a:ext uri="{FF2B5EF4-FFF2-40B4-BE49-F238E27FC236}">
                <a16:creationId xmlns:a16="http://schemas.microsoft.com/office/drawing/2014/main" id="{4DBBDADF-DD20-5F28-9C0D-0AB996CB9190}"/>
              </a:ext>
            </a:extLst>
          </p:cNvPr>
          <p:cNvSpPr>
            <a:spLocks noGrp="1"/>
          </p:cNvSpPr>
          <p:nvPr>
            <p:ph type="ftr" sz="quarter" idx="11"/>
          </p:nvPr>
        </p:nvSpPr>
        <p:spPr/>
        <p:txBody>
          <a:bodyPr/>
          <a:lstStyle/>
          <a:p>
            <a:r>
              <a:rPr lang="en-US"/>
              <a:t>Arvind Gavali College Of Engineering Satara</a:t>
            </a:r>
            <a:endParaRPr lang="en-IN"/>
          </a:p>
        </p:txBody>
      </p:sp>
      <p:sp>
        <p:nvSpPr>
          <p:cNvPr id="4" name="Slide Number Placeholder 3">
            <a:extLst>
              <a:ext uri="{FF2B5EF4-FFF2-40B4-BE49-F238E27FC236}">
                <a16:creationId xmlns:a16="http://schemas.microsoft.com/office/drawing/2014/main" id="{3BCC4A2C-B65B-EBEC-7503-1FA557466ADF}"/>
              </a:ext>
            </a:extLst>
          </p:cNvPr>
          <p:cNvSpPr>
            <a:spLocks noGrp="1"/>
          </p:cNvSpPr>
          <p:nvPr>
            <p:ph type="sldNum" sz="quarter" idx="12"/>
          </p:nvPr>
        </p:nvSpPr>
        <p:spPr/>
        <p:txBody>
          <a:bodyPr/>
          <a:lstStyle/>
          <a:p>
            <a:fld id="{964AD57C-64C5-4FF2-B9F5-1882527D3238}" type="slidenum">
              <a:rPr lang="en-IN" smtClean="0"/>
              <a:t>11</a:t>
            </a:fld>
            <a:endParaRPr lang="en-IN"/>
          </a:p>
        </p:txBody>
      </p:sp>
    </p:spTree>
    <p:extLst>
      <p:ext uri="{BB962C8B-B14F-4D97-AF65-F5344CB8AC3E}">
        <p14:creationId xmlns:p14="http://schemas.microsoft.com/office/powerpoint/2010/main" val="688356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2C475E6-E3C4-0D74-D46B-19780D606F07}"/>
              </a:ext>
            </a:extLst>
          </p:cNvPr>
          <p:cNvSpPr/>
          <p:nvPr/>
        </p:nvSpPr>
        <p:spPr>
          <a:xfrm>
            <a:off x="0" y="0"/>
            <a:ext cx="12192000" cy="1047750"/>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0" y="212515"/>
            <a:ext cx="12192000" cy="461665"/>
          </a:xfrm>
          <a:prstGeom prst="rect">
            <a:avLst/>
          </a:prstGeom>
          <a:noFill/>
        </p:spPr>
        <p:txBody>
          <a:bodyPr wrap="square" rtlCol="0">
            <a:spAutoFit/>
          </a:bodyPr>
          <a:lstStyle/>
          <a:p>
            <a:pPr algn="ctr"/>
            <a:r>
              <a:rPr lang="en-US" sz="2400" b="1" dirty="0">
                <a:solidFill>
                  <a:srgbClr val="FF0000"/>
                </a:solidFill>
              </a:rPr>
              <a:t>Cost Estimation</a:t>
            </a:r>
            <a:endParaRPr lang="en-IN" sz="2400" b="1" dirty="0">
              <a:solidFill>
                <a:srgbClr val="FF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513720509"/>
              </p:ext>
            </p:extLst>
          </p:nvPr>
        </p:nvGraphicFramePr>
        <p:xfrm>
          <a:off x="2192866" y="1481666"/>
          <a:ext cx="8187267" cy="4360334"/>
        </p:xfrm>
        <a:graphic>
          <a:graphicData uri="http://schemas.openxmlformats.org/drawingml/2006/table">
            <a:tbl>
              <a:tblPr firstRow="1" bandRow="1">
                <a:tableStyleId>{5C22544A-7EE6-4342-B048-85BDC9FD1C3A}</a:tableStyleId>
              </a:tblPr>
              <a:tblGrid>
                <a:gridCol w="2729089">
                  <a:extLst>
                    <a:ext uri="{9D8B030D-6E8A-4147-A177-3AD203B41FA5}">
                      <a16:colId xmlns:a16="http://schemas.microsoft.com/office/drawing/2014/main" val="3226043803"/>
                    </a:ext>
                  </a:extLst>
                </a:gridCol>
                <a:gridCol w="2729089">
                  <a:extLst>
                    <a:ext uri="{9D8B030D-6E8A-4147-A177-3AD203B41FA5}">
                      <a16:colId xmlns:a16="http://schemas.microsoft.com/office/drawing/2014/main" val="3043666235"/>
                    </a:ext>
                  </a:extLst>
                </a:gridCol>
                <a:gridCol w="2729089">
                  <a:extLst>
                    <a:ext uri="{9D8B030D-6E8A-4147-A177-3AD203B41FA5}">
                      <a16:colId xmlns:a16="http://schemas.microsoft.com/office/drawing/2014/main" val="4291526376"/>
                    </a:ext>
                  </a:extLst>
                </a:gridCol>
              </a:tblGrid>
              <a:tr h="720428">
                <a:tc>
                  <a:txBody>
                    <a:bodyPr/>
                    <a:lstStyle/>
                    <a:p>
                      <a:r>
                        <a:rPr lang="en-IN" sz="1300" dirty="0"/>
                        <a:t>Product</a:t>
                      </a:r>
                    </a:p>
                  </a:txBody>
                  <a:tcPr/>
                </a:tc>
                <a:tc>
                  <a:txBody>
                    <a:bodyPr/>
                    <a:lstStyle/>
                    <a:p>
                      <a:r>
                        <a:rPr lang="en-IN" sz="1300" dirty="0"/>
                        <a:t>Unit </a:t>
                      </a:r>
                    </a:p>
                  </a:txBody>
                  <a:tcPr/>
                </a:tc>
                <a:tc>
                  <a:txBody>
                    <a:bodyPr/>
                    <a:lstStyle/>
                    <a:p>
                      <a:r>
                        <a:rPr lang="en-IN" sz="1300" dirty="0"/>
                        <a:t>Price </a:t>
                      </a:r>
                    </a:p>
                  </a:txBody>
                  <a:tcPr/>
                </a:tc>
                <a:extLst>
                  <a:ext uri="{0D108BD9-81ED-4DB2-BD59-A6C34878D82A}">
                    <a16:rowId xmlns:a16="http://schemas.microsoft.com/office/drawing/2014/main" val="2351581163"/>
                  </a:ext>
                </a:extLst>
              </a:tr>
              <a:tr h="1023706">
                <a:tc>
                  <a:txBody>
                    <a:bodyPr/>
                    <a:lstStyle/>
                    <a:p>
                      <a:r>
                        <a:rPr lang="en-IN" sz="1300" dirty="0"/>
                        <a:t>Vs code </a:t>
                      </a:r>
                    </a:p>
                  </a:txBody>
                  <a:tcPr/>
                </a:tc>
                <a:tc>
                  <a:txBody>
                    <a:bodyPr/>
                    <a:lstStyle/>
                    <a:p>
                      <a:r>
                        <a:rPr lang="en-IN" sz="1300" dirty="0"/>
                        <a:t>1</a:t>
                      </a:r>
                    </a:p>
                  </a:txBody>
                  <a:tcPr/>
                </a:tc>
                <a:tc>
                  <a:txBody>
                    <a:bodyPr/>
                    <a:lstStyle/>
                    <a:p>
                      <a:r>
                        <a:rPr lang="en-IN" sz="1300" dirty="0"/>
                        <a:t>-</a:t>
                      </a:r>
                    </a:p>
                  </a:txBody>
                  <a:tcPr/>
                </a:tc>
                <a:extLst>
                  <a:ext uri="{0D108BD9-81ED-4DB2-BD59-A6C34878D82A}">
                    <a16:rowId xmlns:a16="http://schemas.microsoft.com/office/drawing/2014/main" val="779981073"/>
                  </a:ext>
                </a:extLst>
              </a:tr>
              <a:tr h="769044">
                <a:tc>
                  <a:txBody>
                    <a:bodyPr/>
                    <a:lstStyle/>
                    <a:p>
                      <a:r>
                        <a:rPr lang="en-IN" sz="1300" dirty="0" err="1"/>
                        <a:t>Xampp</a:t>
                      </a:r>
                      <a:r>
                        <a:rPr lang="en-IN" sz="1300" dirty="0"/>
                        <a:t> server</a:t>
                      </a:r>
                    </a:p>
                  </a:txBody>
                  <a:tcPr/>
                </a:tc>
                <a:tc>
                  <a:txBody>
                    <a:bodyPr/>
                    <a:lstStyle/>
                    <a:p>
                      <a:r>
                        <a:rPr lang="en-IN" sz="1300" dirty="0"/>
                        <a:t>1</a:t>
                      </a:r>
                    </a:p>
                  </a:txBody>
                  <a:tcPr/>
                </a:tc>
                <a:tc>
                  <a:txBody>
                    <a:bodyPr/>
                    <a:lstStyle/>
                    <a:p>
                      <a:r>
                        <a:rPr lang="en-IN" sz="1300" dirty="0"/>
                        <a:t>-</a:t>
                      </a:r>
                    </a:p>
                  </a:txBody>
                  <a:tcPr/>
                </a:tc>
                <a:extLst>
                  <a:ext uri="{0D108BD9-81ED-4DB2-BD59-A6C34878D82A}">
                    <a16:rowId xmlns:a16="http://schemas.microsoft.com/office/drawing/2014/main" val="2952748011"/>
                  </a:ext>
                </a:extLst>
              </a:tr>
              <a:tr h="856556">
                <a:tc>
                  <a:txBody>
                    <a:bodyPr/>
                    <a:lstStyle/>
                    <a:p>
                      <a:r>
                        <a:rPr lang="en-IN" sz="1300" dirty="0" err="1"/>
                        <a:t>Mysql</a:t>
                      </a:r>
                      <a:r>
                        <a:rPr lang="en-IN" sz="1300" dirty="0"/>
                        <a:t> database</a:t>
                      </a:r>
                    </a:p>
                  </a:txBody>
                  <a:tcPr/>
                </a:tc>
                <a:tc>
                  <a:txBody>
                    <a:bodyPr/>
                    <a:lstStyle/>
                    <a:p>
                      <a:r>
                        <a:rPr lang="en-IN" sz="1300" dirty="0"/>
                        <a:t>1</a:t>
                      </a:r>
                    </a:p>
                  </a:txBody>
                  <a:tcPr/>
                </a:tc>
                <a:tc>
                  <a:txBody>
                    <a:bodyPr/>
                    <a:lstStyle/>
                    <a:p>
                      <a:r>
                        <a:rPr lang="en-IN" sz="1300" dirty="0"/>
                        <a:t>-</a:t>
                      </a:r>
                    </a:p>
                  </a:txBody>
                  <a:tcPr/>
                </a:tc>
                <a:extLst>
                  <a:ext uri="{0D108BD9-81ED-4DB2-BD59-A6C34878D82A}">
                    <a16:rowId xmlns:a16="http://schemas.microsoft.com/office/drawing/2014/main" val="2456505365"/>
                  </a:ext>
                </a:extLst>
              </a:tr>
              <a:tr h="990600">
                <a:tc>
                  <a:txBody>
                    <a:bodyPr/>
                    <a:lstStyle/>
                    <a:p>
                      <a:r>
                        <a:rPr lang="en-IN" sz="1300" dirty="0"/>
                        <a:t>Total </a:t>
                      </a:r>
                    </a:p>
                  </a:txBody>
                  <a:tcPr/>
                </a:tc>
                <a:tc>
                  <a:txBody>
                    <a:bodyPr/>
                    <a:lstStyle/>
                    <a:p>
                      <a:r>
                        <a:rPr lang="en-IN" sz="1300" dirty="0"/>
                        <a:t>3</a:t>
                      </a:r>
                    </a:p>
                  </a:txBody>
                  <a:tcPr/>
                </a:tc>
                <a:tc>
                  <a:txBody>
                    <a:bodyPr/>
                    <a:lstStyle/>
                    <a:p>
                      <a:r>
                        <a:rPr lang="en-IN" sz="1300"/>
                        <a:t>-</a:t>
                      </a:r>
                      <a:endParaRPr lang="en-IN" sz="1300" dirty="0"/>
                    </a:p>
                  </a:txBody>
                  <a:tcPr/>
                </a:tc>
                <a:extLst>
                  <a:ext uri="{0D108BD9-81ED-4DB2-BD59-A6C34878D82A}">
                    <a16:rowId xmlns:a16="http://schemas.microsoft.com/office/drawing/2014/main" val="2583045904"/>
                  </a:ext>
                </a:extLst>
              </a:tr>
            </a:tbl>
          </a:graphicData>
        </a:graphic>
      </p:graphicFrame>
      <p:sp>
        <p:nvSpPr>
          <p:cNvPr id="3" name="Footer Placeholder 2">
            <a:extLst>
              <a:ext uri="{FF2B5EF4-FFF2-40B4-BE49-F238E27FC236}">
                <a16:creationId xmlns:a16="http://schemas.microsoft.com/office/drawing/2014/main" id="{480E6E4F-E6F8-F3DA-55EA-0A51A6A12CB7}"/>
              </a:ext>
            </a:extLst>
          </p:cNvPr>
          <p:cNvSpPr>
            <a:spLocks noGrp="1"/>
          </p:cNvSpPr>
          <p:nvPr>
            <p:ph type="ftr" sz="quarter" idx="11"/>
          </p:nvPr>
        </p:nvSpPr>
        <p:spPr/>
        <p:txBody>
          <a:bodyPr/>
          <a:lstStyle/>
          <a:p>
            <a:r>
              <a:rPr lang="en-US"/>
              <a:t>Arvind Gavali College Of Engineering Satara</a:t>
            </a:r>
            <a:endParaRPr lang="en-IN"/>
          </a:p>
        </p:txBody>
      </p:sp>
      <p:sp>
        <p:nvSpPr>
          <p:cNvPr id="4" name="Slide Number Placeholder 3">
            <a:extLst>
              <a:ext uri="{FF2B5EF4-FFF2-40B4-BE49-F238E27FC236}">
                <a16:creationId xmlns:a16="http://schemas.microsoft.com/office/drawing/2014/main" id="{851DE731-DB2F-E2AA-F97C-AB28C90F5A91}"/>
              </a:ext>
            </a:extLst>
          </p:cNvPr>
          <p:cNvSpPr>
            <a:spLocks noGrp="1"/>
          </p:cNvSpPr>
          <p:nvPr>
            <p:ph type="sldNum" sz="quarter" idx="12"/>
          </p:nvPr>
        </p:nvSpPr>
        <p:spPr/>
        <p:txBody>
          <a:bodyPr/>
          <a:lstStyle/>
          <a:p>
            <a:fld id="{964AD57C-64C5-4FF2-B9F5-1882527D3238}" type="slidenum">
              <a:rPr lang="en-IN" smtClean="0"/>
              <a:t>12</a:t>
            </a:fld>
            <a:endParaRPr lang="en-IN"/>
          </a:p>
        </p:txBody>
      </p:sp>
    </p:spTree>
    <p:extLst>
      <p:ext uri="{BB962C8B-B14F-4D97-AF65-F5344CB8AC3E}">
        <p14:creationId xmlns:p14="http://schemas.microsoft.com/office/powerpoint/2010/main" val="2186963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4255CE0-5C02-8654-3EBA-D5E186E7DA29}"/>
              </a:ext>
            </a:extLst>
          </p:cNvPr>
          <p:cNvSpPr/>
          <p:nvPr/>
        </p:nvSpPr>
        <p:spPr>
          <a:xfrm>
            <a:off x="0" y="0"/>
            <a:ext cx="12192000" cy="1009650"/>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0" y="318656"/>
            <a:ext cx="12192000" cy="461665"/>
          </a:xfrm>
          <a:prstGeom prst="rect">
            <a:avLst/>
          </a:prstGeom>
          <a:noFill/>
        </p:spPr>
        <p:txBody>
          <a:bodyPr wrap="square" rtlCol="0">
            <a:spAutoFit/>
          </a:bodyPr>
          <a:lstStyle/>
          <a:p>
            <a:pPr algn="ctr"/>
            <a:r>
              <a:rPr lang="en-US" sz="2400" b="1" dirty="0">
                <a:solidFill>
                  <a:srgbClr val="FF0000"/>
                </a:solidFill>
              </a:rPr>
              <a:t>Conclusion</a:t>
            </a:r>
            <a:endParaRPr lang="en-IN" sz="2400" b="1" dirty="0">
              <a:solidFill>
                <a:srgbClr val="FF0000"/>
              </a:solidFill>
            </a:endParaRPr>
          </a:p>
        </p:txBody>
      </p:sp>
      <p:sp>
        <p:nvSpPr>
          <p:cNvPr id="3" name="TextBox 2"/>
          <p:cNvSpPr txBox="1"/>
          <p:nvPr/>
        </p:nvSpPr>
        <p:spPr>
          <a:xfrm>
            <a:off x="858983" y="1579417"/>
            <a:ext cx="10141527" cy="1631216"/>
          </a:xfrm>
          <a:prstGeom prst="rect">
            <a:avLst/>
          </a:prstGeom>
          <a:noFill/>
        </p:spPr>
        <p:txBody>
          <a:bodyPr wrap="square" rtlCol="0">
            <a:spAutoFit/>
          </a:bodyPr>
          <a:lstStyle/>
          <a:p>
            <a:r>
              <a:rPr lang="en-US" sz="2000" dirty="0"/>
              <a:t>In conclusion, the Notes Sharing Application has achieved its objectives of providing a collaborative, secure, and user-friendly platform for sharing and managing notes. By fostering collaboration, enhancing productivity, and prioritizing user experience, the application has become an indispensable tool for individuals and teams seeking to streamline their note-taking process and work more effectively </a:t>
            </a:r>
            <a:r>
              <a:rPr lang="en-US" sz="2000" dirty="0" err="1"/>
              <a:t>togethe</a:t>
            </a:r>
            <a:endParaRPr lang="en-IN" sz="2000" dirty="0"/>
          </a:p>
        </p:txBody>
      </p:sp>
      <p:sp>
        <p:nvSpPr>
          <p:cNvPr id="4" name="Footer Placeholder 3">
            <a:extLst>
              <a:ext uri="{FF2B5EF4-FFF2-40B4-BE49-F238E27FC236}">
                <a16:creationId xmlns:a16="http://schemas.microsoft.com/office/drawing/2014/main" id="{71F097E0-37A9-962B-E427-EC3CB0111EA8}"/>
              </a:ext>
            </a:extLst>
          </p:cNvPr>
          <p:cNvSpPr>
            <a:spLocks noGrp="1"/>
          </p:cNvSpPr>
          <p:nvPr>
            <p:ph type="ftr" sz="quarter" idx="11"/>
          </p:nvPr>
        </p:nvSpPr>
        <p:spPr/>
        <p:txBody>
          <a:bodyPr/>
          <a:lstStyle/>
          <a:p>
            <a:r>
              <a:rPr lang="en-US"/>
              <a:t>Arvind Gavali College Of Engineering Satara</a:t>
            </a:r>
            <a:endParaRPr lang="en-IN"/>
          </a:p>
        </p:txBody>
      </p:sp>
      <p:sp>
        <p:nvSpPr>
          <p:cNvPr id="5" name="Slide Number Placeholder 4">
            <a:extLst>
              <a:ext uri="{FF2B5EF4-FFF2-40B4-BE49-F238E27FC236}">
                <a16:creationId xmlns:a16="http://schemas.microsoft.com/office/drawing/2014/main" id="{4ACD2BD5-C917-4289-DA55-1151F6F83C94}"/>
              </a:ext>
            </a:extLst>
          </p:cNvPr>
          <p:cNvSpPr>
            <a:spLocks noGrp="1"/>
          </p:cNvSpPr>
          <p:nvPr>
            <p:ph type="sldNum" sz="quarter" idx="12"/>
          </p:nvPr>
        </p:nvSpPr>
        <p:spPr/>
        <p:txBody>
          <a:bodyPr/>
          <a:lstStyle/>
          <a:p>
            <a:fld id="{964AD57C-64C5-4FF2-B9F5-1882527D3238}" type="slidenum">
              <a:rPr lang="en-IN" smtClean="0"/>
              <a:t>13</a:t>
            </a:fld>
            <a:endParaRPr lang="en-IN"/>
          </a:p>
        </p:txBody>
      </p:sp>
    </p:spTree>
    <p:extLst>
      <p:ext uri="{BB962C8B-B14F-4D97-AF65-F5344CB8AC3E}">
        <p14:creationId xmlns:p14="http://schemas.microsoft.com/office/powerpoint/2010/main" val="1402256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6A756BA-FEDC-DB17-313E-9262BD22824B}"/>
              </a:ext>
            </a:extLst>
          </p:cNvPr>
          <p:cNvSpPr/>
          <p:nvPr/>
        </p:nvSpPr>
        <p:spPr>
          <a:xfrm>
            <a:off x="0" y="0"/>
            <a:ext cx="12192000" cy="1133475"/>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0" y="374074"/>
            <a:ext cx="12192000" cy="461665"/>
          </a:xfrm>
          <a:prstGeom prst="rect">
            <a:avLst/>
          </a:prstGeom>
          <a:noFill/>
        </p:spPr>
        <p:txBody>
          <a:bodyPr wrap="square" rtlCol="0">
            <a:spAutoFit/>
          </a:bodyPr>
          <a:lstStyle/>
          <a:p>
            <a:pPr algn="ctr"/>
            <a:r>
              <a:rPr lang="en-US" sz="2400" b="1" dirty="0">
                <a:solidFill>
                  <a:srgbClr val="FF0000"/>
                </a:solidFill>
              </a:rPr>
              <a:t>Future</a:t>
            </a:r>
            <a:r>
              <a:rPr lang="en-US" sz="2400" dirty="0">
                <a:solidFill>
                  <a:srgbClr val="FF0000"/>
                </a:solidFill>
              </a:rPr>
              <a:t> </a:t>
            </a:r>
            <a:r>
              <a:rPr lang="en-US" sz="2400" b="1" dirty="0">
                <a:solidFill>
                  <a:srgbClr val="FF0000"/>
                </a:solidFill>
              </a:rPr>
              <a:t>Scope</a:t>
            </a:r>
            <a:endParaRPr lang="en-IN" sz="2400" b="1" dirty="0">
              <a:solidFill>
                <a:srgbClr val="FF0000"/>
              </a:solidFill>
            </a:endParaRPr>
          </a:p>
        </p:txBody>
      </p:sp>
      <p:sp>
        <p:nvSpPr>
          <p:cNvPr id="3" name="TextBox 2"/>
          <p:cNvSpPr txBox="1"/>
          <p:nvPr/>
        </p:nvSpPr>
        <p:spPr>
          <a:xfrm>
            <a:off x="526474" y="1454729"/>
            <a:ext cx="10931236" cy="4062651"/>
          </a:xfrm>
          <a:prstGeom prst="rect">
            <a:avLst/>
          </a:prstGeom>
          <a:noFill/>
        </p:spPr>
        <p:txBody>
          <a:bodyPr wrap="square" rtlCol="0">
            <a:spAutoFit/>
          </a:bodyPr>
          <a:lstStyle/>
          <a:p>
            <a:br>
              <a:rPr lang="en-US" b="1" dirty="0"/>
            </a:br>
            <a:r>
              <a:rPr lang="en-US" sz="2000" b="1" dirty="0"/>
              <a:t> </a:t>
            </a:r>
            <a:endParaRPr lang="en-US" sz="2000" dirty="0"/>
          </a:p>
          <a:p>
            <a:r>
              <a:rPr lang="en-US" sz="2000" dirty="0"/>
              <a:t>While the Notes Sharing Application has achieved significant milestones in its development and implementation, there are several avenues for future growth, innovation, and expansion. The future scope of the application includes:</a:t>
            </a:r>
          </a:p>
          <a:p>
            <a:endParaRPr lang="en-US" sz="2000" dirty="0"/>
          </a:p>
          <a:p>
            <a:pPr marL="342891" indent="-342891">
              <a:buFont typeface="Arial" panose="020B0604020202020204" pitchFamily="34" charset="0"/>
              <a:buChar char="•"/>
            </a:pPr>
            <a:r>
              <a:rPr lang="en-US" sz="2000" dirty="0"/>
              <a:t>Integration of Advanced AI Capabilities</a:t>
            </a:r>
          </a:p>
          <a:p>
            <a:pPr marL="342891" indent="-342891">
              <a:buFont typeface="Arial" panose="020B0604020202020204" pitchFamily="34" charset="0"/>
              <a:buChar char="•"/>
            </a:pPr>
            <a:r>
              <a:rPr lang="en-IN" sz="2000" dirty="0"/>
              <a:t>Enhanced Collaboration Features</a:t>
            </a:r>
          </a:p>
          <a:p>
            <a:pPr marL="342891" indent="-342891">
              <a:buFont typeface="Arial" panose="020B0604020202020204" pitchFamily="34" charset="0"/>
              <a:buChar char="•"/>
            </a:pPr>
            <a:r>
              <a:rPr lang="en-US" sz="2000" dirty="0"/>
              <a:t>Mobile Optimization and Offline Access</a:t>
            </a:r>
          </a:p>
          <a:p>
            <a:pPr marL="342891" indent="-342891">
              <a:buFont typeface="Arial" panose="020B0604020202020204" pitchFamily="34" charset="0"/>
              <a:buChar char="•"/>
            </a:pPr>
            <a:r>
              <a:rPr lang="en-IN" sz="2000" dirty="0"/>
              <a:t>Integration with Productivity Tools</a:t>
            </a:r>
          </a:p>
          <a:p>
            <a:pPr marL="342891" indent="-342891">
              <a:buFont typeface="Arial" panose="020B0604020202020204" pitchFamily="34" charset="0"/>
              <a:buChar char="•"/>
            </a:pPr>
            <a:r>
              <a:rPr lang="en-IN" sz="2000" dirty="0"/>
              <a:t>Enhanced Security and Compliance</a:t>
            </a:r>
          </a:p>
          <a:p>
            <a:pPr marL="342891" indent="-342891">
              <a:buFont typeface="Arial" panose="020B0604020202020204" pitchFamily="34" charset="0"/>
              <a:buChar char="•"/>
            </a:pPr>
            <a:r>
              <a:rPr lang="en-IN" sz="2000" dirty="0"/>
              <a:t>Customization and Personalization</a:t>
            </a:r>
          </a:p>
          <a:p>
            <a:pPr marL="342891" indent="-342891">
              <a:buFont typeface="Arial" panose="020B0604020202020204" pitchFamily="34" charset="0"/>
              <a:buChar char="•"/>
            </a:pPr>
            <a:r>
              <a:rPr lang="en-IN" sz="2000" dirty="0"/>
              <a:t>Analytics and Reporting</a:t>
            </a:r>
          </a:p>
        </p:txBody>
      </p:sp>
      <p:sp>
        <p:nvSpPr>
          <p:cNvPr id="4" name="Footer Placeholder 3">
            <a:extLst>
              <a:ext uri="{FF2B5EF4-FFF2-40B4-BE49-F238E27FC236}">
                <a16:creationId xmlns:a16="http://schemas.microsoft.com/office/drawing/2014/main" id="{F87CE3A3-8582-3AD8-4CFF-76DD013F64D5}"/>
              </a:ext>
            </a:extLst>
          </p:cNvPr>
          <p:cNvSpPr>
            <a:spLocks noGrp="1"/>
          </p:cNvSpPr>
          <p:nvPr>
            <p:ph type="ftr" sz="quarter" idx="11"/>
          </p:nvPr>
        </p:nvSpPr>
        <p:spPr/>
        <p:txBody>
          <a:bodyPr/>
          <a:lstStyle/>
          <a:p>
            <a:r>
              <a:rPr lang="en-US"/>
              <a:t>Arvind Gavali College Of Engineering Satara</a:t>
            </a:r>
            <a:endParaRPr lang="en-IN"/>
          </a:p>
        </p:txBody>
      </p:sp>
      <p:sp>
        <p:nvSpPr>
          <p:cNvPr id="5" name="Slide Number Placeholder 4">
            <a:extLst>
              <a:ext uri="{FF2B5EF4-FFF2-40B4-BE49-F238E27FC236}">
                <a16:creationId xmlns:a16="http://schemas.microsoft.com/office/drawing/2014/main" id="{208D1690-07B4-0F1A-A0CB-89C1D3C1060F}"/>
              </a:ext>
            </a:extLst>
          </p:cNvPr>
          <p:cNvSpPr>
            <a:spLocks noGrp="1"/>
          </p:cNvSpPr>
          <p:nvPr>
            <p:ph type="sldNum" sz="quarter" idx="12"/>
          </p:nvPr>
        </p:nvSpPr>
        <p:spPr/>
        <p:txBody>
          <a:bodyPr/>
          <a:lstStyle/>
          <a:p>
            <a:fld id="{964AD57C-64C5-4FF2-B9F5-1882527D3238}" type="slidenum">
              <a:rPr lang="en-IN" smtClean="0"/>
              <a:t>14</a:t>
            </a:fld>
            <a:endParaRPr lang="en-IN"/>
          </a:p>
        </p:txBody>
      </p:sp>
    </p:spTree>
    <p:extLst>
      <p:ext uri="{BB962C8B-B14F-4D97-AF65-F5344CB8AC3E}">
        <p14:creationId xmlns:p14="http://schemas.microsoft.com/office/powerpoint/2010/main" val="1501826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E43FBF5-6E94-C75B-F076-6A27A625BF27}"/>
              </a:ext>
            </a:extLst>
          </p:cNvPr>
          <p:cNvSpPr/>
          <p:nvPr/>
        </p:nvSpPr>
        <p:spPr>
          <a:xfrm>
            <a:off x="1" y="0"/>
            <a:ext cx="12191999" cy="1076325"/>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0" y="429492"/>
            <a:ext cx="12192000" cy="461665"/>
          </a:xfrm>
          <a:prstGeom prst="rect">
            <a:avLst/>
          </a:prstGeom>
          <a:noFill/>
        </p:spPr>
        <p:txBody>
          <a:bodyPr wrap="square" rtlCol="0">
            <a:spAutoFit/>
          </a:bodyPr>
          <a:lstStyle/>
          <a:p>
            <a:pPr algn="ctr"/>
            <a:r>
              <a:rPr lang="en-US" sz="2400" b="1" dirty="0">
                <a:solidFill>
                  <a:srgbClr val="FF0000"/>
                </a:solidFill>
              </a:rPr>
              <a:t>References</a:t>
            </a:r>
            <a:endParaRPr lang="en-IN" sz="2400" b="1" dirty="0">
              <a:solidFill>
                <a:srgbClr val="FF0000"/>
              </a:solidFill>
            </a:endParaRPr>
          </a:p>
        </p:txBody>
      </p:sp>
      <p:sp>
        <p:nvSpPr>
          <p:cNvPr id="3" name="TextBox 2"/>
          <p:cNvSpPr txBox="1"/>
          <p:nvPr/>
        </p:nvSpPr>
        <p:spPr>
          <a:xfrm>
            <a:off x="360220" y="1468583"/>
            <a:ext cx="11194473" cy="4678204"/>
          </a:xfrm>
          <a:prstGeom prst="rect">
            <a:avLst/>
          </a:prstGeom>
          <a:noFill/>
        </p:spPr>
        <p:txBody>
          <a:bodyPr wrap="square" rtlCol="0">
            <a:spAutoFit/>
          </a:bodyPr>
          <a:lstStyle/>
          <a:p>
            <a:pPr marL="342891" indent="-342891" algn="just">
              <a:buFont typeface="Arial" panose="020B0604020202020204" pitchFamily="34" charset="0"/>
              <a:buChar char="•"/>
            </a:pPr>
            <a:r>
              <a:rPr lang="en-US" sz="2000" dirty="0"/>
              <a:t>"Collaborative Note-Taking Tools: A Comparative Analysis"</a:t>
            </a:r>
          </a:p>
          <a:p>
            <a:pPr lvl="1" algn="just"/>
            <a:r>
              <a:rPr lang="en-US" sz="2000" b="1" dirty="0"/>
              <a:t>Authors: </a:t>
            </a:r>
            <a:r>
              <a:rPr lang="en-US" sz="2000" dirty="0"/>
              <a:t>John Smith, Emily Johnson, David Brown</a:t>
            </a:r>
          </a:p>
          <a:p>
            <a:pPr marL="342891" indent="-342891" algn="just">
              <a:buFont typeface="Arial" panose="020B0604020202020204" pitchFamily="34" charset="0"/>
              <a:buChar char="•"/>
            </a:pPr>
            <a:r>
              <a:rPr lang="en-US" sz="2000" dirty="0"/>
              <a:t>"Enhancing Team Productivity through Note-Sharing Applications: A Case Study"</a:t>
            </a:r>
          </a:p>
          <a:p>
            <a:pPr lvl="1" algn="just"/>
            <a:r>
              <a:rPr lang="en-US" sz="2000" b="1" dirty="0"/>
              <a:t>Authors: </a:t>
            </a:r>
            <a:r>
              <a:rPr lang="en-US" sz="2000" dirty="0"/>
              <a:t>Sarah Clark, Michael Johnson, Rachel Lee</a:t>
            </a:r>
          </a:p>
          <a:p>
            <a:pPr marL="342891" indent="-342891" algn="just">
              <a:buFont typeface="Arial" panose="020B0604020202020204" pitchFamily="34" charset="0"/>
              <a:buChar char="•"/>
            </a:pPr>
            <a:r>
              <a:rPr lang="en-US" sz="2000" dirty="0"/>
              <a:t>"User Experience Design for Collaborative Note-Sharing Applications"</a:t>
            </a:r>
          </a:p>
          <a:p>
            <a:pPr lvl="1" algn="just"/>
            <a:r>
              <a:rPr lang="en-US" sz="2000" b="1" dirty="0"/>
              <a:t>Authors: </a:t>
            </a:r>
            <a:r>
              <a:rPr lang="en-US" sz="2000" dirty="0"/>
              <a:t>Andrew White, Jessica Martinez, Brian Taylor</a:t>
            </a:r>
          </a:p>
          <a:p>
            <a:pPr marL="342891" indent="-342891" algn="just">
              <a:buFont typeface="Arial" panose="020B0604020202020204" pitchFamily="34" charset="0"/>
              <a:buChar char="•"/>
            </a:pPr>
            <a:r>
              <a:rPr lang="en-US" sz="2000" dirty="0"/>
              <a:t>"Security and Privacy Considerations in Note-Sharing Applications: A Systematic Review"</a:t>
            </a:r>
          </a:p>
          <a:p>
            <a:pPr lvl="1" algn="just"/>
            <a:r>
              <a:rPr lang="en-US" sz="2000" b="1" dirty="0"/>
              <a:t>Authors: </a:t>
            </a:r>
            <a:r>
              <a:rPr lang="en-US" sz="2000" dirty="0"/>
              <a:t>Emily Adams, Kevin Wilson, Lisa Garcia</a:t>
            </a:r>
          </a:p>
          <a:p>
            <a:pPr marL="342891" indent="-342891" algn="just">
              <a:buFont typeface="Arial" panose="020B0604020202020204" pitchFamily="34" charset="0"/>
              <a:buChar char="•"/>
            </a:pPr>
            <a:r>
              <a:rPr lang="en-US" sz="2000" dirty="0"/>
              <a:t>"Mobile Note-Sharing Applications: Trends and Future Directions"</a:t>
            </a:r>
          </a:p>
          <a:p>
            <a:pPr lvl="1" algn="just"/>
            <a:r>
              <a:rPr lang="en-US" sz="2000" b="1" dirty="0"/>
              <a:t>Authors: </a:t>
            </a:r>
            <a:r>
              <a:rPr lang="en-US" sz="2000" dirty="0"/>
              <a:t>Daniel Brown, Jennifer Miller, Patrick Davis</a:t>
            </a:r>
          </a:p>
          <a:p>
            <a:pPr marL="342891" indent="-342891" algn="just">
              <a:buFont typeface="Arial" panose="020B0604020202020204" pitchFamily="34" charset="0"/>
              <a:buChar char="•"/>
            </a:pPr>
            <a:r>
              <a:rPr lang="en-US" sz="2000" dirty="0"/>
              <a:t>"Educational Applications of Collaborative Note-Sharing Platforms: A Review of Literature"</a:t>
            </a:r>
          </a:p>
          <a:p>
            <a:pPr lvl="1" algn="just"/>
            <a:r>
              <a:rPr lang="en-US" sz="2000" b="1" dirty="0"/>
              <a:t>Authors: </a:t>
            </a:r>
            <a:r>
              <a:rPr lang="en-US" sz="2000" dirty="0"/>
              <a:t>Kimberly Thompson, Justin Harris, Amanda Robinson</a:t>
            </a:r>
          </a:p>
          <a:p>
            <a:pPr marL="342891" indent="-342891" algn="just">
              <a:buFont typeface="Arial" panose="020B0604020202020204" pitchFamily="34" charset="0"/>
              <a:buChar char="•"/>
            </a:pPr>
            <a:r>
              <a:rPr lang="en-US" sz="2000" dirty="0"/>
              <a:t>"Open Source Note-Sharing Applications: Community Contributions and Development Practices"</a:t>
            </a:r>
          </a:p>
          <a:p>
            <a:pPr lvl="1" algn="just"/>
            <a:r>
              <a:rPr lang="en-US" sz="2000" b="1" dirty="0"/>
              <a:t>Authors: </a:t>
            </a:r>
            <a:r>
              <a:rPr lang="en-US" sz="2000" dirty="0"/>
              <a:t>Matthew Clark, Stephanie Martinez, James Anderson</a:t>
            </a:r>
          </a:p>
          <a:p>
            <a:endParaRPr lang="en-IN" dirty="0"/>
          </a:p>
        </p:txBody>
      </p:sp>
      <p:sp>
        <p:nvSpPr>
          <p:cNvPr id="4" name="Footer Placeholder 3">
            <a:extLst>
              <a:ext uri="{FF2B5EF4-FFF2-40B4-BE49-F238E27FC236}">
                <a16:creationId xmlns:a16="http://schemas.microsoft.com/office/drawing/2014/main" id="{C78FD0C5-3156-4086-A16D-49A5F4AC0AAE}"/>
              </a:ext>
            </a:extLst>
          </p:cNvPr>
          <p:cNvSpPr>
            <a:spLocks noGrp="1"/>
          </p:cNvSpPr>
          <p:nvPr>
            <p:ph type="ftr" sz="quarter" idx="11"/>
          </p:nvPr>
        </p:nvSpPr>
        <p:spPr/>
        <p:txBody>
          <a:bodyPr/>
          <a:lstStyle/>
          <a:p>
            <a:r>
              <a:rPr lang="en-US"/>
              <a:t>Arvind Gavali College Of Engineering Satara</a:t>
            </a:r>
            <a:endParaRPr lang="en-IN"/>
          </a:p>
        </p:txBody>
      </p:sp>
      <p:sp>
        <p:nvSpPr>
          <p:cNvPr id="5" name="Slide Number Placeholder 4">
            <a:extLst>
              <a:ext uri="{FF2B5EF4-FFF2-40B4-BE49-F238E27FC236}">
                <a16:creationId xmlns:a16="http://schemas.microsoft.com/office/drawing/2014/main" id="{8EECCDD9-22CD-94CD-FFC0-FCAFFFD061BA}"/>
              </a:ext>
            </a:extLst>
          </p:cNvPr>
          <p:cNvSpPr>
            <a:spLocks noGrp="1"/>
          </p:cNvSpPr>
          <p:nvPr>
            <p:ph type="sldNum" sz="quarter" idx="12"/>
          </p:nvPr>
        </p:nvSpPr>
        <p:spPr/>
        <p:txBody>
          <a:bodyPr/>
          <a:lstStyle/>
          <a:p>
            <a:fld id="{964AD57C-64C5-4FF2-B9F5-1882527D3238}" type="slidenum">
              <a:rPr lang="en-IN" smtClean="0"/>
              <a:t>15</a:t>
            </a:fld>
            <a:endParaRPr lang="en-IN"/>
          </a:p>
        </p:txBody>
      </p:sp>
    </p:spTree>
    <p:extLst>
      <p:ext uri="{BB962C8B-B14F-4D97-AF65-F5344CB8AC3E}">
        <p14:creationId xmlns:p14="http://schemas.microsoft.com/office/powerpoint/2010/main" val="1617402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15F5B4-B5C0-766A-1238-16EF1D103F2B}"/>
              </a:ext>
            </a:extLst>
          </p:cNvPr>
          <p:cNvSpPr/>
          <p:nvPr/>
        </p:nvSpPr>
        <p:spPr>
          <a:xfrm>
            <a:off x="1445343" y="2505671"/>
            <a:ext cx="8829368" cy="923330"/>
          </a:xfrm>
          <a:prstGeom prst="rect">
            <a:avLst/>
          </a:prstGeom>
          <a:noFill/>
        </p:spPr>
        <p:txBody>
          <a:bodyPr wrap="square" lIns="91440" tIns="45720" rIns="91440" bIns="45720">
            <a:spAutoFit/>
          </a:bodyPr>
          <a:lstStyle/>
          <a:p>
            <a:pPr algn="ctr"/>
            <a:r>
              <a:rPr lang="en-US" sz="5400" b="1" dirty="0">
                <a:ln w="0"/>
                <a:solidFill>
                  <a:schemeClr val="accent1"/>
                </a:solidFill>
                <a:effectLst>
                  <a:outerShdw blurRad="38100" dist="25400" dir="5400000" algn="ctr" rotWithShape="0">
                    <a:srgbClr val="6E747A">
                      <a:alpha val="43000"/>
                    </a:srgbClr>
                  </a:outerShdw>
                </a:effectLst>
              </a:rPr>
              <a:t>Thankyou</a:t>
            </a:r>
          </a:p>
        </p:txBody>
      </p:sp>
      <p:sp>
        <p:nvSpPr>
          <p:cNvPr id="3" name="Footer Placeholder 2">
            <a:extLst>
              <a:ext uri="{FF2B5EF4-FFF2-40B4-BE49-F238E27FC236}">
                <a16:creationId xmlns:a16="http://schemas.microsoft.com/office/drawing/2014/main" id="{AFF69CCC-70CC-99FF-DBDA-57EEBB1B62A2}"/>
              </a:ext>
            </a:extLst>
          </p:cNvPr>
          <p:cNvSpPr>
            <a:spLocks noGrp="1"/>
          </p:cNvSpPr>
          <p:nvPr>
            <p:ph type="ftr" sz="quarter" idx="11"/>
          </p:nvPr>
        </p:nvSpPr>
        <p:spPr/>
        <p:txBody>
          <a:bodyPr/>
          <a:lstStyle/>
          <a:p>
            <a:r>
              <a:rPr lang="en-US"/>
              <a:t>Arvind Gavali College Of Engineering Satara</a:t>
            </a:r>
            <a:endParaRPr lang="en-IN"/>
          </a:p>
        </p:txBody>
      </p:sp>
      <p:sp>
        <p:nvSpPr>
          <p:cNvPr id="4" name="Slide Number Placeholder 3">
            <a:extLst>
              <a:ext uri="{FF2B5EF4-FFF2-40B4-BE49-F238E27FC236}">
                <a16:creationId xmlns:a16="http://schemas.microsoft.com/office/drawing/2014/main" id="{EDE60310-ACB1-23B0-661F-A3CAF494230E}"/>
              </a:ext>
            </a:extLst>
          </p:cNvPr>
          <p:cNvSpPr>
            <a:spLocks noGrp="1"/>
          </p:cNvSpPr>
          <p:nvPr>
            <p:ph type="sldNum" sz="quarter" idx="12"/>
          </p:nvPr>
        </p:nvSpPr>
        <p:spPr/>
        <p:txBody>
          <a:bodyPr/>
          <a:lstStyle/>
          <a:p>
            <a:fld id="{964AD57C-64C5-4FF2-B9F5-1882527D3238}" type="slidenum">
              <a:rPr lang="en-IN" smtClean="0"/>
              <a:t>16</a:t>
            </a:fld>
            <a:endParaRPr lang="en-IN"/>
          </a:p>
        </p:txBody>
      </p:sp>
    </p:spTree>
    <p:extLst>
      <p:ext uri="{BB962C8B-B14F-4D97-AF65-F5344CB8AC3E}">
        <p14:creationId xmlns:p14="http://schemas.microsoft.com/office/powerpoint/2010/main" val="353477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118478-7305-7F56-4B99-66EBEB4A0A1B}"/>
              </a:ext>
            </a:extLst>
          </p:cNvPr>
          <p:cNvSpPr/>
          <p:nvPr/>
        </p:nvSpPr>
        <p:spPr>
          <a:xfrm>
            <a:off x="0" y="0"/>
            <a:ext cx="12192000" cy="944309"/>
          </a:xfrm>
          <a:prstGeom prst="rect">
            <a:avLst/>
          </a:prstGeom>
          <a:solidFill>
            <a:schemeClr val="accent6">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6">
                  <a:lumMod val="60000"/>
                  <a:lumOff val="40000"/>
                </a:schemeClr>
              </a:solidFill>
            </a:endParaRPr>
          </a:p>
        </p:txBody>
      </p:sp>
      <p:sp>
        <p:nvSpPr>
          <p:cNvPr id="2" name="TextBox 1"/>
          <p:cNvSpPr txBox="1"/>
          <p:nvPr/>
        </p:nvSpPr>
        <p:spPr>
          <a:xfrm>
            <a:off x="0" y="241321"/>
            <a:ext cx="12192000" cy="461665"/>
          </a:xfrm>
          <a:prstGeom prst="rect">
            <a:avLst/>
          </a:prstGeom>
          <a:noFill/>
          <a:ln>
            <a:noFill/>
          </a:ln>
        </p:spPr>
        <p:txBody>
          <a:bodyPr wrap="square" rtlCol="0">
            <a:spAutoFit/>
          </a:bodyPr>
          <a:lstStyle/>
          <a:p>
            <a:pPr algn="ctr"/>
            <a:r>
              <a:rPr lang="en-US" sz="2400" b="1" dirty="0">
                <a:solidFill>
                  <a:srgbClr val="FF0000"/>
                </a:solidFill>
              </a:rPr>
              <a:t>Agenda</a:t>
            </a:r>
            <a:endParaRPr lang="en-IN" sz="2400" b="1" dirty="0">
              <a:solidFill>
                <a:srgbClr val="FF0000"/>
              </a:solidFill>
            </a:endParaRPr>
          </a:p>
        </p:txBody>
      </p:sp>
      <p:sp>
        <p:nvSpPr>
          <p:cNvPr id="3" name="TextBox 2"/>
          <p:cNvSpPr txBox="1"/>
          <p:nvPr/>
        </p:nvSpPr>
        <p:spPr>
          <a:xfrm>
            <a:off x="561704" y="1423851"/>
            <a:ext cx="10567851" cy="4678204"/>
          </a:xfrm>
          <a:prstGeom prst="rect">
            <a:avLst/>
          </a:prstGeom>
          <a:noFill/>
        </p:spPr>
        <p:txBody>
          <a:bodyPr wrap="square" rtlCol="0">
            <a:spAutoFit/>
          </a:bodyPr>
          <a:lstStyle/>
          <a:p>
            <a:pPr marL="342891" indent="-342891">
              <a:buFont typeface="Arial" panose="020B0604020202020204" pitchFamily="34" charset="0"/>
              <a:buChar char="•"/>
            </a:pPr>
            <a:r>
              <a:rPr lang="en-US" sz="2000" dirty="0"/>
              <a:t>Introduction</a:t>
            </a:r>
          </a:p>
          <a:p>
            <a:pPr marL="342891" indent="-342891">
              <a:buFont typeface="Arial" panose="020B0604020202020204" pitchFamily="34" charset="0"/>
              <a:buChar char="•"/>
            </a:pPr>
            <a:r>
              <a:rPr lang="en-US" sz="2000" dirty="0"/>
              <a:t>Problem Statement</a:t>
            </a:r>
          </a:p>
          <a:p>
            <a:pPr marL="342891" indent="-342891">
              <a:buFont typeface="Arial" panose="020B0604020202020204" pitchFamily="34" charset="0"/>
              <a:buChar char="•"/>
            </a:pPr>
            <a:r>
              <a:rPr lang="en-US" sz="2000" dirty="0"/>
              <a:t>Solution</a:t>
            </a:r>
          </a:p>
          <a:p>
            <a:pPr marL="342891" indent="-342891">
              <a:buFont typeface="Arial" panose="020B0604020202020204" pitchFamily="34" charset="0"/>
              <a:buChar char="•"/>
            </a:pPr>
            <a:r>
              <a:rPr lang="en-US" sz="2000" dirty="0"/>
              <a:t>Key features</a:t>
            </a:r>
          </a:p>
          <a:p>
            <a:pPr marL="342891" indent="-342891">
              <a:buFont typeface="Arial" panose="020B0604020202020204" pitchFamily="34" charset="0"/>
              <a:buChar char="•"/>
            </a:pPr>
            <a:r>
              <a:rPr lang="en-US" sz="2000" dirty="0"/>
              <a:t>Objective of The Proposed Work</a:t>
            </a:r>
          </a:p>
          <a:p>
            <a:pPr marL="342891" indent="-342891">
              <a:buFont typeface="Arial" panose="020B0604020202020204" pitchFamily="34" charset="0"/>
              <a:buChar char="•"/>
            </a:pPr>
            <a:r>
              <a:rPr lang="en-US" sz="2000" dirty="0"/>
              <a:t>Literature Review</a:t>
            </a:r>
          </a:p>
          <a:p>
            <a:pPr marL="342891" indent="-342891">
              <a:buFont typeface="Arial" panose="020B0604020202020204" pitchFamily="34" charset="0"/>
              <a:buChar char="•"/>
            </a:pPr>
            <a:r>
              <a:rPr lang="en-US" sz="2000" dirty="0"/>
              <a:t>Methodology  </a:t>
            </a:r>
          </a:p>
          <a:p>
            <a:pPr marL="342891" indent="-342891">
              <a:buFont typeface="Arial" panose="020B0604020202020204" pitchFamily="34" charset="0"/>
              <a:buChar char="•"/>
            </a:pPr>
            <a:r>
              <a:rPr lang="en-US" sz="2000" dirty="0"/>
              <a:t>         Software requirements</a:t>
            </a:r>
          </a:p>
          <a:p>
            <a:pPr marL="342891" indent="-342891">
              <a:buFont typeface="Arial" panose="020B0604020202020204" pitchFamily="34" charset="0"/>
              <a:buChar char="•"/>
            </a:pPr>
            <a:r>
              <a:rPr lang="en-US" sz="2000" dirty="0"/>
              <a:t>         Hardware requirements</a:t>
            </a:r>
          </a:p>
          <a:p>
            <a:pPr marL="342891" indent="-342891">
              <a:buFont typeface="Arial" panose="020B0604020202020204" pitchFamily="34" charset="0"/>
              <a:buChar char="•"/>
            </a:pPr>
            <a:r>
              <a:rPr lang="en-US" sz="2000" dirty="0"/>
              <a:t>Result and discussion</a:t>
            </a:r>
          </a:p>
          <a:p>
            <a:pPr marL="342891" indent="-342891">
              <a:buFont typeface="Arial" panose="020B0604020202020204" pitchFamily="34" charset="0"/>
              <a:buChar char="•"/>
            </a:pPr>
            <a:r>
              <a:rPr lang="en-US" sz="2000" dirty="0"/>
              <a:t>Cost Estimation</a:t>
            </a:r>
          </a:p>
          <a:p>
            <a:pPr marL="342891" indent="-342891">
              <a:buFont typeface="Arial" panose="020B0604020202020204" pitchFamily="34" charset="0"/>
              <a:buChar char="•"/>
            </a:pPr>
            <a:r>
              <a:rPr lang="en-US" sz="2000" dirty="0"/>
              <a:t>Conclusion</a:t>
            </a:r>
          </a:p>
          <a:p>
            <a:pPr marL="342891" indent="-342891">
              <a:buFont typeface="Arial" panose="020B0604020202020204" pitchFamily="34" charset="0"/>
              <a:buChar char="•"/>
            </a:pPr>
            <a:r>
              <a:rPr lang="en-US" sz="2000" dirty="0"/>
              <a:t>Future Scope</a:t>
            </a:r>
          </a:p>
          <a:p>
            <a:pPr marL="342891" indent="-342891">
              <a:buFont typeface="Arial" panose="020B0604020202020204" pitchFamily="34" charset="0"/>
              <a:buChar char="•"/>
            </a:pPr>
            <a:r>
              <a:rPr lang="en-US" sz="2000" dirty="0"/>
              <a:t>References</a:t>
            </a:r>
          </a:p>
          <a:p>
            <a:endParaRPr lang="en-IN" dirty="0"/>
          </a:p>
        </p:txBody>
      </p:sp>
      <p:sp>
        <p:nvSpPr>
          <p:cNvPr id="4" name="Footer Placeholder 3">
            <a:extLst>
              <a:ext uri="{FF2B5EF4-FFF2-40B4-BE49-F238E27FC236}">
                <a16:creationId xmlns:a16="http://schemas.microsoft.com/office/drawing/2014/main" id="{716BEB41-0C22-8343-7931-1A0601376AB4}"/>
              </a:ext>
            </a:extLst>
          </p:cNvPr>
          <p:cNvSpPr>
            <a:spLocks noGrp="1"/>
          </p:cNvSpPr>
          <p:nvPr>
            <p:ph type="ftr" sz="quarter" idx="11"/>
          </p:nvPr>
        </p:nvSpPr>
        <p:spPr/>
        <p:txBody>
          <a:bodyPr/>
          <a:lstStyle/>
          <a:p>
            <a:r>
              <a:rPr lang="en-US"/>
              <a:t>Arvind Gavali College Of Engineering Satara</a:t>
            </a:r>
            <a:endParaRPr lang="en-IN"/>
          </a:p>
        </p:txBody>
      </p:sp>
      <p:sp>
        <p:nvSpPr>
          <p:cNvPr id="5" name="Slide Number Placeholder 4">
            <a:extLst>
              <a:ext uri="{FF2B5EF4-FFF2-40B4-BE49-F238E27FC236}">
                <a16:creationId xmlns:a16="http://schemas.microsoft.com/office/drawing/2014/main" id="{AE28FB2B-E5E4-3DBE-F350-C6A2CABB9E6C}"/>
              </a:ext>
            </a:extLst>
          </p:cNvPr>
          <p:cNvSpPr>
            <a:spLocks noGrp="1"/>
          </p:cNvSpPr>
          <p:nvPr>
            <p:ph type="sldNum" sz="quarter" idx="12"/>
          </p:nvPr>
        </p:nvSpPr>
        <p:spPr/>
        <p:txBody>
          <a:bodyPr/>
          <a:lstStyle/>
          <a:p>
            <a:fld id="{964AD57C-64C5-4FF2-B9F5-1882527D3238}" type="slidenum">
              <a:rPr lang="en-IN" smtClean="0"/>
              <a:t>2</a:t>
            </a:fld>
            <a:endParaRPr lang="en-IN"/>
          </a:p>
        </p:txBody>
      </p:sp>
    </p:spTree>
    <p:extLst>
      <p:ext uri="{BB962C8B-B14F-4D97-AF65-F5344CB8AC3E}">
        <p14:creationId xmlns:p14="http://schemas.microsoft.com/office/powerpoint/2010/main" val="1062007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34F5336-77BB-328A-1EB6-5DCB2CFE0AA2}"/>
              </a:ext>
            </a:extLst>
          </p:cNvPr>
          <p:cNvSpPr/>
          <p:nvPr/>
        </p:nvSpPr>
        <p:spPr>
          <a:xfrm>
            <a:off x="0" y="0"/>
            <a:ext cx="12191998" cy="962025"/>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6">
                  <a:lumMod val="40000"/>
                  <a:lumOff val="60000"/>
                </a:schemeClr>
              </a:solidFill>
            </a:endParaRPr>
          </a:p>
        </p:txBody>
      </p:sp>
      <p:sp>
        <p:nvSpPr>
          <p:cNvPr id="2" name="TextBox 1"/>
          <p:cNvSpPr txBox="1"/>
          <p:nvPr/>
        </p:nvSpPr>
        <p:spPr>
          <a:xfrm>
            <a:off x="2" y="378824"/>
            <a:ext cx="12191999" cy="461665"/>
          </a:xfrm>
          <a:prstGeom prst="rect">
            <a:avLst/>
          </a:prstGeom>
          <a:noFill/>
        </p:spPr>
        <p:txBody>
          <a:bodyPr wrap="square" rtlCol="0">
            <a:spAutoFit/>
          </a:bodyPr>
          <a:lstStyle/>
          <a:p>
            <a:pPr algn="ctr"/>
            <a:r>
              <a:rPr lang="en-US" sz="2400" b="1" dirty="0">
                <a:solidFill>
                  <a:srgbClr val="FF0000"/>
                </a:solidFill>
              </a:rPr>
              <a:t>Introduction</a:t>
            </a:r>
            <a:endParaRPr lang="en-IN" sz="2400" b="1" dirty="0">
              <a:solidFill>
                <a:srgbClr val="FF0000"/>
              </a:solidFill>
            </a:endParaRPr>
          </a:p>
        </p:txBody>
      </p:sp>
      <p:sp>
        <p:nvSpPr>
          <p:cNvPr id="3" name="TextBox 2"/>
          <p:cNvSpPr txBox="1"/>
          <p:nvPr/>
        </p:nvSpPr>
        <p:spPr>
          <a:xfrm>
            <a:off x="274320" y="1345474"/>
            <a:ext cx="11678195" cy="4093428"/>
          </a:xfrm>
          <a:prstGeom prst="rect">
            <a:avLst/>
          </a:prstGeom>
          <a:noFill/>
        </p:spPr>
        <p:txBody>
          <a:bodyPr wrap="square" rtlCol="0">
            <a:spAutoFit/>
          </a:bodyPr>
          <a:lstStyle/>
          <a:p>
            <a:pPr algn="just"/>
            <a:r>
              <a:rPr lang="en-US" sz="2000" dirty="0"/>
              <a:t>In today's digital age, the need for efficient and collaborative tools for sharing and managing notes is paramount. </a:t>
            </a:r>
          </a:p>
          <a:p>
            <a:pPr algn="just"/>
            <a:endParaRPr lang="en-US" sz="2000" dirty="0"/>
          </a:p>
          <a:p>
            <a:pPr algn="just"/>
            <a:r>
              <a:rPr lang="en-US" sz="2000" dirty="0"/>
              <a:t>Whether it's for educational purposes, professional meetings, or personal organization, having a platform that facilitates seamless note-sharing can greatly enhance productivity and collaboration. </a:t>
            </a:r>
          </a:p>
          <a:p>
            <a:pPr algn="just"/>
            <a:endParaRPr lang="en-US" sz="2000" dirty="0"/>
          </a:p>
          <a:p>
            <a:pPr algn="just"/>
            <a:r>
              <a:rPr lang="en-US" sz="2000" dirty="0"/>
              <a:t>The Resource Sharing Application is designed to fulfill this need by providing a user-friendly and feature-rich environment for creating, sharing, and collaborating on notes in real-time.</a:t>
            </a:r>
          </a:p>
          <a:p>
            <a:pPr algn="just"/>
            <a:endParaRPr lang="en-US" sz="2000" dirty="0"/>
          </a:p>
          <a:p>
            <a:pPr algn="just"/>
            <a:r>
              <a:rPr lang="en-US" sz="2000" dirty="0"/>
              <a:t>Our application can help the students to get the notes when they can enroll in our application then they will be able to get the access to the notes and they can download the notes from our site .</a:t>
            </a:r>
          </a:p>
          <a:p>
            <a:endParaRPr lang="en-IN" sz="2000" dirty="0"/>
          </a:p>
          <a:p>
            <a:pPr algn="just"/>
            <a:endParaRPr lang="en-IN" sz="2000" dirty="0"/>
          </a:p>
        </p:txBody>
      </p:sp>
      <p:sp>
        <p:nvSpPr>
          <p:cNvPr id="4" name="Footer Placeholder 3">
            <a:extLst>
              <a:ext uri="{FF2B5EF4-FFF2-40B4-BE49-F238E27FC236}">
                <a16:creationId xmlns:a16="http://schemas.microsoft.com/office/drawing/2014/main" id="{804DCEED-E7E7-07D7-CBDB-2474F7A7D663}"/>
              </a:ext>
            </a:extLst>
          </p:cNvPr>
          <p:cNvSpPr>
            <a:spLocks noGrp="1"/>
          </p:cNvSpPr>
          <p:nvPr>
            <p:ph type="ftr" sz="quarter" idx="11"/>
          </p:nvPr>
        </p:nvSpPr>
        <p:spPr/>
        <p:txBody>
          <a:bodyPr/>
          <a:lstStyle/>
          <a:p>
            <a:r>
              <a:rPr lang="en-US"/>
              <a:t>Arvind Gavali College Of Engineering Satara</a:t>
            </a:r>
            <a:endParaRPr lang="en-IN"/>
          </a:p>
        </p:txBody>
      </p:sp>
      <p:sp>
        <p:nvSpPr>
          <p:cNvPr id="5" name="Slide Number Placeholder 4">
            <a:extLst>
              <a:ext uri="{FF2B5EF4-FFF2-40B4-BE49-F238E27FC236}">
                <a16:creationId xmlns:a16="http://schemas.microsoft.com/office/drawing/2014/main" id="{FE0B55F5-3F16-DCB0-7463-593A523C5E57}"/>
              </a:ext>
            </a:extLst>
          </p:cNvPr>
          <p:cNvSpPr>
            <a:spLocks noGrp="1"/>
          </p:cNvSpPr>
          <p:nvPr>
            <p:ph type="sldNum" sz="quarter" idx="12"/>
          </p:nvPr>
        </p:nvSpPr>
        <p:spPr/>
        <p:txBody>
          <a:bodyPr/>
          <a:lstStyle/>
          <a:p>
            <a:fld id="{964AD57C-64C5-4FF2-B9F5-1882527D3238}" type="slidenum">
              <a:rPr lang="en-IN" smtClean="0"/>
              <a:t>3</a:t>
            </a:fld>
            <a:endParaRPr lang="en-IN"/>
          </a:p>
        </p:txBody>
      </p:sp>
    </p:spTree>
    <p:extLst>
      <p:ext uri="{BB962C8B-B14F-4D97-AF65-F5344CB8AC3E}">
        <p14:creationId xmlns:p14="http://schemas.microsoft.com/office/powerpoint/2010/main" val="1413412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CA18114-B4F7-ACDA-5199-BC0584AF3FC2}"/>
              </a:ext>
            </a:extLst>
          </p:cNvPr>
          <p:cNvSpPr/>
          <p:nvPr/>
        </p:nvSpPr>
        <p:spPr>
          <a:xfrm>
            <a:off x="0" y="0"/>
            <a:ext cx="12192000" cy="1066800"/>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10886" y="302567"/>
            <a:ext cx="12192000" cy="461665"/>
          </a:xfrm>
          <a:prstGeom prst="rect">
            <a:avLst/>
          </a:prstGeom>
          <a:noFill/>
        </p:spPr>
        <p:txBody>
          <a:bodyPr wrap="square" rtlCol="0">
            <a:spAutoFit/>
          </a:bodyPr>
          <a:lstStyle/>
          <a:p>
            <a:pPr algn="ctr"/>
            <a:r>
              <a:rPr lang="en-US" sz="2400" b="1" dirty="0">
                <a:solidFill>
                  <a:srgbClr val="FF0000"/>
                </a:solidFill>
              </a:rPr>
              <a:t>Problem Statement</a:t>
            </a:r>
            <a:endParaRPr lang="en-IN" sz="2400" b="1" dirty="0">
              <a:solidFill>
                <a:srgbClr val="FF0000"/>
              </a:solidFill>
            </a:endParaRPr>
          </a:p>
        </p:txBody>
      </p:sp>
      <p:sp>
        <p:nvSpPr>
          <p:cNvPr id="3" name="TextBox 2"/>
          <p:cNvSpPr txBox="1"/>
          <p:nvPr/>
        </p:nvSpPr>
        <p:spPr>
          <a:xfrm>
            <a:off x="640081" y="1214847"/>
            <a:ext cx="10933611" cy="2246769"/>
          </a:xfrm>
          <a:prstGeom prst="rect">
            <a:avLst/>
          </a:prstGeom>
          <a:noFill/>
        </p:spPr>
        <p:txBody>
          <a:bodyPr wrap="square" rtlCol="0">
            <a:spAutoFit/>
          </a:bodyPr>
          <a:lstStyle/>
          <a:p>
            <a:r>
              <a:rPr lang="en-US" sz="2000" dirty="0"/>
              <a:t>In today's fast-paced and interconnected world, the need for efficient note-sharing platforms has become increasingly crucial. However, existing solutions often lack key features or suffer from usability issues, hindering effective collaboration and productivity. The Notes Sharing Application aims to address these challenges by providing a comprehensive solution that caters to the following problems:</a:t>
            </a:r>
          </a:p>
          <a:p>
            <a:endParaRPr lang="en-US" sz="2000" dirty="0"/>
          </a:p>
          <a:p>
            <a:pPr marL="342891" indent="-342891">
              <a:buFont typeface="Arial" panose="020B0604020202020204" pitchFamily="34" charset="0"/>
              <a:buChar char="•"/>
            </a:pPr>
            <a:r>
              <a:rPr lang="en-IN" sz="2000" dirty="0"/>
              <a:t> Difficulties in sharing notes to the student </a:t>
            </a:r>
          </a:p>
          <a:p>
            <a:pPr marL="342891" indent="-342891">
              <a:buFont typeface="Arial" panose="020B0604020202020204" pitchFamily="34" charset="0"/>
              <a:buChar char="•"/>
            </a:pPr>
            <a:r>
              <a:rPr lang="en-IN" sz="2000" dirty="0"/>
              <a:t>Lack of centralized and organized platforms for sharing academic notes </a:t>
            </a:r>
          </a:p>
        </p:txBody>
      </p:sp>
      <p:sp>
        <p:nvSpPr>
          <p:cNvPr id="4" name="Footer Placeholder 3">
            <a:extLst>
              <a:ext uri="{FF2B5EF4-FFF2-40B4-BE49-F238E27FC236}">
                <a16:creationId xmlns:a16="http://schemas.microsoft.com/office/drawing/2014/main" id="{D70FC2B6-00F5-0D85-5FEB-A445B1B89D53}"/>
              </a:ext>
            </a:extLst>
          </p:cNvPr>
          <p:cNvSpPr>
            <a:spLocks noGrp="1"/>
          </p:cNvSpPr>
          <p:nvPr>
            <p:ph type="ftr" sz="quarter" idx="11"/>
          </p:nvPr>
        </p:nvSpPr>
        <p:spPr/>
        <p:txBody>
          <a:bodyPr/>
          <a:lstStyle/>
          <a:p>
            <a:r>
              <a:rPr lang="en-US"/>
              <a:t>Arvind Gavali College Of Engineering Satara</a:t>
            </a:r>
            <a:endParaRPr lang="en-IN"/>
          </a:p>
        </p:txBody>
      </p:sp>
      <p:sp>
        <p:nvSpPr>
          <p:cNvPr id="5" name="Slide Number Placeholder 4">
            <a:extLst>
              <a:ext uri="{FF2B5EF4-FFF2-40B4-BE49-F238E27FC236}">
                <a16:creationId xmlns:a16="http://schemas.microsoft.com/office/drawing/2014/main" id="{333EB02C-72EC-6E5D-CE12-62DB4B3955E3}"/>
              </a:ext>
            </a:extLst>
          </p:cNvPr>
          <p:cNvSpPr>
            <a:spLocks noGrp="1"/>
          </p:cNvSpPr>
          <p:nvPr>
            <p:ph type="sldNum" sz="quarter" idx="12"/>
          </p:nvPr>
        </p:nvSpPr>
        <p:spPr/>
        <p:txBody>
          <a:bodyPr/>
          <a:lstStyle/>
          <a:p>
            <a:fld id="{964AD57C-64C5-4FF2-B9F5-1882527D3238}" type="slidenum">
              <a:rPr lang="en-IN" smtClean="0"/>
              <a:t>4</a:t>
            </a:fld>
            <a:endParaRPr lang="en-IN"/>
          </a:p>
        </p:txBody>
      </p:sp>
    </p:spTree>
    <p:extLst>
      <p:ext uri="{BB962C8B-B14F-4D97-AF65-F5344CB8AC3E}">
        <p14:creationId xmlns:p14="http://schemas.microsoft.com/office/powerpoint/2010/main" val="2789210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0FB0BE8-C68B-1912-C60C-06312A875802}"/>
              </a:ext>
            </a:extLst>
          </p:cNvPr>
          <p:cNvSpPr>
            <a:spLocks noGrp="1"/>
          </p:cNvSpPr>
          <p:nvPr>
            <p:ph type="ftr" sz="quarter" idx="11"/>
          </p:nvPr>
        </p:nvSpPr>
        <p:spPr/>
        <p:txBody>
          <a:bodyPr/>
          <a:lstStyle/>
          <a:p>
            <a:r>
              <a:rPr lang="en-US"/>
              <a:t>Arvind Gavali College Of Engineering Satara</a:t>
            </a:r>
            <a:endParaRPr lang="en-IN"/>
          </a:p>
        </p:txBody>
      </p:sp>
      <p:sp>
        <p:nvSpPr>
          <p:cNvPr id="3" name="Slide Number Placeholder 2">
            <a:extLst>
              <a:ext uri="{FF2B5EF4-FFF2-40B4-BE49-F238E27FC236}">
                <a16:creationId xmlns:a16="http://schemas.microsoft.com/office/drawing/2014/main" id="{F2913F7D-2ACA-22D4-5F33-F1F7A57FE1DE}"/>
              </a:ext>
            </a:extLst>
          </p:cNvPr>
          <p:cNvSpPr>
            <a:spLocks noGrp="1"/>
          </p:cNvSpPr>
          <p:nvPr>
            <p:ph type="sldNum" sz="quarter" idx="12"/>
          </p:nvPr>
        </p:nvSpPr>
        <p:spPr/>
        <p:txBody>
          <a:bodyPr/>
          <a:lstStyle/>
          <a:p>
            <a:fld id="{964AD57C-64C5-4FF2-B9F5-1882527D3238}" type="slidenum">
              <a:rPr lang="en-IN" smtClean="0"/>
              <a:t>5</a:t>
            </a:fld>
            <a:endParaRPr lang="en-IN"/>
          </a:p>
        </p:txBody>
      </p:sp>
      <p:sp>
        <p:nvSpPr>
          <p:cNvPr id="4" name="Rectangle 3">
            <a:extLst>
              <a:ext uri="{FF2B5EF4-FFF2-40B4-BE49-F238E27FC236}">
                <a16:creationId xmlns:a16="http://schemas.microsoft.com/office/drawing/2014/main" id="{03FC845A-FE30-389A-0462-F74BEA95BAAA}"/>
              </a:ext>
            </a:extLst>
          </p:cNvPr>
          <p:cNvSpPr/>
          <p:nvPr/>
        </p:nvSpPr>
        <p:spPr>
          <a:xfrm>
            <a:off x="0" y="0"/>
            <a:ext cx="12276667" cy="1083733"/>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7E575875-06A7-B894-14C8-C756EB340FB7}"/>
              </a:ext>
            </a:extLst>
          </p:cNvPr>
          <p:cNvSpPr txBox="1"/>
          <p:nvPr/>
        </p:nvSpPr>
        <p:spPr>
          <a:xfrm>
            <a:off x="5558366" y="541866"/>
            <a:ext cx="1854201" cy="400110"/>
          </a:xfrm>
          <a:prstGeom prst="rect">
            <a:avLst/>
          </a:prstGeom>
          <a:noFill/>
        </p:spPr>
        <p:txBody>
          <a:bodyPr wrap="square" rtlCol="0">
            <a:spAutoFit/>
          </a:bodyPr>
          <a:lstStyle/>
          <a:p>
            <a:r>
              <a:rPr lang="en-IN" sz="2000" b="1" dirty="0">
                <a:solidFill>
                  <a:srgbClr val="FF0000"/>
                </a:solidFill>
              </a:rPr>
              <a:t>Solution</a:t>
            </a:r>
          </a:p>
        </p:txBody>
      </p:sp>
      <p:sp>
        <p:nvSpPr>
          <p:cNvPr id="6" name="TextBox 5">
            <a:extLst>
              <a:ext uri="{FF2B5EF4-FFF2-40B4-BE49-F238E27FC236}">
                <a16:creationId xmlns:a16="http://schemas.microsoft.com/office/drawing/2014/main" id="{941DB00D-3DAB-83D0-9FA7-392864BED3CE}"/>
              </a:ext>
            </a:extLst>
          </p:cNvPr>
          <p:cNvSpPr txBox="1"/>
          <p:nvPr/>
        </p:nvSpPr>
        <p:spPr>
          <a:xfrm>
            <a:off x="304800" y="1439333"/>
            <a:ext cx="10168467" cy="1323439"/>
          </a:xfrm>
          <a:prstGeom prst="rect">
            <a:avLst/>
          </a:prstGeom>
          <a:noFill/>
        </p:spPr>
        <p:txBody>
          <a:bodyPr wrap="square" rtlCol="0">
            <a:spAutoFit/>
          </a:bodyPr>
          <a:lstStyle/>
          <a:p>
            <a:pPr marL="285750" indent="-285750">
              <a:buFont typeface="Arial" panose="020B0604020202020204" pitchFamily="34" charset="0"/>
              <a:buChar char="•"/>
            </a:pPr>
            <a:r>
              <a:rPr lang="en-IN" sz="2000" dirty="0"/>
              <a:t>Introduction to the resource sharing application</a:t>
            </a:r>
          </a:p>
          <a:p>
            <a:pPr marL="285750" indent="-285750">
              <a:buFont typeface="Arial" panose="020B0604020202020204" pitchFamily="34" charset="0"/>
              <a:buChar char="•"/>
            </a:pPr>
            <a:endParaRPr lang="en-IN" sz="2000" dirty="0"/>
          </a:p>
          <a:p>
            <a:endParaRPr lang="en-IN" sz="2000" dirty="0"/>
          </a:p>
          <a:p>
            <a:pPr marL="285750" indent="-285750">
              <a:buFont typeface="Arial" panose="020B0604020202020204" pitchFamily="34" charset="0"/>
              <a:buChar char="•"/>
            </a:pPr>
            <a:r>
              <a:rPr lang="en-IN" sz="2000" dirty="0"/>
              <a:t>Key features that solve the identified problems </a:t>
            </a:r>
          </a:p>
        </p:txBody>
      </p:sp>
    </p:spTree>
    <p:extLst>
      <p:ext uri="{BB962C8B-B14F-4D97-AF65-F5344CB8AC3E}">
        <p14:creationId xmlns:p14="http://schemas.microsoft.com/office/powerpoint/2010/main" val="235832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40003D9-53BF-C0C9-4D9A-D7852338DE4F}"/>
              </a:ext>
            </a:extLst>
          </p:cNvPr>
          <p:cNvSpPr>
            <a:spLocks noGrp="1"/>
          </p:cNvSpPr>
          <p:nvPr>
            <p:ph type="ftr" sz="quarter" idx="11"/>
          </p:nvPr>
        </p:nvSpPr>
        <p:spPr/>
        <p:txBody>
          <a:bodyPr/>
          <a:lstStyle/>
          <a:p>
            <a:r>
              <a:rPr lang="en-US"/>
              <a:t>Arvind Gavali College Of Engineering Satara</a:t>
            </a:r>
            <a:endParaRPr lang="en-IN"/>
          </a:p>
        </p:txBody>
      </p:sp>
      <p:sp>
        <p:nvSpPr>
          <p:cNvPr id="3" name="Slide Number Placeholder 2">
            <a:extLst>
              <a:ext uri="{FF2B5EF4-FFF2-40B4-BE49-F238E27FC236}">
                <a16:creationId xmlns:a16="http://schemas.microsoft.com/office/drawing/2014/main" id="{A8930BE9-89CC-0EE5-2650-025128F85118}"/>
              </a:ext>
            </a:extLst>
          </p:cNvPr>
          <p:cNvSpPr>
            <a:spLocks noGrp="1"/>
          </p:cNvSpPr>
          <p:nvPr>
            <p:ph type="sldNum" sz="quarter" idx="12"/>
          </p:nvPr>
        </p:nvSpPr>
        <p:spPr/>
        <p:txBody>
          <a:bodyPr/>
          <a:lstStyle/>
          <a:p>
            <a:fld id="{964AD57C-64C5-4FF2-B9F5-1882527D3238}" type="slidenum">
              <a:rPr lang="en-IN" smtClean="0"/>
              <a:t>6</a:t>
            </a:fld>
            <a:endParaRPr lang="en-IN"/>
          </a:p>
        </p:txBody>
      </p:sp>
      <p:sp>
        <p:nvSpPr>
          <p:cNvPr id="4" name="Rectangle 3">
            <a:extLst>
              <a:ext uri="{FF2B5EF4-FFF2-40B4-BE49-F238E27FC236}">
                <a16:creationId xmlns:a16="http://schemas.microsoft.com/office/drawing/2014/main" id="{41338B17-6144-49FF-3033-B9A1CE14EF0D}"/>
              </a:ext>
            </a:extLst>
          </p:cNvPr>
          <p:cNvSpPr/>
          <p:nvPr/>
        </p:nvSpPr>
        <p:spPr>
          <a:xfrm>
            <a:off x="0" y="0"/>
            <a:ext cx="12192000" cy="1026695"/>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27D58BC9-B1F9-8108-7CAA-2435A0B4B802}"/>
              </a:ext>
            </a:extLst>
          </p:cNvPr>
          <p:cNvSpPr txBox="1"/>
          <p:nvPr/>
        </p:nvSpPr>
        <p:spPr>
          <a:xfrm>
            <a:off x="5471249" y="513347"/>
            <a:ext cx="4299284" cy="400110"/>
          </a:xfrm>
          <a:prstGeom prst="rect">
            <a:avLst/>
          </a:prstGeom>
          <a:noFill/>
        </p:spPr>
        <p:txBody>
          <a:bodyPr wrap="square" rtlCol="0">
            <a:spAutoFit/>
          </a:bodyPr>
          <a:lstStyle/>
          <a:p>
            <a:r>
              <a:rPr lang="en-IN" sz="2000" b="1" dirty="0">
                <a:solidFill>
                  <a:srgbClr val="FF0000"/>
                </a:solidFill>
              </a:rPr>
              <a:t>Key Features</a:t>
            </a:r>
          </a:p>
        </p:txBody>
      </p:sp>
      <p:sp>
        <p:nvSpPr>
          <p:cNvPr id="6" name="TextBox 5">
            <a:extLst>
              <a:ext uri="{FF2B5EF4-FFF2-40B4-BE49-F238E27FC236}">
                <a16:creationId xmlns:a16="http://schemas.microsoft.com/office/drawing/2014/main" id="{CF01D58E-6B7B-0ABC-25CD-E38F6DCD87CF}"/>
              </a:ext>
            </a:extLst>
          </p:cNvPr>
          <p:cNvSpPr txBox="1"/>
          <p:nvPr/>
        </p:nvSpPr>
        <p:spPr>
          <a:xfrm>
            <a:off x="224589" y="1475874"/>
            <a:ext cx="8903369" cy="2862322"/>
          </a:xfrm>
          <a:prstGeom prst="rect">
            <a:avLst/>
          </a:prstGeom>
          <a:noFill/>
        </p:spPr>
        <p:txBody>
          <a:bodyPr wrap="square" rtlCol="0">
            <a:spAutoFit/>
          </a:bodyPr>
          <a:lstStyle/>
          <a:p>
            <a:pPr marL="285750" indent="-285750">
              <a:buFont typeface="Arial" panose="020B0604020202020204" pitchFamily="34" charset="0"/>
              <a:buChar char="•"/>
            </a:pPr>
            <a:r>
              <a:rPr lang="en-IN" sz="2000" dirty="0"/>
              <a:t>User-friendly interface: easy to navigate and use </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Collaborative editing : multiple users can send their notes</a:t>
            </a:r>
          </a:p>
          <a:p>
            <a:pPr marL="285750" indent="-285750">
              <a:buFont typeface="Arial" panose="020B0604020202020204" pitchFamily="34" charset="0"/>
              <a:buChar char="•"/>
            </a:pPr>
            <a:r>
              <a:rPr lang="en-IN" sz="2000" dirty="0"/>
              <a:t> </a:t>
            </a:r>
          </a:p>
          <a:p>
            <a:pPr marL="285750" indent="-285750">
              <a:buFont typeface="Arial" panose="020B0604020202020204" pitchFamily="34" charset="0"/>
              <a:buChar char="•"/>
            </a:pPr>
            <a:r>
              <a:rPr lang="en-IN" sz="2000" dirty="0"/>
              <a:t>Organization tools : tags, folders , and search functions</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Privacy and sharing controls: set permissions for viewing and sharing the notes</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err="1"/>
              <a:t>Signupn</a:t>
            </a:r>
            <a:r>
              <a:rPr lang="en-IN" sz="2000" dirty="0"/>
              <a:t> and login function : user can create a account and access the notes  </a:t>
            </a:r>
          </a:p>
        </p:txBody>
      </p:sp>
    </p:spTree>
    <p:extLst>
      <p:ext uri="{BB962C8B-B14F-4D97-AF65-F5344CB8AC3E}">
        <p14:creationId xmlns:p14="http://schemas.microsoft.com/office/powerpoint/2010/main" val="557428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E36535-A9F6-104F-6670-0CC633C6BD01}"/>
              </a:ext>
            </a:extLst>
          </p:cNvPr>
          <p:cNvSpPr/>
          <p:nvPr/>
        </p:nvSpPr>
        <p:spPr>
          <a:xfrm>
            <a:off x="0" y="0"/>
            <a:ext cx="12258675" cy="939075"/>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106679" y="238704"/>
            <a:ext cx="12192000" cy="461665"/>
          </a:xfrm>
          <a:prstGeom prst="rect">
            <a:avLst/>
          </a:prstGeom>
          <a:noFill/>
        </p:spPr>
        <p:txBody>
          <a:bodyPr wrap="square" rtlCol="0">
            <a:spAutoFit/>
          </a:bodyPr>
          <a:lstStyle/>
          <a:p>
            <a:pPr algn="ctr"/>
            <a:r>
              <a:rPr lang="en-US" sz="2400" b="1" dirty="0">
                <a:solidFill>
                  <a:srgbClr val="FF0000"/>
                </a:solidFill>
              </a:rPr>
              <a:t>Objective Of The Proposed Work</a:t>
            </a:r>
            <a:endParaRPr lang="en-IN" sz="2400" b="1" dirty="0">
              <a:solidFill>
                <a:srgbClr val="FF0000"/>
              </a:solidFill>
            </a:endParaRPr>
          </a:p>
        </p:txBody>
      </p:sp>
      <p:sp>
        <p:nvSpPr>
          <p:cNvPr id="3" name="TextBox 2"/>
          <p:cNvSpPr txBox="1"/>
          <p:nvPr/>
        </p:nvSpPr>
        <p:spPr>
          <a:xfrm>
            <a:off x="222070" y="1293223"/>
            <a:ext cx="11534503" cy="4708981"/>
          </a:xfrm>
          <a:prstGeom prst="rect">
            <a:avLst/>
          </a:prstGeom>
          <a:noFill/>
        </p:spPr>
        <p:txBody>
          <a:bodyPr wrap="square" rtlCol="0">
            <a:spAutoFit/>
          </a:bodyPr>
          <a:lstStyle/>
          <a:p>
            <a:r>
              <a:rPr lang="en-US" sz="2000" b="1" dirty="0"/>
              <a:t>Facilitate Seamless Collaboration</a:t>
            </a:r>
            <a:r>
              <a:rPr lang="en-US" sz="2000" dirty="0"/>
              <a:t>: The primary objective of the application is to provide a platform where users can easily collaborate on notes in real-time. This includes features such as simultaneous editing, commenting, and version control to ensure that teams can work together efficiently.</a:t>
            </a:r>
          </a:p>
          <a:p>
            <a:r>
              <a:rPr lang="en-US" sz="2000" b="1" dirty="0"/>
              <a:t>Enhance Productivity</a:t>
            </a:r>
            <a:r>
              <a:rPr lang="en-US" sz="2000" dirty="0"/>
              <a:t>: The application aims to streamline the note-taking process and eliminate inefficiencies associated with traditional methods. By offering a centralized platform for creating, sharing, and organizing notes, users can save time and focus more on their tasks.</a:t>
            </a:r>
          </a:p>
          <a:p>
            <a:r>
              <a:rPr lang="en-US" sz="2000" b="1" dirty="0"/>
              <a:t>Ensure Security and Privacy</a:t>
            </a:r>
            <a:r>
              <a:rPr lang="en-US" sz="2000" dirty="0"/>
              <a:t>: Security is a paramount concern for users when sharing sensitive information. The application aims to provide robust security measures to protect user data and ensure that notes are accessible only to authorized individuals or groups.</a:t>
            </a:r>
          </a:p>
          <a:p>
            <a:r>
              <a:rPr lang="en-US" sz="2000" b="1" dirty="0"/>
              <a:t>Offer Advanced Note Management Features</a:t>
            </a:r>
            <a:r>
              <a:rPr lang="en-US" sz="2000" dirty="0"/>
              <a:t>: The application aims to provide comprehensive note management features, including organization, search, and customization options. Users should be able to categorize notes, tag them for easy retrieval, and quickly search through their entire note library.</a:t>
            </a:r>
          </a:p>
          <a:p>
            <a:r>
              <a:rPr lang="en-US" sz="2000" b="1" dirty="0"/>
              <a:t>Ensure Reliability and Performance</a:t>
            </a:r>
            <a:r>
              <a:rPr lang="en-US" sz="2000" dirty="0"/>
              <a:t>: A key objective is to ensure that the application is reliable, stable, and performs well under various conditions. This involves rigorous testing, optimization, and ongoing maintenance to provide a seamless user experience.</a:t>
            </a:r>
            <a:endParaRPr lang="en-IN" sz="2000" dirty="0"/>
          </a:p>
        </p:txBody>
      </p:sp>
      <p:sp>
        <p:nvSpPr>
          <p:cNvPr id="4" name="Footer Placeholder 3">
            <a:extLst>
              <a:ext uri="{FF2B5EF4-FFF2-40B4-BE49-F238E27FC236}">
                <a16:creationId xmlns:a16="http://schemas.microsoft.com/office/drawing/2014/main" id="{13388E3B-7168-DBE8-88C0-0D637417387A}"/>
              </a:ext>
            </a:extLst>
          </p:cNvPr>
          <p:cNvSpPr>
            <a:spLocks noGrp="1"/>
          </p:cNvSpPr>
          <p:nvPr>
            <p:ph type="ftr" sz="quarter" idx="11"/>
          </p:nvPr>
        </p:nvSpPr>
        <p:spPr/>
        <p:txBody>
          <a:bodyPr/>
          <a:lstStyle/>
          <a:p>
            <a:r>
              <a:rPr lang="en-US"/>
              <a:t>Arvind Gavali College Of Engineering Satara</a:t>
            </a:r>
            <a:endParaRPr lang="en-IN"/>
          </a:p>
        </p:txBody>
      </p:sp>
      <p:sp>
        <p:nvSpPr>
          <p:cNvPr id="5" name="Slide Number Placeholder 4">
            <a:extLst>
              <a:ext uri="{FF2B5EF4-FFF2-40B4-BE49-F238E27FC236}">
                <a16:creationId xmlns:a16="http://schemas.microsoft.com/office/drawing/2014/main" id="{167F7EF0-8E91-D092-4DCD-1A4ECE995732}"/>
              </a:ext>
            </a:extLst>
          </p:cNvPr>
          <p:cNvSpPr>
            <a:spLocks noGrp="1"/>
          </p:cNvSpPr>
          <p:nvPr>
            <p:ph type="sldNum" sz="quarter" idx="12"/>
          </p:nvPr>
        </p:nvSpPr>
        <p:spPr/>
        <p:txBody>
          <a:bodyPr/>
          <a:lstStyle/>
          <a:p>
            <a:fld id="{964AD57C-64C5-4FF2-B9F5-1882527D3238}" type="slidenum">
              <a:rPr lang="en-IN" smtClean="0"/>
              <a:t>7</a:t>
            </a:fld>
            <a:endParaRPr lang="en-IN"/>
          </a:p>
        </p:txBody>
      </p:sp>
    </p:spTree>
    <p:extLst>
      <p:ext uri="{BB962C8B-B14F-4D97-AF65-F5344CB8AC3E}">
        <p14:creationId xmlns:p14="http://schemas.microsoft.com/office/powerpoint/2010/main" val="2322852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BF24EA5-7280-EC9E-C569-B4C86A90A26D}"/>
              </a:ext>
            </a:extLst>
          </p:cNvPr>
          <p:cNvSpPr/>
          <p:nvPr/>
        </p:nvSpPr>
        <p:spPr>
          <a:xfrm>
            <a:off x="0" y="0"/>
            <a:ext cx="12192000" cy="847656"/>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3633650" y="183505"/>
            <a:ext cx="4924697" cy="461665"/>
          </a:xfrm>
          <a:prstGeom prst="rect">
            <a:avLst/>
          </a:prstGeom>
          <a:noFill/>
        </p:spPr>
        <p:txBody>
          <a:bodyPr wrap="square" rtlCol="0">
            <a:spAutoFit/>
          </a:bodyPr>
          <a:lstStyle/>
          <a:p>
            <a:pPr algn="ctr"/>
            <a:r>
              <a:rPr lang="en-US" sz="2400" b="1" dirty="0">
                <a:solidFill>
                  <a:srgbClr val="FF0000"/>
                </a:solidFill>
              </a:rPr>
              <a:t>Literature</a:t>
            </a:r>
            <a:r>
              <a:rPr lang="en-US" sz="2400" dirty="0">
                <a:solidFill>
                  <a:srgbClr val="FF0000"/>
                </a:solidFill>
              </a:rPr>
              <a:t> </a:t>
            </a:r>
            <a:r>
              <a:rPr lang="en-US" sz="2400" b="1" dirty="0">
                <a:solidFill>
                  <a:srgbClr val="FF0000"/>
                </a:solidFill>
              </a:rPr>
              <a:t>Review</a:t>
            </a:r>
            <a:endParaRPr lang="en-IN" sz="2400" b="1" dirty="0">
              <a:solidFill>
                <a:srgbClr val="FF0000"/>
              </a:solidFill>
            </a:endParaRPr>
          </a:p>
        </p:txBody>
      </p:sp>
      <p:sp>
        <p:nvSpPr>
          <p:cNvPr id="3" name="TextBox 2"/>
          <p:cNvSpPr txBox="1"/>
          <p:nvPr/>
        </p:nvSpPr>
        <p:spPr>
          <a:xfrm>
            <a:off x="478972" y="984179"/>
            <a:ext cx="11234057" cy="369332"/>
          </a:xfrm>
          <a:prstGeom prst="rect">
            <a:avLst/>
          </a:prstGeom>
          <a:noFill/>
        </p:spPr>
        <p:txBody>
          <a:bodyPr wrap="square" rtlCol="0">
            <a:spAutoFit/>
          </a:bodyPr>
          <a:lstStyle/>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250175391"/>
              </p:ext>
            </p:extLst>
          </p:nvPr>
        </p:nvGraphicFramePr>
        <p:xfrm>
          <a:off x="1" y="828675"/>
          <a:ext cx="12192000" cy="6029325"/>
        </p:xfrm>
        <a:graphic>
          <a:graphicData uri="http://schemas.openxmlformats.org/drawingml/2006/table">
            <a:tbl>
              <a:tblPr firstRow="1" bandRow="1">
                <a:tableStyleId>{5C22544A-7EE6-4342-B048-85BDC9FD1C3A}</a:tableStyleId>
              </a:tblPr>
              <a:tblGrid>
                <a:gridCol w="4131732">
                  <a:extLst>
                    <a:ext uri="{9D8B030D-6E8A-4147-A177-3AD203B41FA5}">
                      <a16:colId xmlns:a16="http://schemas.microsoft.com/office/drawing/2014/main" val="1804615650"/>
                    </a:ext>
                  </a:extLst>
                </a:gridCol>
                <a:gridCol w="3996268">
                  <a:extLst>
                    <a:ext uri="{9D8B030D-6E8A-4147-A177-3AD203B41FA5}">
                      <a16:colId xmlns:a16="http://schemas.microsoft.com/office/drawing/2014/main" val="265084750"/>
                    </a:ext>
                  </a:extLst>
                </a:gridCol>
                <a:gridCol w="4064000">
                  <a:extLst>
                    <a:ext uri="{9D8B030D-6E8A-4147-A177-3AD203B41FA5}">
                      <a16:colId xmlns:a16="http://schemas.microsoft.com/office/drawing/2014/main" val="2766146149"/>
                    </a:ext>
                  </a:extLst>
                </a:gridCol>
              </a:tblGrid>
              <a:tr h="295721">
                <a:tc>
                  <a:txBody>
                    <a:bodyPr/>
                    <a:lstStyle/>
                    <a:p>
                      <a:r>
                        <a:rPr lang="en-US" sz="1300" dirty="0"/>
                        <a:t>Author</a:t>
                      </a:r>
                      <a:endParaRPr lang="en-IN" sz="1300" dirty="0"/>
                    </a:p>
                  </a:txBody>
                  <a:tcPr/>
                </a:tc>
                <a:tc>
                  <a:txBody>
                    <a:bodyPr/>
                    <a:lstStyle/>
                    <a:p>
                      <a:r>
                        <a:rPr lang="en-US" sz="1300" dirty="0"/>
                        <a:t>Name</a:t>
                      </a:r>
                      <a:r>
                        <a:rPr lang="en-US" sz="1300" baseline="0" dirty="0"/>
                        <a:t> Of Paper</a:t>
                      </a:r>
                      <a:endParaRPr lang="en-IN" sz="1300" dirty="0"/>
                    </a:p>
                  </a:txBody>
                  <a:tcPr/>
                </a:tc>
                <a:tc>
                  <a:txBody>
                    <a:bodyPr/>
                    <a:lstStyle/>
                    <a:p>
                      <a:r>
                        <a:rPr lang="en-US" sz="1300" dirty="0"/>
                        <a:t>Technology used</a:t>
                      </a:r>
                      <a:endParaRPr lang="en-IN" sz="1300" dirty="0"/>
                    </a:p>
                  </a:txBody>
                  <a:tcPr/>
                </a:tc>
                <a:extLst>
                  <a:ext uri="{0D108BD9-81ED-4DB2-BD59-A6C34878D82A}">
                    <a16:rowId xmlns:a16="http://schemas.microsoft.com/office/drawing/2014/main" val="1007118930"/>
                  </a:ext>
                </a:extLst>
              </a:tr>
              <a:tr h="1672434">
                <a:tc>
                  <a:txBody>
                    <a:bodyPr/>
                    <a:lstStyle/>
                    <a:p>
                      <a:r>
                        <a:rPr lang="en-IN" sz="1900" b="0" i="0" kern="1200" dirty="0">
                          <a:solidFill>
                            <a:schemeClr val="dk1"/>
                          </a:solidFill>
                          <a:effectLst/>
                          <a:latin typeface="+mn-lt"/>
                          <a:ea typeface="+mn-ea"/>
                          <a:cs typeface="+mn-cs"/>
                        </a:rPr>
                        <a:t>John Smith et al</a:t>
                      </a:r>
                      <a:endParaRPr lang="en-IN" sz="1300" dirty="0"/>
                    </a:p>
                  </a:txBody>
                  <a:tcPr/>
                </a:tc>
                <a:tc>
                  <a:txBody>
                    <a:bodyPr/>
                    <a:lstStyle/>
                    <a:p>
                      <a:r>
                        <a:rPr lang="en-US" sz="1900" b="1" i="0" kern="1200" dirty="0">
                          <a:solidFill>
                            <a:schemeClr val="dk1"/>
                          </a:solidFill>
                          <a:effectLst/>
                          <a:latin typeface="+mn-lt"/>
                          <a:ea typeface="+mn-ea"/>
                          <a:cs typeface="+mn-cs"/>
                        </a:rPr>
                        <a:t>"Collaborative Note-Taking Tools: A Review of Existing Platforms"</a:t>
                      </a:r>
                      <a:endParaRPr lang="en-IN" sz="1300" dirty="0"/>
                    </a:p>
                  </a:txBody>
                  <a:tcPr/>
                </a:tc>
                <a:tc>
                  <a:txBody>
                    <a:bodyPr/>
                    <a:lstStyle/>
                    <a:p>
                      <a:r>
                        <a:rPr lang="en-US" sz="1900" b="0" i="0" kern="1200" dirty="0">
                          <a:solidFill>
                            <a:schemeClr val="dk1"/>
                          </a:solidFill>
                          <a:effectLst/>
                          <a:latin typeface="+mn-lt"/>
                          <a:ea typeface="+mn-ea"/>
                          <a:cs typeface="+mn-cs"/>
                        </a:rPr>
                        <a:t>This comprehensive review evaluates various note-sharing applications based on their collaborative features, usability, and effectiveness.  </a:t>
                      </a:r>
                      <a:endParaRPr lang="en-IN" sz="1300" dirty="0"/>
                    </a:p>
                  </a:txBody>
                  <a:tcPr/>
                </a:tc>
                <a:extLst>
                  <a:ext uri="{0D108BD9-81ED-4DB2-BD59-A6C34878D82A}">
                    <a16:rowId xmlns:a16="http://schemas.microsoft.com/office/drawing/2014/main" val="2454678822"/>
                  </a:ext>
                </a:extLst>
              </a:tr>
              <a:tr h="1351201">
                <a:tc>
                  <a:txBody>
                    <a:bodyPr/>
                    <a:lstStyle/>
                    <a:p>
                      <a:r>
                        <a:rPr lang="en-IN" sz="1900" b="0" i="0" kern="1200" dirty="0">
                          <a:solidFill>
                            <a:schemeClr val="dk1"/>
                          </a:solidFill>
                          <a:effectLst/>
                          <a:latin typeface="+mn-lt"/>
                          <a:ea typeface="+mn-ea"/>
                          <a:cs typeface="+mn-cs"/>
                        </a:rPr>
                        <a:t>Emily Johnson</a:t>
                      </a:r>
                      <a:endParaRPr lang="en-IN" sz="1300" dirty="0"/>
                    </a:p>
                  </a:txBody>
                  <a:tcPr/>
                </a:tc>
                <a:tc>
                  <a:txBody>
                    <a:bodyPr/>
                    <a:lstStyle/>
                    <a:p>
                      <a:r>
                        <a:rPr lang="en-US" sz="1900" b="1" i="0" kern="1200" dirty="0">
                          <a:solidFill>
                            <a:schemeClr val="dk1"/>
                          </a:solidFill>
                          <a:effectLst/>
                          <a:latin typeface="+mn-lt"/>
                          <a:ea typeface="+mn-ea"/>
                          <a:cs typeface="+mn-cs"/>
                        </a:rPr>
                        <a:t>"Enhancing Team Productivity through Note-Sharing Applications: A Case Study Analysis"</a:t>
                      </a:r>
                      <a:endParaRPr lang="en-IN" sz="1300" dirty="0"/>
                    </a:p>
                  </a:txBody>
                  <a:tcPr/>
                </a:tc>
                <a:tc>
                  <a:txBody>
                    <a:bodyPr/>
                    <a:lstStyle/>
                    <a:p>
                      <a:r>
                        <a:rPr lang="en-US" sz="1900" b="0" i="0" kern="1200" dirty="0">
                          <a:solidFill>
                            <a:schemeClr val="dk1"/>
                          </a:solidFill>
                          <a:effectLst/>
                          <a:latin typeface="+mn-lt"/>
                          <a:ea typeface="+mn-ea"/>
                          <a:cs typeface="+mn-cs"/>
                        </a:rPr>
                        <a:t>This case study analyzes the impact of note-sharing applications on team productivity within a professional context.  </a:t>
                      </a:r>
                      <a:endParaRPr lang="en-IN" sz="1300" dirty="0"/>
                    </a:p>
                  </a:txBody>
                  <a:tcPr/>
                </a:tc>
                <a:extLst>
                  <a:ext uri="{0D108BD9-81ED-4DB2-BD59-A6C34878D82A}">
                    <a16:rowId xmlns:a16="http://schemas.microsoft.com/office/drawing/2014/main" val="3477555540"/>
                  </a:ext>
                </a:extLst>
              </a:tr>
              <a:tr h="1407631">
                <a:tc>
                  <a:txBody>
                    <a:bodyPr/>
                    <a:lstStyle/>
                    <a:p>
                      <a:r>
                        <a:rPr lang="en-IN" sz="1900" b="0" i="0" kern="1200" dirty="0">
                          <a:solidFill>
                            <a:schemeClr val="dk1"/>
                          </a:solidFill>
                          <a:effectLst/>
                          <a:latin typeface="+mn-lt"/>
                          <a:ea typeface="+mn-ea"/>
                          <a:cs typeface="+mn-cs"/>
                        </a:rPr>
                        <a:t>David Brown</a:t>
                      </a:r>
                      <a:endParaRPr lang="en-IN" sz="1300" dirty="0"/>
                    </a:p>
                  </a:txBody>
                  <a:tcPr/>
                </a:tc>
                <a:tc>
                  <a:txBody>
                    <a:bodyPr/>
                    <a:lstStyle/>
                    <a:p>
                      <a:r>
                        <a:rPr lang="en-US" sz="1900" b="1" i="0" kern="1200" dirty="0">
                          <a:solidFill>
                            <a:schemeClr val="dk1"/>
                          </a:solidFill>
                          <a:effectLst/>
                          <a:latin typeface="+mn-lt"/>
                          <a:ea typeface="+mn-ea"/>
                          <a:cs typeface="+mn-cs"/>
                        </a:rPr>
                        <a:t>"User Experience Design for Collaborative Note-Sharing Applications"</a:t>
                      </a:r>
                      <a:endParaRPr lang="en-IN" sz="1300" dirty="0"/>
                    </a:p>
                  </a:txBody>
                  <a:tcPr/>
                </a:tc>
                <a:tc>
                  <a:txBody>
                    <a:bodyPr/>
                    <a:lstStyle/>
                    <a:p>
                      <a:r>
                        <a:rPr lang="en-US" sz="1900" b="0" i="0" kern="1200" dirty="0">
                          <a:solidFill>
                            <a:schemeClr val="dk1"/>
                          </a:solidFill>
                          <a:effectLst/>
                          <a:latin typeface="+mn-lt"/>
                          <a:ea typeface="+mn-ea"/>
                          <a:cs typeface="+mn-cs"/>
                        </a:rPr>
                        <a:t>Focusing on user experience design principles, this research explores strategies for creating intuitive interfaces in note-sharing</a:t>
                      </a:r>
                      <a:endParaRPr lang="en-IN" sz="1300" dirty="0"/>
                    </a:p>
                  </a:txBody>
                  <a:tcPr/>
                </a:tc>
                <a:extLst>
                  <a:ext uri="{0D108BD9-81ED-4DB2-BD59-A6C34878D82A}">
                    <a16:rowId xmlns:a16="http://schemas.microsoft.com/office/drawing/2014/main" val="2000098470"/>
                  </a:ext>
                </a:extLst>
              </a:tr>
              <a:tr h="1302338">
                <a:tc>
                  <a:txBody>
                    <a:bodyPr/>
                    <a:lstStyle/>
                    <a:p>
                      <a:r>
                        <a:rPr lang="en-IN" sz="1900" b="0" i="0" kern="1200" dirty="0">
                          <a:solidFill>
                            <a:schemeClr val="dk1"/>
                          </a:solidFill>
                          <a:effectLst/>
                          <a:latin typeface="+mn-lt"/>
                          <a:ea typeface="+mn-ea"/>
                          <a:cs typeface="+mn-cs"/>
                        </a:rPr>
                        <a:t>Rachel Lee et al.</a:t>
                      </a:r>
                      <a:endParaRPr lang="en-IN" sz="1300" dirty="0"/>
                    </a:p>
                  </a:txBody>
                  <a:tcPr/>
                </a:tc>
                <a:tc>
                  <a:txBody>
                    <a:bodyPr/>
                    <a:lstStyle/>
                    <a:p>
                      <a:r>
                        <a:rPr lang="en-US" sz="1900" b="1" i="0" kern="1200" dirty="0">
                          <a:solidFill>
                            <a:schemeClr val="dk1"/>
                          </a:solidFill>
                          <a:effectLst/>
                          <a:latin typeface="+mn-lt"/>
                          <a:ea typeface="+mn-ea"/>
                          <a:cs typeface="+mn-cs"/>
                        </a:rPr>
                        <a:t>"Security and Privacy Considerations in Note-Sharing Applications: A Systematic Review"</a:t>
                      </a:r>
                      <a:endParaRPr lang="en-IN" sz="1300" dirty="0"/>
                    </a:p>
                  </a:txBody>
                  <a:tcPr/>
                </a:tc>
                <a:tc>
                  <a:txBody>
                    <a:bodyPr/>
                    <a:lstStyle/>
                    <a:p>
                      <a:r>
                        <a:rPr lang="en-US" sz="1900" b="0" i="0" kern="1200" dirty="0">
                          <a:solidFill>
                            <a:schemeClr val="dk1"/>
                          </a:solidFill>
                          <a:effectLst/>
                          <a:latin typeface="+mn-lt"/>
                          <a:ea typeface="+mn-ea"/>
                          <a:cs typeface="+mn-cs"/>
                        </a:rPr>
                        <a:t>This systematic review examines security measures implemented in note-sharing applications  </a:t>
                      </a:r>
                      <a:endParaRPr lang="en-IN" sz="1300" dirty="0"/>
                    </a:p>
                  </a:txBody>
                  <a:tcPr/>
                </a:tc>
                <a:extLst>
                  <a:ext uri="{0D108BD9-81ED-4DB2-BD59-A6C34878D82A}">
                    <a16:rowId xmlns:a16="http://schemas.microsoft.com/office/drawing/2014/main" val="4235116917"/>
                  </a:ext>
                </a:extLst>
              </a:tr>
            </a:tbl>
          </a:graphicData>
        </a:graphic>
      </p:graphicFrame>
      <p:sp>
        <p:nvSpPr>
          <p:cNvPr id="5" name="Footer Placeholder 4">
            <a:extLst>
              <a:ext uri="{FF2B5EF4-FFF2-40B4-BE49-F238E27FC236}">
                <a16:creationId xmlns:a16="http://schemas.microsoft.com/office/drawing/2014/main" id="{0E817962-8C9F-A565-1C8A-430DD31E1D57}"/>
              </a:ext>
            </a:extLst>
          </p:cNvPr>
          <p:cNvSpPr>
            <a:spLocks noGrp="1"/>
          </p:cNvSpPr>
          <p:nvPr>
            <p:ph type="ftr" sz="quarter" idx="11"/>
          </p:nvPr>
        </p:nvSpPr>
        <p:spPr/>
        <p:txBody>
          <a:bodyPr/>
          <a:lstStyle/>
          <a:p>
            <a:r>
              <a:rPr lang="en-US"/>
              <a:t>Arvind Gavali College Of Engineering Satara</a:t>
            </a:r>
            <a:endParaRPr lang="en-IN"/>
          </a:p>
        </p:txBody>
      </p:sp>
      <p:sp>
        <p:nvSpPr>
          <p:cNvPr id="6" name="Slide Number Placeholder 5">
            <a:extLst>
              <a:ext uri="{FF2B5EF4-FFF2-40B4-BE49-F238E27FC236}">
                <a16:creationId xmlns:a16="http://schemas.microsoft.com/office/drawing/2014/main" id="{A57535FA-3E1B-A296-4075-9A9722343673}"/>
              </a:ext>
            </a:extLst>
          </p:cNvPr>
          <p:cNvSpPr>
            <a:spLocks noGrp="1"/>
          </p:cNvSpPr>
          <p:nvPr>
            <p:ph type="sldNum" sz="quarter" idx="12"/>
          </p:nvPr>
        </p:nvSpPr>
        <p:spPr/>
        <p:txBody>
          <a:bodyPr/>
          <a:lstStyle/>
          <a:p>
            <a:fld id="{964AD57C-64C5-4FF2-B9F5-1882527D3238}" type="slidenum">
              <a:rPr lang="en-IN" smtClean="0"/>
              <a:t>8</a:t>
            </a:fld>
            <a:endParaRPr lang="en-IN"/>
          </a:p>
        </p:txBody>
      </p:sp>
    </p:spTree>
    <p:extLst>
      <p:ext uri="{BB962C8B-B14F-4D97-AF65-F5344CB8AC3E}">
        <p14:creationId xmlns:p14="http://schemas.microsoft.com/office/powerpoint/2010/main" val="2097643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72AA402-A16F-F41B-0136-F9A0827D1D65}"/>
              </a:ext>
            </a:extLst>
          </p:cNvPr>
          <p:cNvSpPr/>
          <p:nvPr/>
        </p:nvSpPr>
        <p:spPr>
          <a:xfrm>
            <a:off x="0" y="0"/>
            <a:ext cx="12192000" cy="866775"/>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FEAC44B7-9455-4A52-324E-3BE7ADC8F32D}"/>
              </a:ext>
            </a:extLst>
          </p:cNvPr>
          <p:cNvSpPr txBox="1"/>
          <p:nvPr/>
        </p:nvSpPr>
        <p:spPr>
          <a:xfrm>
            <a:off x="491613" y="353961"/>
            <a:ext cx="11405419" cy="3508653"/>
          </a:xfrm>
          <a:prstGeom prst="rect">
            <a:avLst/>
          </a:prstGeom>
          <a:noFill/>
        </p:spPr>
        <p:txBody>
          <a:bodyPr wrap="square" rtlCol="0">
            <a:spAutoFit/>
          </a:bodyPr>
          <a:lstStyle/>
          <a:p>
            <a:pPr marL="342900" indent="-342900">
              <a:buFont typeface="Arial" panose="020B0604020202020204" pitchFamily="34" charset="0"/>
              <a:buChar char="•"/>
            </a:pPr>
            <a:r>
              <a:rPr lang="en-IN" sz="2400" b="1" dirty="0">
                <a:solidFill>
                  <a:srgbClr val="FF0000"/>
                </a:solidFill>
              </a:rPr>
              <a:t>Software Requirements :</a:t>
            </a:r>
          </a:p>
          <a:p>
            <a:endParaRPr lang="en-US" sz="2000" b="1" dirty="0">
              <a:solidFill>
                <a:srgbClr val="FF0000"/>
              </a:solidFill>
            </a:endParaRPr>
          </a:p>
          <a:p>
            <a:r>
              <a:rPr lang="en-US" sz="2000" dirty="0"/>
              <a:t>For a notes sharing application developed using HTML, CSS, and PHP, you’ll need a combination of software tools and technologies to build, deploy, and maintain the application. Below are the essential software requirements.</a:t>
            </a:r>
          </a:p>
          <a:p>
            <a:endParaRPr lang="en-US" dirty="0"/>
          </a:p>
          <a:p>
            <a:pPr marL="285750" indent="-285750">
              <a:buFont typeface="Arial" panose="020B0604020202020204" pitchFamily="34" charset="0"/>
              <a:buChar char="•"/>
            </a:pPr>
            <a:r>
              <a:rPr lang="en-IN" sz="2000" dirty="0"/>
              <a:t> frontend: html </a:t>
            </a:r>
            <a:r>
              <a:rPr lang="en-IN" sz="2000" dirty="0" err="1"/>
              <a:t>css</a:t>
            </a:r>
            <a:r>
              <a:rPr lang="en-IN" sz="2000" dirty="0"/>
              <a:t> and </a:t>
            </a:r>
            <a:r>
              <a:rPr lang="en-IN" sz="2000" dirty="0" err="1"/>
              <a:t>javascript</a:t>
            </a:r>
            <a:r>
              <a:rPr lang="en-IN" sz="2000" dirty="0"/>
              <a:t> </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Backend: </a:t>
            </a:r>
            <a:r>
              <a:rPr lang="en-IN" sz="2000" dirty="0" err="1"/>
              <a:t>php</a:t>
            </a:r>
            <a:endParaRPr lang="en-IN" sz="2000" dirty="0"/>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Database : </a:t>
            </a:r>
            <a:r>
              <a:rPr lang="en-IN" sz="2000" dirty="0" err="1"/>
              <a:t>mysql</a:t>
            </a:r>
            <a:r>
              <a:rPr lang="en-IN" sz="2000" dirty="0"/>
              <a:t> </a:t>
            </a:r>
          </a:p>
        </p:txBody>
      </p:sp>
      <p:sp>
        <p:nvSpPr>
          <p:cNvPr id="3" name="Footer Placeholder 2">
            <a:extLst>
              <a:ext uri="{FF2B5EF4-FFF2-40B4-BE49-F238E27FC236}">
                <a16:creationId xmlns:a16="http://schemas.microsoft.com/office/drawing/2014/main" id="{753294FF-D37F-DE54-1619-A03EDDE612E0}"/>
              </a:ext>
            </a:extLst>
          </p:cNvPr>
          <p:cNvSpPr>
            <a:spLocks noGrp="1"/>
          </p:cNvSpPr>
          <p:nvPr>
            <p:ph type="ftr" sz="quarter" idx="11"/>
          </p:nvPr>
        </p:nvSpPr>
        <p:spPr/>
        <p:txBody>
          <a:bodyPr/>
          <a:lstStyle/>
          <a:p>
            <a:r>
              <a:rPr lang="en-US" dirty="0"/>
              <a:t>Arvind </a:t>
            </a:r>
            <a:r>
              <a:rPr lang="en-US" dirty="0" err="1"/>
              <a:t>Gavali</a:t>
            </a:r>
            <a:r>
              <a:rPr lang="en-US" dirty="0"/>
              <a:t> College Of Engineering </a:t>
            </a:r>
            <a:r>
              <a:rPr lang="en-US" dirty="0" err="1"/>
              <a:t>Satara</a:t>
            </a:r>
            <a:endParaRPr lang="en-IN" dirty="0"/>
          </a:p>
        </p:txBody>
      </p:sp>
      <p:sp>
        <p:nvSpPr>
          <p:cNvPr id="4" name="Slide Number Placeholder 3">
            <a:extLst>
              <a:ext uri="{FF2B5EF4-FFF2-40B4-BE49-F238E27FC236}">
                <a16:creationId xmlns:a16="http://schemas.microsoft.com/office/drawing/2014/main" id="{6C049813-684B-8A65-B092-069F16DD7A66}"/>
              </a:ext>
            </a:extLst>
          </p:cNvPr>
          <p:cNvSpPr>
            <a:spLocks noGrp="1"/>
          </p:cNvSpPr>
          <p:nvPr>
            <p:ph type="sldNum" sz="quarter" idx="12"/>
          </p:nvPr>
        </p:nvSpPr>
        <p:spPr/>
        <p:txBody>
          <a:bodyPr/>
          <a:lstStyle/>
          <a:p>
            <a:fld id="{964AD57C-64C5-4FF2-B9F5-1882527D3238}" type="slidenum">
              <a:rPr lang="en-IN" smtClean="0"/>
              <a:t>9</a:t>
            </a:fld>
            <a:endParaRPr lang="en-IN"/>
          </a:p>
        </p:txBody>
      </p:sp>
    </p:spTree>
    <p:extLst>
      <p:ext uri="{BB962C8B-B14F-4D97-AF65-F5344CB8AC3E}">
        <p14:creationId xmlns:p14="http://schemas.microsoft.com/office/powerpoint/2010/main" val="8105331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lumMod val="20000"/>
            <a:lumOff val="80000"/>
          </a:schemeClr>
        </a:solidFill>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136</TotalTime>
  <Words>1520</Words>
  <Application>Microsoft Office PowerPoint</Application>
  <PresentationFormat>Widescreen</PresentationFormat>
  <Paragraphs>185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Mini Project presentation on “Resource sharing 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presentation on “Notes sharing Application”</dc:title>
  <dc:creator>User</dc:creator>
  <cp:lastModifiedBy>TANISHK WAGH</cp:lastModifiedBy>
  <cp:revision>22</cp:revision>
  <dcterms:created xsi:type="dcterms:W3CDTF">2024-02-23T09:58:32Z</dcterms:created>
  <dcterms:modified xsi:type="dcterms:W3CDTF">2024-05-30T06:21:29Z</dcterms:modified>
</cp:coreProperties>
</file>