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72" r:id="rId3"/>
    <p:sldId id="259" r:id="rId4"/>
    <p:sldId id="263" r:id="rId5"/>
    <p:sldId id="271" r:id="rId6"/>
    <p:sldId id="270"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5033" autoAdjust="0"/>
  </p:normalViewPr>
  <p:slideViewPr>
    <p:cSldViewPr snapToGrid="0">
      <p:cViewPr varScale="1">
        <p:scale>
          <a:sx n="82" d="100"/>
          <a:sy n="82"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3AB16-24DB-41CA-9FB8-54B7EAB6064A}"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FE54B-D8BF-477B-9242-FB68AD388EC5}" type="slidenum">
              <a:rPr lang="en-IN" smtClean="0"/>
              <a:t>‹#›</a:t>
            </a:fld>
            <a:endParaRPr lang="en-IN"/>
          </a:p>
        </p:txBody>
      </p:sp>
    </p:spTree>
    <p:extLst>
      <p:ext uri="{BB962C8B-B14F-4D97-AF65-F5344CB8AC3E}">
        <p14:creationId xmlns:p14="http://schemas.microsoft.com/office/powerpoint/2010/main" val="282760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Scenario:</a:t>
            </a:r>
            <a:br>
              <a:rPr lang="en-US" dirty="0"/>
            </a:br>
            <a:r>
              <a:rPr lang="en-US" dirty="0"/>
              <a:t>Imagine a fast-growing </a:t>
            </a:r>
            <a:r>
              <a:rPr lang="en-US" b="1" dirty="0"/>
              <a:t>tech company</a:t>
            </a:r>
            <a:r>
              <a:rPr lang="en-US" dirty="0"/>
              <a:t>, </a:t>
            </a:r>
            <a:r>
              <a:rPr lang="en-US" b="1" dirty="0"/>
              <a:t>"</a:t>
            </a:r>
            <a:r>
              <a:rPr lang="en-US" b="1" dirty="0" err="1"/>
              <a:t>TechNova</a:t>
            </a:r>
            <a:r>
              <a:rPr lang="en-US" b="1" dirty="0"/>
              <a:t> Solutions"</a:t>
            </a:r>
            <a:r>
              <a:rPr lang="en-US" dirty="0"/>
              <a:t>, that aims to increase diversity and improve mentorship programs for its workforce. Despite implementing mentorship initiatives, the company faces challenges in connecting women employees with suitable mentors, especially those from different cultural, linguistic, or professional backgrounds. Additionally, employees with </a:t>
            </a:r>
            <a:r>
              <a:rPr lang="en-US" b="1" dirty="0"/>
              <a:t>speech or hearing impairments</a:t>
            </a:r>
            <a:r>
              <a:rPr lang="en-US" dirty="0"/>
              <a:t> struggle to participate effectively in mentorship sessions.</a:t>
            </a:r>
          </a:p>
          <a:p>
            <a:r>
              <a:rPr lang="en-US" dirty="0"/>
              <a:t>To address these issues, </a:t>
            </a:r>
            <a:r>
              <a:rPr lang="en-US" b="1" dirty="0" err="1"/>
              <a:t>TechNova</a:t>
            </a:r>
            <a:r>
              <a:rPr lang="en-US" b="1" dirty="0"/>
              <a:t> Solutions</a:t>
            </a:r>
            <a:r>
              <a:rPr lang="en-US" dirty="0"/>
              <a:t> adopts </a:t>
            </a:r>
            <a:r>
              <a:rPr lang="en-US" b="1" dirty="0"/>
              <a:t>EmpowerHer</a:t>
            </a:r>
            <a:r>
              <a:rPr lang="en-US" dirty="0"/>
              <a:t>, a comprehensive mentorship platform designed to create impactful connections through </a:t>
            </a:r>
            <a:r>
              <a:rPr lang="en-US" b="1" dirty="0"/>
              <a:t>AI-powered guidance</a:t>
            </a:r>
            <a:r>
              <a:rPr lang="en-US" dirty="0"/>
              <a:t>, </a:t>
            </a:r>
            <a:r>
              <a:rPr lang="en-US" b="1" dirty="0"/>
              <a:t>personalized support</a:t>
            </a:r>
            <a:r>
              <a:rPr lang="en-US" dirty="0"/>
              <a:t>, and </a:t>
            </a:r>
            <a:r>
              <a:rPr lang="en-US" b="1" dirty="0"/>
              <a:t>inclusive features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IN" b="1" dirty="0"/>
            </a:br>
            <a:r>
              <a:rPr lang="en-IN" b="1" dirty="0"/>
              <a:t>Why </a:t>
            </a:r>
            <a:r>
              <a:rPr lang="en-IN" b="1" dirty="0" err="1"/>
              <a:t>EmpowerHer</a:t>
            </a:r>
            <a:r>
              <a:rPr lang="en-IN" b="1" dirty="0"/>
              <a:t>: </a:t>
            </a:r>
            <a:br>
              <a:rPr lang="en-IN" dirty="0"/>
            </a:br>
            <a:r>
              <a:rPr lang="en-US" dirty="0" err="1"/>
              <a:t>TechNova</a:t>
            </a:r>
            <a:r>
              <a:rPr lang="en-US" dirty="0"/>
              <a:t> Solutions faces a talent development gap where women employees struggle to find relevant mentors and guidance. EmpowerHer offers a </a:t>
            </a:r>
            <a:r>
              <a:rPr lang="en-US" b="1" dirty="0"/>
              <a:t>personalized mentorship platform</a:t>
            </a:r>
            <a:r>
              <a:rPr lang="en-US" dirty="0"/>
              <a:t> with secure login, profile management, and career-focused recommendations. Its modern UI ensures ease of use for all employees, making mentorship more accessible and impactful.</a:t>
            </a:r>
          </a:p>
          <a:p>
            <a:br>
              <a:rPr lang="en-IN" dirty="0"/>
            </a:br>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1</a:t>
            </a:fld>
            <a:endParaRPr lang="en-IN"/>
          </a:p>
        </p:txBody>
      </p:sp>
    </p:spTree>
    <p:extLst>
      <p:ext uri="{BB962C8B-B14F-4D97-AF65-F5344CB8AC3E}">
        <p14:creationId xmlns:p14="http://schemas.microsoft.com/office/powerpoint/2010/main" val="19075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3</a:t>
            </a:fld>
            <a:endParaRPr lang="en-IN"/>
          </a:p>
        </p:txBody>
      </p:sp>
    </p:spTree>
    <p:extLst>
      <p:ext uri="{BB962C8B-B14F-4D97-AF65-F5344CB8AC3E}">
        <p14:creationId xmlns:p14="http://schemas.microsoft.com/office/powerpoint/2010/main" val="68258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EmpowerHer is built using a robust and scalable tech stack:</a:t>
            </a:r>
          </a:p>
          <a:p>
            <a:pPr>
              <a:buFont typeface="Arial" panose="020B0604020202020204" pitchFamily="34" charset="0"/>
              <a:buChar char="•"/>
            </a:pPr>
            <a:r>
              <a:rPr lang="en-US" b="1" dirty="0"/>
              <a:t>React.js with Tailwind CSS</a:t>
            </a:r>
            <a:r>
              <a:rPr lang="en-US" dirty="0"/>
              <a:t> delivers a fast, responsive, and user-friendly interface.</a:t>
            </a:r>
          </a:p>
          <a:p>
            <a:pPr>
              <a:buFont typeface="Arial" panose="020B0604020202020204" pitchFamily="34" charset="0"/>
              <a:buChar char="•"/>
            </a:pPr>
            <a:r>
              <a:rPr lang="en-US" b="1" dirty="0"/>
              <a:t>Node.js / Django</a:t>
            </a:r>
            <a:r>
              <a:rPr lang="en-US" dirty="0"/>
              <a:t> powers the backend for efficient data management and API interactions.</a:t>
            </a:r>
          </a:p>
          <a:p>
            <a:pPr>
              <a:buFont typeface="Arial" panose="020B0604020202020204" pitchFamily="34" charset="0"/>
              <a:buChar char="•"/>
            </a:pPr>
            <a:r>
              <a:rPr lang="en-US" b="1" dirty="0"/>
              <a:t>PostgreSQL / MongoDB</a:t>
            </a:r>
            <a:r>
              <a:rPr lang="en-US" dirty="0"/>
              <a:t> securely stores user profiles, mentorship data, and session records.</a:t>
            </a:r>
          </a:p>
          <a:p>
            <a:pPr>
              <a:buFont typeface="Arial" panose="020B0604020202020204" pitchFamily="34" charset="0"/>
              <a:buChar char="•"/>
            </a:pPr>
            <a:r>
              <a:rPr lang="en-US" b="1" dirty="0"/>
              <a:t>Firebase / </a:t>
            </a:r>
            <a:r>
              <a:rPr lang="en-US" b="1" dirty="0" err="1"/>
              <a:t>WebSockets</a:t>
            </a:r>
            <a:r>
              <a:rPr lang="en-US" dirty="0"/>
              <a:t> enable real-time chat and notifications.</a:t>
            </a:r>
          </a:p>
          <a:p>
            <a:pPr>
              <a:buFont typeface="Arial" panose="020B0604020202020204" pitchFamily="34" charset="0"/>
              <a:buChar char="•"/>
            </a:pPr>
            <a:r>
              <a:rPr lang="en-US" dirty="0"/>
              <a:t>Advanced AI features like </a:t>
            </a:r>
            <a:r>
              <a:rPr lang="en-US" b="1" dirty="0"/>
              <a:t>OpenAI APIs</a:t>
            </a:r>
            <a:r>
              <a:rPr lang="en-US" dirty="0"/>
              <a:t>, </a:t>
            </a:r>
            <a:r>
              <a:rPr lang="en-US" b="1" dirty="0"/>
              <a:t>Google Vision</a:t>
            </a:r>
            <a:r>
              <a:rPr lang="en-US" dirty="0"/>
              <a:t>, and </a:t>
            </a:r>
            <a:r>
              <a:rPr lang="en-US" b="1" dirty="0"/>
              <a:t>Whisper AI</a:t>
            </a:r>
            <a:r>
              <a:rPr lang="en-US" dirty="0"/>
              <a:t> enhance communication, accessibility, and analytics.</a:t>
            </a:r>
          </a:p>
          <a:p>
            <a:pPr>
              <a:buFont typeface="Arial" panose="020B0604020202020204" pitchFamily="34" charset="0"/>
              <a:buChar char="•"/>
            </a:pPr>
            <a:r>
              <a:rPr lang="en-US" dirty="0"/>
              <a:t>With </a:t>
            </a:r>
            <a:r>
              <a:rPr lang="en-US" b="1" dirty="0"/>
              <a:t>WebRTC / Zoom API</a:t>
            </a:r>
            <a:r>
              <a:rPr lang="en-US" dirty="0"/>
              <a:t> integration, mentees and mentors can connect through video calls with screen-sharing features.</a:t>
            </a:r>
          </a:p>
          <a:p>
            <a:r>
              <a:rPr lang="en-US" dirty="0"/>
              <a:t>This scalable architecture allows </a:t>
            </a:r>
            <a:r>
              <a:rPr lang="en-US" dirty="0" err="1"/>
              <a:t>TechNova</a:t>
            </a:r>
            <a:r>
              <a:rPr lang="en-US" dirty="0"/>
              <a:t> Solutions to onboard thousands of employees without compromising performance.</a:t>
            </a:r>
            <a:br>
              <a:rPr lang="en-US" dirty="0"/>
            </a:br>
            <a:r>
              <a:rPr lang="en-IN" b="1" dirty="0"/>
              <a:t>Analytics &amp; Insights:</a:t>
            </a:r>
            <a:r>
              <a:rPr lang="en-IN" dirty="0"/>
              <a:t> Tableau for mentorship data visualization and performance tracking. </a:t>
            </a:r>
          </a:p>
          <a:p>
            <a:r>
              <a:rPr lang="en-IN" b="1" dirty="0" err="1"/>
              <a:t>Dockerization</a:t>
            </a:r>
            <a:r>
              <a:rPr lang="en-IN" b="1" dirty="0"/>
              <a:t>:</a:t>
            </a:r>
            <a:r>
              <a:rPr lang="en-IN" dirty="0"/>
              <a:t> The project is containerized using </a:t>
            </a:r>
            <a:r>
              <a:rPr lang="en-IN" b="1" dirty="0"/>
              <a:t>Docker</a:t>
            </a:r>
            <a:r>
              <a:rPr lang="en-IN" dirty="0"/>
              <a:t>, ensuring consistent environments across development, staging, and production. </a:t>
            </a:r>
          </a:p>
          <a:p>
            <a:r>
              <a:rPr lang="en-IN" b="1" dirty="0"/>
              <a:t>Hosting:</a:t>
            </a:r>
            <a:r>
              <a:rPr lang="en-IN" dirty="0"/>
              <a:t> </a:t>
            </a:r>
            <a:r>
              <a:rPr lang="en-IN" dirty="0" err="1"/>
              <a:t>EmpowerHer</a:t>
            </a:r>
            <a:r>
              <a:rPr lang="en-IN" dirty="0"/>
              <a:t> is hosted on </a:t>
            </a:r>
            <a:r>
              <a:rPr lang="en-IN" b="1" dirty="0" err="1"/>
              <a:t>Vercel</a:t>
            </a:r>
            <a:r>
              <a:rPr lang="en-IN" dirty="0"/>
              <a:t>, ensuring a seamless CI/CD pipeline with automatic deployment, improved performance, and enhanced security.</a:t>
            </a:r>
            <a:endParaRPr lang="en-US" dirty="0"/>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7</a:t>
            </a:fld>
            <a:endParaRPr lang="en-IN"/>
          </a:p>
        </p:txBody>
      </p:sp>
    </p:spTree>
    <p:extLst>
      <p:ext uri="{BB962C8B-B14F-4D97-AF65-F5344CB8AC3E}">
        <p14:creationId xmlns:p14="http://schemas.microsoft.com/office/powerpoint/2010/main" val="225526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EmpowerHer is not just a mentorship platform — it’s a strategic investment in diversity, inclusion, and career empowerment. By combining advanced AI features, accessibility tools, and personalized guidance, EmpowerHer empowers organizations to build stronger teams and foster a more inclusive tech ecosystem.</a:t>
            </a:r>
          </a:p>
          <a:p>
            <a:r>
              <a:rPr lang="en-US" b="1" dirty="0"/>
              <a:t>EmpowerHer isn’t just a platform — it’s a movement to inspire, guide, and empower women in tech worldwide.</a:t>
            </a:r>
            <a:r>
              <a:rPr lang="en-US" dirty="0"/>
              <a:t> 🌍</a:t>
            </a:r>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9</a:t>
            </a:fld>
            <a:endParaRPr lang="en-IN"/>
          </a:p>
        </p:txBody>
      </p:sp>
    </p:spTree>
    <p:extLst>
      <p:ext uri="{BB962C8B-B14F-4D97-AF65-F5344CB8AC3E}">
        <p14:creationId xmlns:p14="http://schemas.microsoft.com/office/powerpoint/2010/main" val="363648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EE6F84A-60E9-4A3F-B829-E011C6B065A1}" type="datetimeFigureOut">
              <a:rPr lang="en-IN" smtClean="0"/>
              <a:t>19-03-2025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116310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6F84A-60E9-4A3F-B829-E011C6B065A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69167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EE6F84A-60E9-4A3F-B829-E011C6B065A1}" type="datetimeFigureOut">
              <a:rPr lang="en-IN" smtClean="0"/>
              <a:t>19-03-2025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243046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6F84A-60E9-4A3F-B829-E011C6B065A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15238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EE6F84A-60E9-4A3F-B829-E011C6B065A1}" type="datetimeFigureOut">
              <a:rPr lang="en-IN" smtClean="0"/>
              <a:t>19-03-2025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175099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E6F84A-60E9-4A3F-B829-E011C6B065A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225373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E6F84A-60E9-4A3F-B829-E011C6B065A1}"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256656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E6F84A-60E9-4A3F-B829-E011C6B065A1}"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83282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6F84A-60E9-4A3F-B829-E011C6B065A1}"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8462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E6F84A-60E9-4A3F-B829-E011C6B065A1}" type="datetimeFigureOut">
              <a:rPr lang="en-IN" smtClean="0"/>
              <a:t>19-03-2025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127166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6F84A-60E9-4A3F-B829-E011C6B065A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5662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EE6F84A-60E9-4A3F-B829-E011C6B065A1}" type="datetimeFigureOut">
              <a:rPr lang="en-IN" smtClean="0"/>
              <a:t>19-03-2025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225A2A2-51D6-44C0-8CA6-73902E6CB260}"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0826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9E95-A32E-063B-191E-4844B7FB791F}"/>
              </a:ext>
            </a:extLst>
          </p:cNvPr>
          <p:cNvSpPr>
            <a:spLocks noGrp="1"/>
          </p:cNvSpPr>
          <p:nvPr>
            <p:ph type="ctrTitle"/>
          </p:nvPr>
        </p:nvSpPr>
        <p:spPr>
          <a:xfrm>
            <a:off x="304800" y="389457"/>
            <a:ext cx="11633200" cy="2387600"/>
          </a:xfrm>
        </p:spPr>
        <p:txBody>
          <a:bodyPr>
            <a:normAutofit/>
          </a:bodyPr>
          <a:lstStyle/>
          <a:p>
            <a:pPr algn="ctr"/>
            <a:r>
              <a:rPr lang="en-US" b="1" dirty="0">
                <a:latin typeface="Times New Roman" panose="02020603050405020304" pitchFamily="18" charset="0"/>
                <a:cs typeface="Times New Roman" panose="02020603050405020304" pitchFamily="18" charset="0"/>
              </a:rPr>
              <a:t>EmpowerHer: AI-Powered Mentorship Platform for Women in Tech</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890A2A-02AD-A8EE-A926-9190BC4BAAFE}"/>
              </a:ext>
            </a:extLst>
          </p:cNvPr>
          <p:cNvSpPr>
            <a:spLocks noGrp="1"/>
          </p:cNvSpPr>
          <p:nvPr>
            <p:ph type="subTitle" idx="1"/>
          </p:nvPr>
        </p:nvSpPr>
        <p:spPr>
          <a:xfrm>
            <a:off x="1066800" y="3688709"/>
            <a:ext cx="10109200" cy="2305691"/>
          </a:xfrm>
        </p:spPr>
        <p:txBody>
          <a:bodyPr>
            <a:noAutofit/>
          </a:bodyPr>
          <a:lstStyle/>
          <a:p>
            <a:pPr algn="l"/>
            <a:r>
              <a:rPr lang="en-IN" sz="2100" b="1" dirty="0">
                <a:solidFill>
                  <a:schemeClr val="bg1"/>
                </a:solidFill>
                <a:latin typeface="Times New Roman" panose="02020603050405020304" pitchFamily="18" charset="0"/>
                <a:cs typeface="Times New Roman" panose="02020603050405020304" pitchFamily="18" charset="0"/>
              </a:rPr>
              <a:t>Team Name : </a:t>
            </a:r>
            <a:r>
              <a:rPr lang="en-IN" sz="2100" dirty="0">
                <a:solidFill>
                  <a:schemeClr val="bg1"/>
                </a:solidFill>
                <a:latin typeface="Times New Roman" panose="02020603050405020304" pitchFamily="18" charset="0"/>
                <a:cs typeface="Times New Roman" panose="02020603050405020304" pitchFamily="18" charset="0"/>
              </a:rPr>
              <a:t>APT Coders </a:t>
            </a:r>
            <a:br>
              <a:rPr lang="en-IN" sz="2100" dirty="0">
                <a:solidFill>
                  <a:schemeClr val="bg1"/>
                </a:solidFill>
                <a:latin typeface="Times New Roman" panose="02020603050405020304" pitchFamily="18" charset="0"/>
                <a:cs typeface="Times New Roman" panose="02020603050405020304" pitchFamily="18" charset="0"/>
              </a:rPr>
            </a:br>
            <a:endParaRPr lang="en-IN" sz="2100" dirty="0">
              <a:solidFill>
                <a:schemeClr val="bg1"/>
              </a:solidFill>
              <a:latin typeface="Times New Roman" panose="02020603050405020304" pitchFamily="18" charset="0"/>
              <a:cs typeface="Times New Roman" panose="02020603050405020304" pitchFamily="18" charset="0"/>
            </a:endParaRPr>
          </a:p>
          <a:p>
            <a:pPr algn="l"/>
            <a:r>
              <a:rPr lang="en-IN" sz="2100" b="1" dirty="0">
                <a:solidFill>
                  <a:schemeClr val="bg1"/>
                </a:solidFill>
                <a:latin typeface="Times New Roman" panose="02020603050405020304" pitchFamily="18" charset="0"/>
                <a:cs typeface="Times New Roman" panose="02020603050405020304" pitchFamily="18" charset="0"/>
              </a:rPr>
              <a:t>Team Members </a:t>
            </a:r>
            <a:r>
              <a:rPr lang="en-IN" sz="2100" dirty="0">
                <a:solidFill>
                  <a:schemeClr val="bg1"/>
                </a:solidFill>
                <a:latin typeface="Times New Roman" panose="02020603050405020304" pitchFamily="18" charset="0"/>
                <a:cs typeface="Times New Roman" panose="02020603050405020304" pitchFamily="18" charset="0"/>
              </a:rPr>
              <a:t>: Tanishka Das &amp; Pallavi Dhandar </a:t>
            </a:r>
            <a:br>
              <a:rPr lang="en-IN" sz="2100" dirty="0">
                <a:solidFill>
                  <a:schemeClr val="bg1"/>
                </a:solidFill>
                <a:latin typeface="Times New Roman" panose="02020603050405020304" pitchFamily="18" charset="0"/>
                <a:cs typeface="Times New Roman" panose="02020603050405020304" pitchFamily="18" charset="0"/>
              </a:rPr>
            </a:br>
            <a:br>
              <a:rPr lang="en-IN" sz="2100" dirty="0">
                <a:solidFill>
                  <a:schemeClr val="bg1"/>
                </a:solidFill>
                <a:latin typeface="Times New Roman" panose="02020603050405020304" pitchFamily="18" charset="0"/>
                <a:cs typeface="Times New Roman" panose="02020603050405020304" pitchFamily="18" charset="0"/>
              </a:rPr>
            </a:br>
            <a:r>
              <a:rPr lang="en-IN" sz="2100" b="1" dirty="0">
                <a:solidFill>
                  <a:schemeClr val="bg1"/>
                </a:solidFill>
                <a:latin typeface="Times New Roman" panose="02020603050405020304" pitchFamily="18" charset="0"/>
                <a:cs typeface="Times New Roman" panose="02020603050405020304" pitchFamily="18" charset="0"/>
              </a:rPr>
              <a:t>College Name :  V</a:t>
            </a:r>
            <a:r>
              <a:rPr lang="en-IN" sz="2100" dirty="0">
                <a:solidFill>
                  <a:schemeClr val="bg1"/>
                </a:solidFill>
                <a:latin typeface="Times New Roman" panose="02020603050405020304" pitchFamily="18" charset="0"/>
                <a:cs typeface="Times New Roman" panose="02020603050405020304" pitchFamily="18" charset="0"/>
              </a:rPr>
              <a:t>idyavardhini’s College Of Engineering &amp; Technology. </a:t>
            </a:r>
            <a:br>
              <a:rPr lang="en-IN" sz="2100" dirty="0">
                <a:solidFill>
                  <a:schemeClr val="bg1"/>
                </a:solidFill>
                <a:latin typeface="Times New Roman" panose="02020603050405020304" pitchFamily="18" charset="0"/>
                <a:cs typeface="Times New Roman" panose="02020603050405020304" pitchFamily="18" charset="0"/>
              </a:rPr>
            </a:br>
            <a:endParaRPr lang="en-IN" sz="2100" dirty="0">
              <a:solidFill>
                <a:schemeClr val="bg1"/>
              </a:solidFill>
              <a:latin typeface="Times New Roman" panose="02020603050405020304" pitchFamily="18" charset="0"/>
              <a:cs typeface="Times New Roman" panose="02020603050405020304" pitchFamily="18" charset="0"/>
            </a:endParaRPr>
          </a:p>
          <a:p>
            <a:pPr algn="l"/>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3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ECC2E-A4B6-870B-656B-4AE97F9F5A9C}"/>
              </a:ext>
            </a:extLst>
          </p:cNvPr>
          <p:cNvSpPr txBox="1"/>
          <p:nvPr/>
        </p:nvSpPr>
        <p:spPr>
          <a:xfrm>
            <a:off x="528319" y="-109855"/>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6908F756-A282-48E4-F595-F57F22686636}"/>
              </a:ext>
            </a:extLst>
          </p:cNvPr>
          <p:cNvSpPr txBox="1"/>
          <p:nvPr/>
        </p:nvSpPr>
        <p:spPr>
          <a:xfrm>
            <a:off x="942740" y="1536174"/>
            <a:ext cx="9583019" cy="3785652"/>
          </a:xfrm>
          <a:prstGeom prst="rect">
            <a:avLst/>
          </a:prstGeom>
          <a:noFill/>
        </p:spPr>
        <p:txBody>
          <a:bodyPr wrap="square" rtlCol="0">
            <a:spAutoFit/>
          </a:bodyPr>
          <a:lstStyle/>
          <a:p>
            <a:pPr marL="342900" indent="-342900" defTabSz="9144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Gender disparity in tech </a:t>
            </a:r>
          </a:p>
          <a:p>
            <a:pPr defTabSz="914400" eaLnBrk="0" fontAlgn="base" hangingPunct="0">
              <a:spcBef>
                <a:spcPct val="0"/>
              </a:spcBef>
              <a:spcAft>
                <a:spcPct val="0"/>
              </a:spcAft>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(Only 28% of women in STEM careers)</a:t>
            </a:r>
          </a:p>
          <a:p>
            <a:pPr defTabSz="91440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Lack of mentorship opportunities</a:t>
            </a:r>
          </a:p>
          <a:p>
            <a:pPr defTabSz="914400" eaLnBrk="0" fontAlgn="base" hangingPunct="0">
              <a:spcBef>
                <a:spcPct val="0"/>
              </a:spcBef>
              <a:spcAft>
                <a:spcPct val="0"/>
              </a:spcAft>
            </a:pPr>
            <a:endParaRPr lang="en-IN" sz="2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IN" sz="2400" dirty="0">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access to personalized guidance</a:t>
            </a:r>
            <a:endParaRPr lang="en-US" sz="24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7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507D5-02D9-B015-8C3A-F57B24112D10}"/>
              </a:ext>
            </a:extLst>
          </p:cNvPr>
          <p:cNvSpPr txBox="1"/>
          <p:nvPr/>
        </p:nvSpPr>
        <p:spPr>
          <a:xfrm>
            <a:off x="746760" y="-81280"/>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Solution - </a:t>
            </a:r>
            <a:r>
              <a:rPr lang="en-IN" sz="3600" b="1" dirty="0" err="1">
                <a:latin typeface="Times New Roman" panose="02020603050405020304" pitchFamily="18" charset="0"/>
                <a:cs typeface="Times New Roman" panose="02020603050405020304" pitchFamily="18" charset="0"/>
              </a:rPr>
              <a:t>EmpowerHer</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591390-F49F-E824-F2F7-6367CFF62D24}"/>
              </a:ext>
            </a:extLst>
          </p:cNvPr>
          <p:cNvSpPr txBox="1"/>
          <p:nvPr/>
        </p:nvSpPr>
        <p:spPr>
          <a:xfrm>
            <a:off x="502921" y="885640"/>
            <a:ext cx="11689079" cy="44130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AI-Powered  Mentor  Matching</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Multilingual  Chatbot</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Meeting  Scheduling</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Interactive  Learning</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Feedback  System</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 Analytics  &amp;  Reporting</a:t>
            </a:r>
          </a:p>
        </p:txBody>
      </p:sp>
    </p:spTree>
    <p:extLst>
      <p:ext uri="{BB962C8B-B14F-4D97-AF65-F5344CB8AC3E}">
        <p14:creationId xmlns:p14="http://schemas.microsoft.com/office/powerpoint/2010/main" val="81009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EE1D8-4364-2E9A-2971-62BEA83709E1}"/>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Architecture of proposed system</a:t>
            </a:r>
            <a:endParaRPr lang="en-IN"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E0A078B-DDEA-8DA4-8F1B-8C064F5CA3EB}"/>
              </a:ext>
            </a:extLst>
          </p:cNvPr>
          <p:cNvPicPr>
            <a:picLocks noChangeAspect="1"/>
          </p:cNvPicPr>
          <p:nvPr/>
        </p:nvPicPr>
        <p:blipFill>
          <a:blip r:embed="rId2"/>
          <a:stretch>
            <a:fillRect/>
          </a:stretch>
        </p:blipFill>
        <p:spPr>
          <a:xfrm>
            <a:off x="994666" y="723497"/>
            <a:ext cx="9974067" cy="5772956"/>
          </a:xfrm>
          <a:prstGeom prst="rect">
            <a:avLst/>
          </a:prstGeom>
        </p:spPr>
      </p:pic>
    </p:spTree>
    <p:extLst>
      <p:ext uri="{BB962C8B-B14F-4D97-AF65-F5344CB8AC3E}">
        <p14:creationId xmlns:p14="http://schemas.microsoft.com/office/powerpoint/2010/main" val="20114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B7CA1-F72A-501B-DFD6-B0D55ED194B6}"/>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Workflow of the Website </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ED3B3B-3832-41AD-9398-D8608F3A3D2F}"/>
              </a:ext>
            </a:extLst>
          </p:cNvPr>
          <p:cNvPicPr>
            <a:picLocks noChangeAspect="1"/>
          </p:cNvPicPr>
          <p:nvPr/>
        </p:nvPicPr>
        <p:blipFill>
          <a:blip r:embed="rId2"/>
          <a:srcRect t="2585" b="5655"/>
          <a:stretch/>
        </p:blipFill>
        <p:spPr>
          <a:xfrm>
            <a:off x="3323509" y="565051"/>
            <a:ext cx="5544981" cy="6292949"/>
          </a:xfrm>
          <a:prstGeom prst="rect">
            <a:avLst/>
          </a:prstGeom>
        </p:spPr>
      </p:pic>
    </p:spTree>
    <p:extLst>
      <p:ext uri="{BB962C8B-B14F-4D97-AF65-F5344CB8AC3E}">
        <p14:creationId xmlns:p14="http://schemas.microsoft.com/office/powerpoint/2010/main" val="233772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F52C3-D723-8D20-E5C4-E1BCEA0A5B30}"/>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32D1A1C-D2A7-177B-DAB5-DECCE3EF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679" y="1221936"/>
            <a:ext cx="4824919" cy="4414128"/>
          </a:xfrm>
          <a:prstGeom prst="rect">
            <a:avLst/>
          </a:prstGeom>
        </p:spPr>
      </p:pic>
    </p:spTree>
    <p:extLst>
      <p:ext uri="{BB962C8B-B14F-4D97-AF65-F5344CB8AC3E}">
        <p14:creationId xmlns:p14="http://schemas.microsoft.com/office/powerpoint/2010/main" val="26803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630D-39DC-DCBE-7DDA-A88C2F30975F}"/>
              </a:ext>
            </a:extLst>
          </p:cNvPr>
          <p:cNvSpPr txBox="1"/>
          <p:nvPr/>
        </p:nvSpPr>
        <p:spPr>
          <a:xfrm>
            <a:off x="784892" y="-98758"/>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 Stack</a:t>
            </a:r>
            <a:endParaRPr lang="en-IN" sz="3600" b="1" dirty="0"/>
          </a:p>
        </p:txBody>
      </p:sp>
      <p:pic>
        <p:nvPicPr>
          <p:cNvPr id="42" name="Picture 41">
            <a:extLst>
              <a:ext uri="{FF2B5EF4-FFF2-40B4-BE49-F238E27FC236}">
                <a16:creationId xmlns:a16="http://schemas.microsoft.com/office/drawing/2014/main" id="{3047D911-891F-D6F3-BC72-59A1BF964C3F}"/>
              </a:ext>
            </a:extLst>
          </p:cNvPr>
          <p:cNvPicPr>
            <a:picLocks noChangeAspect="1"/>
          </p:cNvPicPr>
          <p:nvPr/>
        </p:nvPicPr>
        <p:blipFill>
          <a:blip r:embed="rId3" cstate="print">
            <a:extLst>
              <a:ext uri="{28A0092B-C50C-407E-A947-70E740481C1C}">
                <a14:useLocalDpi xmlns:a14="http://schemas.microsoft.com/office/drawing/2010/main" val="0"/>
              </a:ext>
            </a:extLst>
          </a:blip>
          <a:srcRect t="20471" b="19624"/>
          <a:stretch/>
        </p:blipFill>
        <p:spPr>
          <a:xfrm>
            <a:off x="2818341" y="571759"/>
            <a:ext cx="2624147" cy="817389"/>
          </a:xfrm>
          <a:prstGeom prst="rect">
            <a:avLst/>
          </a:prstGeom>
        </p:spPr>
      </p:pic>
      <p:pic>
        <p:nvPicPr>
          <p:cNvPr id="44" name="Picture 43">
            <a:extLst>
              <a:ext uri="{FF2B5EF4-FFF2-40B4-BE49-F238E27FC236}">
                <a16:creationId xmlns:a16="http://schemas.microsoft.com/office/drawing/2014/main" id="{A6D77162-CC06-4AE2-1C75-A537ED3F0D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4921" y="5385304"/>
            <a:ext cx="1080932" cy="1124092"/>
          </a:xfrm>
          <a:prstGeom prst="rect">
            <a:avLst/>
          </a:prstGeom>
        </p:spPr>
      </p:pic>
      <p:pic>
        <p:nvPicPr>
          <p:cNvPr id="51" name="Picture 50">
            <a:extLst>
              <a:ext uri="{FF2B5EF4-FFF2-40B4-BE49-F238E27FC236}">
                <a16:creationId xmlns:a16="http://schemas.microsoft.com/office/drawing/2014/main" id="{8005E0B2-EF9A-1DD0-2750-3DDA84E40C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4843" y="5513258"/>
            <a:ext cx="2389805" cy="860716"/>
          </a:xfrm>
          <a:prstGeom prst="rect">
            <a:avLst/>
          </a:prstGeom>
        </p:spPr>
      </p:pic>
      <p:pic>
        <p:nvPicPr>
          <p:cNvPr id="53" name="Picture 52">
            <a:extLst>
              <a:ext uri="{FF2B5EF4-FFF2-40B4-BE49-F238E27FC236}">
                <a16:creationId xmlns:a16="http://schemas.microsoft.com/office/drawing/2014/main" id="{C16F290C-3F8B-A983-35DE-15166B9E5726}"/>
              </a:ext>
            </a:extLst>
          </p:cNvPr>
          <p:cNvPicPr>
            <a:picLocks noChangeAspect="1"/>
          </p:cNvPicPr>
          <p:nvPr/>
        </p:nvPicPr>
        <p:blipFill>
          <a:blip r:embed="rId6">
            <a:extLst>
              <a:ext uri="{28A0092B-C50C-407E-A947-70E740481C1C}">
                <a14:useLocalDpi xmlns:a14="http://schemas.microsoft.com/office/drawing/2010/main" val="0"/>
              </a:ext>
            </a:extLst>
          </a:blip>
          <a:srcRect l="19675" t="19600" r="20653" b="21200"/>
          <a:stretch/>
        </p:blipFill>
        <p:spPr>
          <a:xfrm>
            <a:off x="3551758" y="5398410"/>
            <a:ext cx="1108257" cy="1143384"/>
          </a:xfrm>
          <a:prstGeom prst="rect">
            <a:avLst/>
          </a:prstGeom>
        </p:spPr>
      </p:pic>
      <p:pic>
        <p:nvPicPr>
          <p:cNvPr id="61" name="Picture 60">
            <a:extLst>
              <a:ext uri="{FF2B5EF4-FFF2-40B4-BE49-F238E27FC236}">
                <a16:creationId xmlns:a16="http://schemas.microsoft.com/office/drawing/2014/main" id="{7DD32FCA-E4FC-B92B-BE90-5716F02402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771" y="5356888"/>
            <a:ext cx="1108257" cy="1152508"/>
          </a:xfrm>
          <a:prstGeom prst="rect">
            <a:avLst/>
          </a:prstGeom>
        </p:spPr>
      </p:pic>
      <p:sp>
        <p:nvSpPr>
          <p:cNvPr id="63" name="TextBox 62">
            <a:extLst>
              <a:ext uri="{FF2B5EF4-FFF2-40B4-BE49-F238E27FC236}">
                <a16:creationId xmlns:a16="http://schemas.microsoft.com/office/drawing/2014/main" id="{1D879FCC-0F9D-0A62-D5FF-65B8747ADB8A}"/>
              </a:ext>
            </a:extLst>
          </p:cNvPr>
          <p:cNvSpPr txBox="1"/>
          <p:nvPr/>
        </p:nvSpPr>
        <p:spPr>
          <a:xfrm>
            <a:off x="793210" y="825027"/>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Backend:</a:t>
            </a:r>
          </a:p>
        </p:txBody>
      </p:sp>
      <p:sp>
        <p:nvSpPr>
          <p:cNvPr id="64" name="TextBox 63">
            <a:extLst>
              <a:ext uri="{FF2B5EF4-FFF2-40B4-BE49-F238E27FC236}">
                <a16:creationId xmlns:a16="http://schemas.microsoft.com/office/drawing/2014/main" id="{3BC761C8-2B9F-D44D-8303-B28501ABB0BB}"/>
              </a:ext>
            </a:extLst>
          </p:cNvPr>
          <p:cNvSpPr txBox="1"/>
          <p:nvPr/>
        </p:nvSpPr>
        <p:spPr>
          <a:xfrm>
            <a:off x="784892" y="1964257"/>
            <a:ext cx="2182902" cy="769441"/>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Database &amp; Containerization:</a:t>
            </a:r>
          </a:p>
        </p:txBody>
      </p:sp>
      <p:sp>
        <p:nvSpPr>
          <p:cNvPr id="65" name="TextBox 64">
            <a:extLst>
              <a:ext uri="{FF2B5EF4-FFF2-40B4-BE49-F238E27FC236}">
                <a16:creationId xmlns:a16="http://schemas.microsoft.com/office/drawing/2014/main" id="{0F0AA786-FC4D-D506-6D64-2A0E007FCA88}"/>
              </a:ext>
            </a:extLst>
          </p:cNvPr>
          <p:cNvSpPr txBox="1"/>
          <p:nvPr/>
        </p:nvSpPr>
        <p:spPr>
          <a:xfrm>
            <a:off x="784892" y="5351078"/>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Frontend:</a:t>
            </a:r>
          </a:p>
        </p:txBody>
      </p:sp>
      <p:pic>
        <p:nvPicPr>
          <p:cNvPr id="10" name="Picture 9">
            <a:extLst>
              <a:ext uri="{FF2B5EF4-FFF2-40B4-BE49-F238E27FC236}">
                <a16:creationId xmlns:a16="http://schemas.microsoft.com/office/drawing/2014/main" id="{882F4482-198A-2E71-F668-42470101FF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9496" y="3684969"/>
            <a:ext cx="2624147" cy="1364463"/>
          </a:xfrm>
          <a:prstGeom prst="rect">
            <a:avLst/>
          </a:prstGeom>
        </p:spPr>
      </p:pic>
      <p:sp>
        <p:nvSpPr>
          <p:cNvPr id="11" name="TextBox 10">
            <a:extLst>
              <a:ext uri="{FF2B5EF4-FFF2-40B4-BE49-F238E27FC236}">
                <a16:creationId xmlns:a16="http://schemas.microsoft.com/office/drawing/2014/main" id="{1BC95488-929E-8742-67AF-746A43AEA008}"/>
              </a:ext>
            </a:extLst>
          </p:cNvPr>
          <p:cNvSpPr txBox="1"/>
          <p:nvPr/>
        </p:nvSpPr>
        <p:spPr>
          <a:xfrm>
            <a:off x="793210" y="3974797"/>
            <a:ext cx="3312692" cy="769441"/>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Realtime Communication &amp; Video Calling :</a:t>
            </a:r>
          </a:p>
        </p:txBody>
      </p:sp>
      <p:pic>
        <p:nvPicPr>
          <p:cNvPr id="17" name="Picture 16">
            <a:extLst>
              <a:ext uri="{FF2B5EF4-FFF2-40B4-BE49-F238E27FC236}">
                <a16:creationId xmlns:a16="http://schemas.microsoft.com/office/drawing/2014/main" id="{892E18D3-266B-60D5-BAF5-03D460E08C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6202" y="484026"/>
            <a:ext cx="2809752" cy="1071379"/>
          </a:xfrm>
          <a:prstGeom prst="rect">
            <a:avLst/>
          </a:prstGeom>
        </p:spPr>
      </p:pic>
      <p:pic>
        <p:nvPicPr>
          <p:cNvPr id="6" name="Picture 5">
            <a:extLst>
              <a:ext uri="{FF2B5EF4-FFF2-40B4-BE49-F238E27FC236}">
                <a16:creationId xmlns:a16="http://schemas.microsoft.com/office/drawing/2014/main" id="{2B212588-B0CB-0D32-1067-222C46C8FB75}"/>
              </a:ext>
            </a:extLst>
          </p:cNvPr>
          <p:cNvPicPr>
            <a:picLocks noChangeAspect="1"/>
          </p:cNvPicPr>
          <p:nvPr/>
        </p:nvPicPr>
        <p:blipFill>
          <a:blip r:embed="rId10">
            <a:extLst>
              <a:ext uri="{28A0092B-C50C-407E-A947-70E740481C1C}">
                <a14:useLocalDpi xmlns:a14="http://schemas.microsoft.com/office/drawing/2010/main" val="0"/>
              </a:ext>
            </a:extLst>
          </a:blip>
          <a:srcRect l="6979" t="29841" r="7687" b="40942"/>
          <a:stretch/>
        </p:blipFill>
        <p:spPr>
          <a:xfrm>
            <a:off x="2222772" y="2893006"/>
            <a:ext cx="3713081" cy="726458"/>
          </a:xfrm>
          <a:prstGeom prst="rect">
            <a:avLst/>
          </a:prstGeom>
        </p:spPr>
      </p:pic>
      <p:sp>
        <p:nvSpPr>
          <p:cNvPr id="7" name="TextBox 6">
            <a:extLst>
              <a:ext uri="{FF2B5EF4-FFF2-40B4-BE49-F238E27FC236}">
                <a16:creationId xmlns:a16="http://schemas.microsoft.com/office/drawing/2014/main" id="{0AEEC45D-257A-5DC0-F86E-DC7ACAB67AC6}"/>
              </a:ext>
            </a:extLst>
          </p:cNvPr>
          <p:cNvSpPr txBox="1"/>
          <p:nvPr/>
        </p:nvSpPr>
        <p:spPr>
          <a:xfrm>
            <a:off x="784892" y="3021373"/>
            <a:ext cx="1784930" cy="430887"/>
          </a:xfrm>
          <a:prstGeom prst="rect">
            <a:avLst/>
          </a:prstGeom>
          <a:noFill/>
        </p:spPr>
        <p:txBody>
          <a:bodyPr wrap="square" rtlCol="0">
            <a:spAutoFit/>
          </a:bodyPr>
          <a:lstStyle/>
          <a:p>
            <a:r>
              <a:rPr lang="en-US" sz="2200" b="1" dirty="0">
                <a:latin typeface="Arimo Bold" panose="020B0604020202020204" charset="0"/>
                <a:ea typeface="Arimo Bold" panose="020B0604020202020204" charset="0"/>
                <a:cs typeface="Arimo Bold" panose="020B0604020202020204" charset="0"/>
              </a:rPr>
              <a:t>AI/ML:</a:t>
            </a:r>
            <a:endParaRPr lang="en-IN" sz="2200" b="1" dirty="0">
              <a:latin typeface="Arimo Bold" panose="020B0604020202020204" charset="0"/>
              <a:ea typeface="Arimo Bold" panose="020B0604020202020204" charset="0"/>
              <a:cs typeface="Arimo Bold" panose="020B0604020202020204" charset="0"/>
            </a:endParaRPr>
          </a:p>
        </p:txBody>
      </p:sp>
      <p:pic>
        <p:nvPicPr>
          <p:cNvPr id="4" name="Picture 3">
            <a:extLst>
              <a:ext uri="{FF2B5EF4-FFF2-40B4-BE49-F238E27FC236}">
                <a16:creationId xmlns:a16="http://schemas.microsoft.com/office/drawing/2014/main" id="{4D57A1C4-2C9A-7989-EC02-21ADA0478C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2570" y="1403664"/>
            <a:ext cx="1532418" cy="1532418"/>
          </a:xfrm>
          <a:prstGeom prst="rect">
            <a:avLst/>
          </a:prstGeom>
        </p:spPr>
      </p:pic>
      <p:pic>
        <p:nvPicPr>
          <p:cNvPr id="12" name="Picture 11">
            <a:extLst>
              <a:ext uri="{FF2B5EF4-FFF2-40B4-BE49-F238E27FC236}">
                <a16:creationId xmlns:a16="http://schemas.microsoft.com/office/drawing/2014/main" id="{05FFCD96-76CE-BD30-B72D-E9D94969BA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52643" y="1698634"/>
            <a:ext cx="867971" cy="867971"/>
          </a:xfrm>
          <a:prstGeom prst="rect">
            <a:avLst/>
          </a:prstGeom>
        </p:spPr>
      </p:pic>
      <p:sp>
        <p:nvSpPr>
          <p:cNvPr id="14" name="TextBox 13">
            <a:extLst>
              <a:ext uri="{FF2B5EF4-FFF2-40B4-BE49-F238E27FC236}">
                <a16:creationId xmlns:a16="http://schemas.microsoft.com/office/drawing/2014/main" id="{D199419B-3228-2C0A-DA2E-BA941B89BDD2}"/>
              </a:ext>
            </a:extLst>
          </p:cNvPr>
          <p:cNvSpPr txBox="1"/>
          <p:nvPr/>
        </p:nvSpPr>
        <p:spPr>
          <a:xfrm>
            <a:off x="2905171" y="2455134"/>
            <a:ext cx="1293175" cy="369332"/>
          </a:xfrm>
          <a:prstGeom prst="rect">
            <a:avLst/>
          </a:prstGeom>
          <a:noFill/>
        </p:spPr>
        <p:txBody>
          <a:bodyPr wrap="none" rtlCol="0">
            <a:spAutoFit/>
          </a:bodyPr>
          <a:lstStyle/>
          <a:p>
            <a:r>
              <a:rPr lang="en-IN" dirty="0"/>
              <a:t>PostgreSQL</a:t>
            </a:r>
          </a:p>
        </p:txBody>
      </p:sp>
      <p:cxnSp>
        <p:nvCxnSpPr>
          <p:cNvPr id="18" name="Straight Connector 17">
            <a:extLst>
              <a:ext uri="{FF2B5EF4-FFF2-40B4-BE49-F238E27FC236}">
                <a16:creationId xmlns:a16="http://schemas.microsoft.com/office/drawing/2014/main" id="{A0C0468F-D3E5-E146-5E57-A3786DD45E1A}"/>
              </a:ext>
            </a:extLst>
          </p:cNvPr>
          <p:cNvCxnSpPr/>
          <p:nvPr/>
        </p:nvCxnSpPr>
        <p:spPr>
          <a:xfrm>
            <a:off x="549761" y="1534423"/>
            <a:ext cx="11367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808230-783D-20DC-65E0-BAE2D07292A6}"/>
              </a:ext>
            </a:extLst>
          </p:cNvPr>
          <p:cNvCxnSpPr/>
          <p:nvPr/>
        </p:nvCxnSpPr>
        <p:spPr>
          <a:xfrm>
            <a:off x="514913" y="2835026"/>
            <a:ext cx="11367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F4149A-09EA-97F4-235F-279A772528E4}"/>
              </a:ext>
            </a:extLst>
          </p:cNvPr>
          <p:cNvCxnSpPr/>
          <p:nvPr/>
        </p:nvCxnSpPr>
        <p:spPr>
          <a:xfrm>
            <a:off x="549760" y="3676602"/>
            <a:ext cx="11367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4765E4-B1BD-C52D-9A8B-38A245138A4F}"/>
              </a:ext>
            </a:extLst>
          </p:cNvPr>
          <p:cNvCxnSpPr/>
          <p:nvPr/>
        </p:nvCxnSpPr>
        <p:spPr>
          <a:xfrm>
            <a:off x="549761" y="5093216"/>
            <a:ext cx="11367919" cy="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60AF4144-4A8A-40E1-6DD6-11E2ABF2012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19257" y="3784398"/>
            <a:ext cx="1000489" cy="1196663"/>
          </a:xfrm>
          <a:prstGeom prst="rect">
            <a:avLst/>
          </a:prstGeom>
        </p:spPr>
      </p:pic>
    </p:spTree>
    <p:extLst>
      <p:ext uri="{BB962C8B-B14F-4D97-AF65-F5344CB8AC3E}">
        <p14:creationId xmlns:p14="http://schemas.microsoft.com/office/powerpoint/2010/main" val="21065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randombar(horizontal)">
                                      <p:cBhvr>
                                        <p:cTn id="15" dur="500"/>
                                        <p:tgtEl>
                                          <p:spTgt spid="64"/>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randombar(horizontal)">
                                      <p:cBhvr>
                                        <p:cTn id="42" dur="500"/>
                                        <p:tgtEl>
                                          <p:spTgt spid="65"/>
                                        </p:tgtEl>
                                      </p:cBhvr>
                                    </p:animEffect>
                                  </p:childTnLst>
                                </p:cTn>
                              </p:par>
                              <p:par>
                                <p:cTn id="43" presetID="14"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randombar(horizontal)">
                                      <p:cBhvr>
                                        <p:cTn id="45" dur="500"/>
                                        <p:tgtEl>
                                          <p:spTgt spid="61"/>
                                        </p:tgtEl>
                                      </p:cBhvr>
                                    </p:animEffect>
                                  </p:childTnLst>
                                </p:cTn>
                              </p:par>
                              <p:par>
                                <p:cTn id="46" presetID="14" presetClass="entr" presetSubtype="1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randombar(horizontal)">
                                      <p:cBhvr>
                                        <p:cTn id="48" dur="500"/>
                                        <p:tgtEl>
                                          <p:spTgt spid="53"/>
                                        </p:tgtEl>
                                      </p:cBhvr>
                                    </p:animEffect>
                                  </p:childTnLst>
                                </p:cTn>
                              </p:par>
                              <p:par>
                                <p:cTn id="49" presetID="14" presetClass="entr" presetSubtype="1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randombar(horizontal)">
                                      <p:cBhvr>
                                        <p:cTn id="51" dur="500"/>
                                        <p:tgtEl>
                                          <p:spTgt spid="44"/>
                                        </p:tgtEl>
                                      </p:cBhvr>
                                    </p:animEffect>
                                  </p:childTnLst>
                                </p:cTn>
                              </p:par>
                              <p:par>
                                <p:cTn id="52" presetID="14" presetClass="entr" presetSubtype="1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randombar(horizontal)">
                                      <p:cBhvr>
                                        <p:cTn id="54" dur="500"/>
                                        <p:tgtEl>
                                          <p:spTgt spid="51"/>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randombar(horizontal)">
                                      <p:cBhvr>
                                        <p:cTn id="57" dur="500"/>
                                        <p:tgtEl>
                                          <p:spTgt spid="63"/>
                                        </p:tgtEl>
                                      </p:cBhvr>
                                    </p:animEffect>
                                  </p:childTnLst>
                                </p:cTn>
                              </p:par>
                              <p:par>
                                <p:cTn id="58" presetID="14" presetClass="entr" presetSubtype="1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randombar(horizontal)">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3" grpId="0"/>
      <p:bldP spid="64" grpId="0"/>
      <p:bldP spid="65" grpId="0"/>
      <p:bldP spid="11" grpId="0"/>
      <p:bldP spid="7"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05FB7-4460-C2F3-A98F-B34989BEDF79}"/>
              </a:ext>
            </a:extLst>
          </p:cNvPr>
          <p:cNvSpPr txBox="1"/>
          <p:nvPr/>
        </p:nvSpPr>
        <p:spPr>
          <a:xfrm>
            <a:off x="746759" y="-114870"/>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Business Impact</a:t>
            </a:r>
          </a:p>
        </p:txBody>
      </p:sp>
      <p:sp>
        <p:nvSpPr>
          <p:cNvPr id="3" name="TextBox 2">
            <a:extLst>
              <a:ext uri="{FF2B5EF4-FFF2-40B4-BE49-F238E27FC236}">
                <a16:creationId xmlns:a16="http://schemas.microsoft.com/office/drawing/2014/main" id="{FD9F06FA-8679-BEA3-8352-B5360873DB82}"/>
              </a:ext>
            </a:extLst>
          </p:cNvPr>
          <p:cNvSpPr txBox="1"/>
          <p:nvPr/>
        </p:nvSpPr>
        <p:spPr>
          <a:xfrm>
            <a:off x="546255" y="839371"/>
            <a:ext cx="11747241" cy="44130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Increased women’s participation in tech</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Higher career retention &amp; advancement rates</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mentorship accessibility &amp; quality</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Stronger professional networks &amp; community support</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diversity &amp; inclusion in tech companies</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Better representation of women in leadership roles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AF160-91C0-4CFB-1B21-233E72F07E4B}"/>
              </a:ext>
            </a:extLst>
          </p:cNvPr>
          <p:cNvSpPr txBox="1"/>
          <p:nvPr/>
        </p:nvSpPr>
        <p:spPr>
          <a:xfrm>
            <a:off x="1659924" y="2875002"/>
            <a:ext cx="8872151" cy="1107996"/>
          </a:xfrm>
          <a:prstGeom prst="rect">
            <a:avLst/>
          </a:prstGeom>
          <a:noFill/>
        </p:spPr>
        <p:txBody>
          <a:bodyPr wrap="square" rtlCol="0">
            <a:spAutoFit/>
          </a:bodyPr>
          <a:lstStyle/>
          <a:p>
            <a:pPr algn="ctr"/>
            <a:r>
              <a:rPr lang="en-IN" sz="6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911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980</TotalTime>
  <Words>571</Words>
  <Application>Microsoft Office PowerPoint</Application>
  <PresentationFormat>Widescreen</PresentationFormat>
  <Paragraphs>58</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Arimo Bold</vt:lpstr>
      <vt:lpstr>Calibri</vt:lpstr>
      <vt:lpstr>Gill Sans MT</vt:lpstr>
      <vt:lpstr>Times New Roman</vt:lpstr>
      <vt:lpstr>Wingdings 2</vt:lpstr>
      <vt:lpstr>Dividend</vt:lpstr>
      <vt:lpstr>EmpowerHer: AI-Powered Mentorship Platform for Women in Tech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EmpowerHer: AI-Powered Mentorship Platform for Women in Tech</dc:title>
  <dc:creator>Tanishka Das</dc:creator>
  <cp:lastModifiedBy>Tanishka Das</cp:lastModifiedBy>
  <cp:revision>18</cp:revision>
  <dcterms:created xsi:type="dcterms:W3CDTF">2025-03-15T15:51:03Z</dcterms:created>
  <dcterms:modified xsi:type="dcterms:W3CDTF">2025-03-19T04:19:37Z</dcterms:modified>
</cp:coreProperties>
</file>