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imes New Roman Bold" charset="1" panose="02030802070405020303"/>
      <p:regular r:id="rId15"/>
    </p:embeddedFont>
    <p:embeddedFont>
      <p:font typeface="Times New Roman" charset="1" panose="02030502070405020303"/>
      <p:regular r:id="rId16"/>
    </p:embeddedFont>
    <p:embeddedFont>
      <p:font typeface="Garet Bold" charset="1" panose="00000000000000000000"/>
      <p:regular r:id="rId17"/>
    </p:embeddedFont>
    <p:embeddedFont>
      <p:font typeface="Atkinson Hyperlegible" charset="1" panose="00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13" Target="../media/image24.png" Type="http://schemas.openxmlformats.org/officeDocument/2006/relationships/image"/><Relationship Id="rId14" Target="../media/image25.png" Type="http://schemas.openxmlformats.org/officeDocument/2006/relationships/image"/><Relationship Id="rId15" Target="../media/image26.png" Type="http://schemas.openxmlformats.org/officeDocument/2006/relationships/image"/><Relationship Id="rId16" Target="../media/image27.png" Type="http://schemas.openxmlformats.org/officeDocument/2006/relationships/image"/><Relationship Id="rId17" Target="../media/image28.png" Type="http://schemas.openxmlformats.org/officeDocument/2006/relationships/image"/><Relationship Id="rId18" Target="../media/image29.png" Type="http://schemas.openxmlformats.org/officeDocument/2006/relationships/image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34.pn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4.png" Type="http://schemas.openxmlformats.org/officeDocument/2006/relationships/image"/><Relationship Id="rId15" Target="../media/image5.sv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45.png" Type="http://schemas.openxmlformats.org/officeDocument/2006/relationships/image"/><Relationship Id="rId15" Target="../media/image4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Relationship Id="rId4" Target="../media/image50.png" Type="http://schemas.openxmlformats.org/officeDocument/2006/relationships/image"/><Relationship Id="rId5" Target="../media/image51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990931" y="-4557052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808620">
            <a:off x="-2635988" y="-3914564"/>
            <a:ext cx="7329376" cy="7582652"/>
          </a:xfrm>
          <a:custGeom>
            <a:avLst/>
            <a:gdLst/>
            <a:ahLst/>
            <a:cxnLst/>
            <a:rect r="r" b="b" t="t" l="l"/>
            <a:pathLst>
              <a:path h="7582652" w="7329376">
                <a:moveTo>
                  <a:pt x="0" y="0"/>
                </a:moveTo>
                <a:lnTo>
                  <a:pt x="7329376" y="0"/>
                </a:lnTo>
                <a:lnTo>
                  <a:pt x="7329376" y="7582652"/>
                </a:lnTo>
                <a:lnTo>
                  <a:pt x="0" y="7582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999"/>
            </a:blip>
            <a:stretch>
              <a:fillRect l="-3961" t="0" r="0" b="-501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96315" y="5560483"/>
            <a:ext cx="6069498" cy="6069498"/>
          </a:xfrm>
          <a:custGeom>
            <a:avLst/>
            <a:gdLst/>
            <a:ahLst/>
            <a:cxnLst/>
            <a:rect r="r" b="b" t="t" l="l"/>
            <a:pathLst>
              <a:path h="6069498" w="6069498">
                <a:moveTo>
                  <a:pt x="0" y="0"/>
                </a:moveTo>
                <a:lnTo>
                  <a:pt x="6069498" y="0"/>
                </a:lnTo>
                <a:lnTo>
                  <a:pt x="6069498" y="6069498"/>
                </a:lnTo>
                <a:lnTo>
                  <a:pt x="0" y="60694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25487" y="5143500"/>
            <a:ext cx="4519126" cy="4722690"/>
          </a:xfrm>
          <a:custGeom>
            <a:avLst/>
            <a:gdLst/>
            <a:ahLst/>
            <a:cxnLst/>
            <a:rect r="r" b="b" t="t" l="l"/>
            <a:pathLst>
              <a:path h="4722690" w="4519126">
                <a:moveTo>
                  <a:pt x="0" y="0"/>
                </a:moveTo>
                <a:lnTo>
                  <a:pt x="4519126" y="0"/>
                </a:lnTo>
                <a:lnTo>
                  <a:pt x="4519126" y="4722690"/>
                </a:lnTo>
                <a:lnTo>
                  <a:pt x="0" y="47226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5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7131" y="8476837"/>
            <a:ext cx="3464278" cy="3620326"/>
          </a:xfrm>
          <a:custGeom>
            <a:avLst/>
            <a:gdLst/>
            <a:ahLst/>
            <a:cxnLst/>
            <a:rect r="r" b="b" t="t" l="l"/>
            <a:pathLst>
              <a:path h="3620326" w="3464278">
                <a:moveTo>
                  <a:pt x="0" y="0"/>
                </a:moveTo>
                <a:lnTo>
                  <a:pt x="3464277" y="0"/>
                </a:lnTo>
                <a:lnTo>
                  <a:pt x="3464277" y="3620326"/>
                </a:lnTo>
                <a:lnTo>
                  <a:pt x="0" y="36203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5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80177" y="1961093"/>
            <a:ext cx="8864238" cy="79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1"/>
              </a:lnSpc>
            </a:pPr>
            <a:r>
              <a:rPr lang="en-US" sz="4186" b="true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Parul Hackverse Team-ID: </a:t>
            </a:r>
            <a:r>
              <a:rPr lang="en-US" sz="4186" b="true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HV_057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80177" y="2856707"/>
            <a:ext cx="8864238" cy="748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6"/>
              </a:lnSpc>
              <a:spcBef>
                <a:spcPct val="0"/>
              </a:spcBef>
            </a:pPr>
            <a:r>
              <a:rPr lang="en-US" b="true" sz="392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</a:t>
            </a:r>
            <a:r>
              <a:rPr lang="en-US" b="true" sz="392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omain: Software (Open Innovation)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80177" y="3780461"/>
            <a:ext cx="7718030" cy="738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4"/>
              </a:lnSpc>
              <a:spcBef>
                <a:spcPct val="0"/>
              </a:spcBef>
            </a:pPr>
            <a:r>
              <a:rPr lang="en-US" b="true" sz="391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Name: Deciphers</a:t>
            </a:r>
          </a:p>
        </p:txBody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0269999" y="4576559"/>
          <a:ext cx="3874416" cy="3738562"/>
        </p:xfrm>
        <a:graphic>
          <a:graphicData uri="http://schemas.openxmlformats.org/drawingml/2006/table">
            <a:tbl>
              <a:tblPr/>
              <a:tblGrid>
                <a:gridCol w="2753247"/>
              </a:tblGrid>
              <a:tr h="9346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2A2E3A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Shailesh Agrawal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6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2A2E3A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Pulkit Ashara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6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2A2E3A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Mayur Bhamare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46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2A2E3A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Tanishka Das 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6737142" y="4695087"/>
            <a:ext cx="3532857" cy="744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1"/>
              </a:lnSpc>
              <a:spcBef>
                <a:spcPct val="0"/>
              </a:spcBef>
            </a:pPr>
            <a:r>
              <a:rPr lang="en-US" b="true" sz="394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Members: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8092" y="3113647"/>
            <a:ext cx="16371815" cy="3241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65"/>
              </a:lnSpc>
            </a:pPr>
            <a:r>
              <a:rPr lang="en-US" sz="361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 web app to eliminate communication barriers between speech and hearing-impaired individuals and non-impaired users. The app should provide real-time language translation, speech-to-text, text-to-speech, and sign language detection, ensuring accessibility in interviews and everyday interactions for a more inclusive and equal society.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-2172750" y="4522617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94103" y="-6408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48622" y="390525"/>
            <a:ext cx="659075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49694" y="-520182"/>
            <a:ext cx="12010125" cy="12010125"/>
          </a:xfrm>
          <a:custGeom>
            <a:avLst/>
            <a:gdLst/>
            <a:ahLst/>
            <a:cxnLst/>
            <a:rect r="r" b="b" t="t" l="l"/>
            <a:pathLst>
              <a:path h="12010125" w="12010125">
                <a:moveTo>
                  <a:pt x="0" y="0"/>
                </a:moveTo>
                <a:lnTo>
                  <a:pt x="12010125" y="0"/>
                </a:lnTo>
                <a:lnTo>
                  <a:pt x="12010125" y="12010125"/>
                </a:lnTo>
                <a:lnTo>
                  <a:pt x="0" y="1201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38938" y="-7119339"/>
            <a:ext cx="12010125" cy="12010125"/>
          </a:xfrm>
          <a:custGeom>
            <a:avLst/>
            <a:gdLst/>
            <a:ahLst/>
            <a:cxnLst/>
            <a:rect r="r" b="b" t="t" l="l"/>
            <a:pathLst>
              <a:path h="12010125" w="12010125">
                <a:moveTo>
                  <a:pt x="0" y="0"/>
                </a:moveTo>
                <a:lnTo>
                  <a:pt x="12010124" y="0"/>
                </a:lnTo>
                <a:lnTo>
                  <a:pt x="12010124" y="12010125"/>
                </a:lnTo>
                <a:lnTo>
                  <a:pt x="0" y="1201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18977" y="-39605"/>
            <a:ext cx="607937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Proposed 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5015" y="4947936"/>
            <a:ext cx="17697970" cy="555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5306" indent="-302653" lvl="1">
              <a:lnSpc>
                <a:spcPts val="3925"/>
              </a:lnSpc>
              <a:buFont typeface="Arial"/>
              <a:buChar char="•"/>
            </a:pPr>
            <a:r>
              <a:rPr lang="en-US" sz="2803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Web App that uses AI, ML concepts for R</a:t>
            </a:r>
            <a:r>
              <a:rPr lang="en-US" b="true" sz="2803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eal-time </a:t>
            </a:r>
            <a:r>
              <a:rPr lang="en-US" sz="2803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translation, H</a:t>
            </a:r>
            <a:r>
              <a:rPr lang="en-US" b="true" sz="2803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and sign</a:t>
            </a:r>
            <a:r>
              <a:rPr lang="en-US" sz="2803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detection, and communication between speech and hearing-impaired users.</a:t>
            </a:r>
          </a:p>
          <a:p>
            <a:pPr algn="just">
              <a:lnSpc>
                <a:spcPts val="3925"/>
              </a:lnSpc>
            </a:pPr>
          </a:p>
          <a:p>
            <a:pPr algn="just" marL="605306" indent="-302653" lvl="1">
              <a:lnSpc>
                <a:spcPts val="3925"/>
              </a:lnSpc>
              <a:buFont typeface="Arial"/>
              <a:buChar char="•"/>
            </a:pPr>
            <a:r>
              <a:rPr lang="en-US" sz="2803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application uses </a:t>
            </a:r>
            <a:r>
              <a:rPr lang="en-US" b="true" sz="2803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Video Call (By creating a virtual room)</a:t>
            </a:r>
            <a:r>
              <a:rPr lang="en-US" sz="2803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technique for hand sign detection.</a:t>
            </a:r>
          </a:p>
          <a:p>
            <a:pPr algn="just">
              <a:lnSpc>
                <a:spcPts val="3925"/>
              </a:lnSpc>
            </a:pPr>
          </a:p>
          <a:p>
            <a:pPr algn="just" marL="605306" indent="-302653" lvl="1">
              <a:lnSpc>
                <a:spcPts val="3925"/>
              </a:lnSpc>
              <a:buFont typeface="Arial"/>
              <a:buChar char="•"/>
            </a:pPr>
            <a:r>
              <a:rPr lang="en-US" sz="2803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web-app converts different languages as well as </a:t>
            </a:r>
            <a:r>
              <a:rPr lang="en-US" b="true" sz="2803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Speech</a:t>
            </a:r>
            <a:r>
              <a:rPr lang="en-US" sz="2803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en-US" b="true" sz="2803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Text</a:t>
            </a:r>
            <a:r>
              <a:rPr lang="en-US" sz="2803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b="true" sz="2803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vice versa</a:t>
            </a:r>
            <a:r>
              <a:rPr lang="en-US" sz="2803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offers the hand Sign overlays.</a:t>
            </a:r>
          </a:p>
          <a:p>
            <a:pPr algn="just">
              <a:lnSpc>
                <a:spcPts val="3925"/>
              </a:lnSpc>
            </a:pPr>
          </a:p>
          <a:p>
            <a:pPr algn="just" marL="605306" indent="-302653" lvl="1">
              <a:lnSpc>
                <a:spcPts val="3925"/>
              </a:lnSpc>
              <a:buFont typeface="Arial"/>
              <a:buChar char="•"/>
            </a:pPr>
            <a:r>
              <a:rPr lang="en-US" sz="2803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803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ommunication becomes easy by translating between different languages, including for </a:t>
            </a:r>
            <a:r>
              <a:rPr lang="en-US" b="true" sz="2803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candidates with impairments</a:t>
            </a:r>
            <a:r>
              <a:rPr lang="en-US" sz="2803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>
              <a:lnSpc>
                <a:spcPts val="3925"/>
              </a:lnSpc>
            </a:pPr>
          </a:p>
          <a:p>
            <a:pPr algn="just">
              <a:lnSpc>
                <a:spcPts val="446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252406" y="3860675"/>
            <a:ext cx="10183496" cy="1030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9"/>
              </a:lnSpc>
            </a:pPr>
            <a:r>
              <a:rPr lang="en-US" sz="2806" b="true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 Application that offers seamless real-time language translation for wide range of users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160555" y="1227219"/>
            <a:ext cx="8066640" cy="2549236"/>
            <a:chOff x="0" y="0"/>
            <a:chExt cx="2646431" cy="8363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46431" cy="836331"/>
            </a:xfrm>
            <a:custGeom>
              <a:avLst/>
              <a:gdLst/>
              <a:ahLst/>
              <a:cxnLst/>
              <a:rect r="r" b="b" t="t" l="l"/>
              <a:pathLst>
                <a:path h="836331" w="2646431">
                  <a:moveTo>
                    <a:pt x="0" y="0"/>
                  </a:moveTo>
                  <a:lnTo>
                    <a:pt x="2646431" y="0"/>
                  </a:lnTo>
                  <a:lnTo>
                    <a:pt x="2646431" y="836331"/>
                  </a:lnTo>
                  <a:lnTo>
                    <a:pt x="0" y="836331"/>
                  </a:lnTo>
                  <a:close/>
                </a:path>
              </a:pathLst>
            </a:custGeom>
            <a:solidFill>
              <a:srgbClr val="4B6D9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46431" cy="883956"/>
            </a:xfrm>
            <a:prstGeom prst="rect">
              <a:avLst/>
            </a:prstGeom>
          </p:spPr>
          <p:txBody>
            <a:bodyPr anchor="ctr" rtlCol="false" tIns="44431" lIns="44431" bIns="44431" rIns="44431"/>
            <a:lstStyle/>
            <a:p>
              <a:pPr algn="ctr">
                <a:lnSpc>
                  <a:spcPts val="2817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777619" y="1526151"/>
            <a:ext cx="2828054" cy="2103562"/>
          </a:xfrm>
          <a:custGeom>
            <a:avLst/>
            <a:gdLst/>
            <a:ahLst/>
            <a:cxnLst/>
            <a:rect r="r" b="b" t="t" l="l"/>
            <a:pathLst>
              <a:path h="2103562" w="2828054">
                <a:moveTo>
                  <a:pt x="0" y="0"/>
                </a:moveTo>
                <a:lnTo>
                  <a:pt x="2828055" y="0"/>
                </a:lnTo>
                <a:lnTo>
                  <a:pt x="2828055" y="2103561"/>
                </a:lnTo>
                <a:lnTo>
                  <a:pt x="0" y="21035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032" r="0" b="-1903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038865" y="1987082"/>
            <a:ext cx="5621320" cy="92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0"/>
              </a:lnSpc>
              <a:spcBef>
                <a:spcPct val="0"/>
              </a:spcBef>
            </a:pPr>
            <a:r>
              <a:rPr lang="en-US" b="true" sz="5385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choAssist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78720" y="635339"/>
            <a:ext cx="706752" cy="706752"/>
          </a:xfrm>
          <a:custGeom>
            <a:avLst/>
            <a:gdLst/>
            <a:ahLst/>
            <a:cxnLst/>
            <a:rect r="r" b="b" t="t" l="l"/>
            <a:pathLst>
              <a:path h="706752" w="706752">
                <a:moveTo>
                  <a:pt x="0" y="0"/>
                </a:moveTo>
                <a:lnTo>
                  <a:pt x="706752" y="0"/>
                </a:lnTo>
                <a:lnTo>
                  <a:pt x="706752" y="706753"/>
                </a:lnTo>
                <a:lnTo>
                  <a:pt x="0" y="706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32778" y="4028809"/>
            <a:ext cx="9042997" cy="9042997"/>
            <a:chOff x="0" y="0"/>
            <a:chExt cx="12057329" cy="12057329"/>
          </a:xfrm>
        </p:grpSpPr>
        <p:sp>
          <p:nvSpPr>
            <p:cNvPr name="Freeform 4" id="4"/>
            <p:cNvSpPr/>
            <p:nvPr/>
          </p:nvSpPr>
          <p:spPr>
            <a:xfrm flipH="false" flipV="false" rot="-1200957">
              <a:off x="1325675" y="1325675"/>
              <a:ext cx="9405979" cy="9405979"/>
            </a:xfrm>
            <a:custGeom>
              <a:avLst/>
              <a:gdLst/>
              <a:ahLst/>
              <a:cxnLst/>
              <a:rect r="r" b="b" t="t" l="l"/>
              <a:pathLst>
                <a:path h="9405979" w="9405979">
                  <a:moveTo>
                    <a:pt x="0" y="0"/>
                  </a:moveTo>
                  <a:lnTo>
                    <a:pt x="9405979" y="0"/>
                  </a:lnTo>
                  <a:lnTo>
                    <a:pt x="9405979" y="9405979"/>
                  </a:lnTo>
                  <a:lnTo>
                    <a:pt x="0" y="9405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02922" y="1202922"/>
              <a:ext cx="9405979" cy="9405979"/>
            </a:xfrm>
            <a:custGeom>
              <a:avLst/>
              <a:gdLst/>
              <a:ahLst/>
              <a:cxnLst/>
              <a:rect r="r" b="b" t="t" l="l"/>
              <a:pathLst>
                <a:path h="9405979" w="9405979">
                  <a:moveTo>
                    <a:pt x="0" y="0"/>
                  </a:moveTo>
                  <a:lnTo>
                    <a:pt x="9405979" y="0"/>
                  </a:lnTo>
                  <a:lnTo>
                    <a:pt x="9405979" y="9405979"/>
                  </a:lnTo>
                  <a:lnTo>
                    <a:pt x="0" y="94059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378720" y="3111807"/>
            <a:ext cx="706752" cy="706752"/>
          </a:xfrm>
          <a:custGeom>
            <a:avLst/>
            <a:gdLst/>
            <a:ahLst/>
            <a:cxnLst/>
            <a:rect r="r" b="b" t="t" l="l"/>
            <a:pathLst>
              <a:path h="706752" w="706752">
                <a:moveTo>
                  <a:pt x="0" y="0"/>
                </a:moveTo>
                <a:lnTo>
                  <a:pt x="706752" y="0"/>
                </a:lnTo>
                <a:lnTo>
                  <a:pt x="706752" y="706752"/>
                </a:lnTo>
                <a:lnTo>
                  <a:pt x="0" y="706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351165" y="-5686267"/>
            <a:ext cx="8530622" cy="8530622"/>
            <a:chOff x="0" y="0"/>
            <a:chExt cx="11374162" cy="11374162"/>
          </a:xfrm>
        </p:grpSpPr>
        <p:sp>
          <p:nvSpPr>
            <p:cNvPr name="Freeform 8" id="8"/>
            <p:cNvSpPr/>
            <p:nvPr/>
          </p:nvSpPr>
          <p:spPr>
            <a:xfrm flipH="false" flipV="false" rot="-1200957">
              <a:off x="1250562" y="1250562"/>
              <a:ext cx="8873037" cy="8873037"/>
            </a:xfrm>
            <a:custGeom>
              <a:avLst/>
              <a:gdLst/>
              <a:ahLst/>
              <a:cxnLst/>
              <a:rect r="r" b="b" t="t" l="l"/>
              <a:pathLst>
                <a:path h="8873037" w="8873037">
                  <a:moveTo>
                    <a:pt x="0" y="0"/>
                  </a:moveTo>
                  <a:lnTo>
                    <a:pt x="8873038" y="0"/>
                  </a:lnTo>
                  <a:lnTo>
                    <a:pt x="8873038" y="8873038"/>
                  </a:lnTo>
                  <a:lnTo>
                    <a:pt x="0" y="88730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134764" y="1134764"/>
              <a:ext cx="8873037" cy="8873037"/>
            </a:xfrm>
            <a:custGeom>
              <a:avLst/>
              <a:gdLst/>
              <a:ahLst/>
              <a:cxnLst/>
              <a:rect r="r" b="b" t="t" l="l"/>
              <a:pathLst>
                <a:path h="8873037" w="8873037">
                  <a:moveTo>
                    <a:pt x="0" y="0"/>
                  </a:moveTo>
                  <a:lnTo>
                    <a:pt x="8873038" y="0"/>
                  </a:lnTo>
                  <a:lnTo>
                    <a:pt x="8873038" y="8873038"/>
                  </a:lnTo>
                  <a:lnTo>
                    <a:pt x="0" y="88730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7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378720" y="5588666"/>
            <a:ext cx="706752" cy="706752"/>
          </a:xfrm>
          <a:custGeom>
            <a:avLst/>
            <a:gdLst/>
            <a:ahLst/>
            <a:cxnLst/>
            <a:rect r="r" b="b" t="t" l="l"/>
            <a:pathLst>
              <a:path h="706752" w="706752">
                <a:moveTo>
                  <a:pt x="0" y="0"/>
                </a:moveTo>
                <a:lnTo>
                  <a:pt x="706752" y="0"/>
                </a:lnTo>
                <a:lnTo>
                  <a:pt x="706752" y="706752"/>
                </a:lnTo>
                <a:lnTo>
                  <a:pt x="0" y="706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378720" y="8065525"/>
            <a:ext cx="706752" cy="706752"/>
          </a:xfrm>
          <a:custGeom>
            <a:avLst/>
            <a:gdLst/>
            <a:ahLst/>
            <a:cxnLst/>
            <a:rect r="r" b="b" t="t" l="l"/>
            <a:pathLst>
              <a:path h="706752" w="706752">
                <a:moveTo>
                  <a:pt x="0" y="0"/>
                </a:moveTo>
                <a:lnTo>
                  <a:pt x="706752" y="0"/>
                </a:lnTo>
                <a:lnTo>
                  <a:pt x="706752" y="706752"/>
                </a:lnTo>
                <a:lnTo>
                  <a:pt x="0" y="706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58550" y="1955751"/>
            <a:ext cx="4608814" cy="7118708"/>
          </a:xfrm>
          <a:custGeom>
            <a:avLst/>
            <a:gdLst/>
            <a:ahLst/>
            <a:cxnLst/>
            <a:rect r="r" b="b" t="t" l="l"/>
            <a:pathLst>
              <a:path h="7118708" w="4608814">
                <a:moveTo>
                  <a:pt x="0" y="0"/>
                </a:moveTo>
                <a:lnTo>
                  <a:pt x="4608814" y="0"/>
                </a:lnTo>
                <a:lnTo>
                  <a:pt x="4608814" y="7118708"/>
                </a:lnTo>
                <a:lnTo>
                  <a:pt x="0" y="71187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359" t="0" r="-10508" b="-4343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743247" y="7392261"/>
            <a:ext cx="3735811" cy="3732079"/>
          </a:xfrm>
          <a:custGeom>
            <a:avLst/>
            <a:gdLst/>
            <a:ahLst/>
            <a:cxnLst/>
            <a:rect r="r" b="b" t="t" l="l"/>
            <a:pathLst>
              <a:path h="3732079" w="3735811">
                <a:moveTo>
                  <a:pt x="0" y="0"/>
                </a:moveTo>
                <a:lnTo>
                  <a:pt x="3735811" y="0"/>
                </a:lnTo>
                <a:lnTo>
                  <a:pt x="3735811" y="3732078"/>
                </a:lnTo>
                <a:lnTo>
                  <a:pt x="0" y="37320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593025" y="2983347"/>
            <a:ext cx="7925889" cy="1794530"/>
            <a:chOff x="0" y="0"/>
            <a:chExt cx="10567852" cy="239270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66675"/>
              <a:ext cx="10567852" cy="1285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6"/>
                </a:lnSpc>
                <a:spcBef>
                  <a:spcPct val="0"/>
                </a:spcBef>
              </a:pPr>
              <a:r>
                <a:rPr lang="en-US" b="true" sz="3030">
                  <a:solidFill>
                    <a:srgbClr val="5279AD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Real-time translation between wide variety of languages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737245"/>
              <a:ext cx="10567852" cy="655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41"/>
                </a:lnSpc>
                <a:spcBef>
                  <a:spcPct val="0"/>
                </a:spcBef>
              </a:pPr>
              <a:r>
                <a:rPr lang="en-US" sz="2958">
                  <a:solidFill>
                    <a:srgbClr val="2A2E3A"/>
                  </a:solidFill>
                  <a:latin typeface="Atkinson Hyperlegible"/>
                  <a:ea typeface="Atkinson Hyperlegible"/>
                  <a:cs typeface="Atkinson Hyperlegible"/>
                  <a:sym typeface="Atkinson Hyperlegible"/>
                </a:rPr>
                <a:t>Also Speech to Text and Vice-versa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593025" y="390815"/>
            <a:ext cx="9569932" cy="1903531"/>
            <a:chOff x="0" y="0"/>
            <a:chExt cx="12759909" cy="2538041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66675"/>
              <a:ext cx="12759909" cy="1412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98"/>
                </a:lnSpc>
                <a:spcBef>
                  <a:spcPct val="0"/>
                </a:spcBef>
              </a:pPr>
              <a:r>
                <a:rPr lang="en-US" b="true" sz="3331">
                  <a:solidFill>
                    <a:srgbClr val="5279AD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Hand Sign Animated overlays for seamless Understanding :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882627"/>
              <a:ext cx="12759909" cy="655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43"/>
                </a:lnSpc>
                <a:spcBef>
                  <a:spcPct val="0"/>
                </a:spcBef>
              </a:pPr>
              <a:r>
                <a:rPr lang="en-US" sz="2959">
                  <a:solidFill>
                    <a:srgbClr val="2A2E3A"/>
                  </a:solidFill>
                  <a:latin typeface="Atkinson Hyperlegible"/>
                  <a:ea typeface="Atkinson Hyperlegible"/>
                  <a:cs typeface="Atkinson Hyperlegible"/>
                  <a:sym typeface="Atkinson Hyperlegible"/>
                </a:rPr>
                <a:t>For Sign Language Users and illiterate Users. 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86647" y="3111807"/>
            <a:ext cx="5411833" cy="3519464"/>
            <a:chOff x="0" y="0"/>
            <a:chExt cx="7215778" cy="4692618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180975"/>
              <a:ext cx="7215778" cy="2856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254"/>
                </a:lnSpc>
              </a:pPr>
              <a:r>
                <a:rPr lang="en-US" sz="6349" b="true">
                  <a:solidFill>
                    <a:srgbClr val="004AAD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Features and Innovations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3409031"/>
              <a:ext cx="5661721" cy="12835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94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709386" y="5743705"/>
            <a:ext cx="7925889" cy="1337330"/>
            <a:chOff x="0" y="0"/>
            <a:chExt cx="10567852" cy="1783106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66675"/>
              <a:ext cx="10567852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6"/>
                </a:lnSpc>
                <a:spcBef>
                  <a:spcPct val="0"/>
                </a:spcBef>
              </a:pPr>
              <a:r>
                <a:rPr lang="en-US" b="true" sz="3030">
                  <a:solidFill>
                    <a:srgbClr val="5279AD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Multiple Language Support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127645"/>
              <a:ext cx="10567852" cy="6554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41"/>
                </a:lnSpc>
                <a:spcBef>
                  <a:spcPct val="0"/>
                </a:spcBef>
              </a:pPr>
              <a:r>
                <a:rPr lang="en-US" sz="2958">
                  <a:solidFill>
                    <a:srgbClr val="2A2E3A"/>
                  </a:solidFill>
                  <a:latin typeface="Atkinson Hyperlegible"/>
                  <a:ea typeface="Atkinson Hyperlegible"/>
                  <a:cs typeface="Atkinson Hyperlegible"/>
                  <a:sym typeface="Atkinson Hyperlegible"/>
                </a:rPr>
                <a:t>For reliable and easy Communication.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593025" y="7974673"/>
            <a:ext cx="8042250" cy="1781181"/>
            <a:chOff x="0" y="0"/>
            <a:chExt cx="10723000" cy="2374908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66675"/>
              <a:ext cx="10723000" cy="1285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6"/>
                </a:lnSpc>
                <a:spcBef>
                  <a:spcPct val="0"/>
                </a:spcBef>
              </a:pPr>
              <a:r>
                <a:rPr lang="en-US" b="true" sz="3030">
                  <a:solidFill>
                    <a:srgbClr val="5279AD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Interview rounds for Normal &amp; Speech-impaired candidates during Recruitment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720509"/>
              <a:ext cx="10723000" cy="654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85"/>
                </a:lnSpc>
                <a:spcBef>
                  <a:spcPct val="0"/>
                </a:spcBef>
              </a:pPr>
              <a:r>
                <a:rPr lang="en-US" sz="2989">
                  <a:solidFill>
                    <a:srgbClr val="2A2E3A"/>
                  </a:solidFill>
                  <a:latin typeface="Atkinson Hyperlegible"/>
                  <a:ea typeface="Atkinson Hyperlegible"/>
                  <a:cs typeface="Atkinson Hyperlegible"/>
                  <a:sym typeface="Atkinson Hyperlegible"/>
                </a:rPr>
                <a:t>Will support wide range of candidates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712084" y="4125764"/>
            <a:ext cx="993113" cy="29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6"/>
              </a:lnSpc>
              <a:spcBef>
                <a:spcPct val="0"/>
              </a:spcBef>
            </a:pPr>
            <a:r>
              <a:rPr lang="en-US" b="true" sz="17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(Normal)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037915" y="9210675"/>
            <a:ext cx="4250085" cy="701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  <a:spcBef>
                <a:spcPct val="0"/>
              </a:spcBef>
            </a:pPr>
            <a:r>
              <a:rPr lang="en-US" b="true" sz="20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 .1: Diagrammatical of Echo assist.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-256979">
            <a:off x="-2222600" y="-261512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3275148">
            <a:off x="2515895" y="4926639"/>
            <a:ext cx="3347275" cy="3347275"/>
          </a:xfrm>
          <a:custGeom>
            <a:avLst/>
            <a:gdLst/>
            <a:ahLst/>
            <a:cxnLst/>
            <a:rect r="r" b="b" t="t" l="l"/>
            <a:pathLst>
              <a:path h="3347275" w="3347275">
                <a:moveTo>
                  <a:pt x="0" y="0"/>
                </a:moveTo>
                <a:lnTo>
                  <a:pt x="3347275" y="0"/>
                </a:lnTo>
                <a:lnTo>
                  <a:pt x="3347275" y="3347275"/>
                </a:lnTo>
                <a:lnTo>
                  <a:pt x="0" y="3347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609762">
            <a:off x="508863" y="3796837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2" y="0"/>
                </a:lnTo>
                <a:lnTo>
                  <a:pt x="5764382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67601">
            <a:off x="-6452103" y="2813802"/>
            <a:ext cx="18456693" cy="3641994"/>
          </a:xfrm>
          <a:custGeom>
            <a:avLst/>
            <a:gdLst/>
            <a:ahLst/>
            <a:cxnLst/>
            <a:rect r="r" b="b" t="t" l="l"/>
            <a:pathLst>
              <a:path h="3641994" w="18456693">
                <a:moveTo>
                  <a:pt x="0" y="0"/>
                </a:moveTo>
                <a:lnTo>
                  <a:pt x="18456693" y="0"/>
                </a:lnTo>
                <a:lnTo>
                  <a:pt x="18456693" y="3641994"/>
                </a:lnTo>
                <a:lnTo>
                  <a:pt x="0" y="36419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84715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56979">
            <a:off x="-2222600" y="-261512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83924" y="2967084"/>
            <a:ext cx="2176416" cy="2176416"/>
          </a:xfrm>
          <a:custGeom>
            <a:avLst/>
            <a:gdLst/>
            <a:ahLst/>
            <a:cxnLst/>
            <a:rect r="r" b="b" t="t" l="l"/>
            <a:pathLst>
              <a:path h="2176416" w="2176416">
                <a:moveTo>
                  <a:pt x="0" y="0"/>
                </a:moveTo>
                <a:lnTo>
                  <a:pt x="2176416" y="0"/>
                </a:lnTo>
                <a:lnTo>
                  <a:pt x="2176416" y="2176416"/>
                </a:lnTo>
                <a:lnTo>
                  <a:pt x="0" y="21764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2186" y="550561"/>
            <a:ext cx="4123490" cy="2356280"/>
          </a:xfrm>
          <a:custGeom>
            <a:avLst/>
            <a:gdLst/>
            <a:ahLst/>
            <a:cxnLst/>
            <a:rect r="r" b="b" t="t" l="l"/>
            <a:pathLst>
              <a:path h="2356280" w="4123490">
                <a:moveTo>
                  <a:pt x="0" y="0"/>
                </a:moveTo>
                <a:lnTo>
                  <a:pt x="4123490" y="0"/>
                </a:lnTo>
                <a:lnTo>
                  <a:pt x="4123490" y="2356280"/>
                </a:lnTo>
                <a:lnTo>
                  <a:pt x="0" y="23562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-2944173">
            <a:off x="-1551956" y="3258130"/>
            <a:ext cx="10479546" cy="99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1"/>
              </a:lnSpc>
            </a:pPr>
            <a:r>
              <a:rPr lang="en-US" b="true" sz="5508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Core Technologies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256979">
            <a:off x="866793" y="7777149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3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41123" y="8603582"/>
            <a:ext cx="3081979" cy="3220807"/>
          </a:xfrm>
          <a:custGeom>
            <a:avLst/>
            <a:gdLst/>
            <a:ahLst/>
            <a:cxnLst/>
            <a:rect r="r" b="b" t="t" l="l"/>
            <a:pathLst>
              <a:path h="3220807" w="3081979">
                <a:moveTo>
                  <a:pt x="0" y="0"/>
                </a:moveTo>
                <a:lnTo>
                  <a:pt x="3081979" y="0"/>
                </a:lnTo>
                <a:lnTo>
                  <a:pt x="3081979" y="3220807"/>
                </a:lnTo>
                <a:lnTo>
                  <a:pt x="0" y="32208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15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731261" y="-1059842"/>
            <a:ext cx="3081979" cy="3220807"/>
          </a:xfrm>
          <a:custGeom>
            <a:avLst/>
            <a:gdLst/>
            <a:ahLst/>
            <a:cxnLst/>
            <a:rect r="r" b="b" t="t" l="l"/>
            <a:pathLst>
              <a:path h="3220807" w="3081979">
                <a:moveTo>
                  <a:pt x="0" y="0"/>
                </a:moveTo>
                <a:lnTo>
                  <a:pt x="3081979" y="0"/>
                </a:lnTo>
                <a:lnTo>
                  <a:pt x="3081979" y="3220806"/>
                </a:lnTo>
                <a:lnTo>
                  <a:pt x="0" y="32208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15000"/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516829" y="8186076"/>
            <a:ext cx="1513497" cy="1513497"/>
          </a:xfrm>
          <a:custGeom>
            <a:avLst/>
            <a:gdLst/>
            <a:ahLst/>
            <a:cxnLst/>
            <a:rect r="r" b="b" t="t" l="l"/>
            <a:pathLst>
              <a:path h="1513497" w="1513497">
                <a:moveTo>
                  <a:pt x="0" y="0"/>
                </a:moveTo>
                <a:lnTo>
                  <a:pt x="1513498" y="0"/>
                </a:lnTo>
                <a:lnTo>
                  <a:pt x="1513498" y="1513498"/>
                </a:lnTo>
                <a:lnTo>
                  <a:pt x="0" y="151349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666925" y="6634428"/>
            <a:ext cx="1407334" cy="1407334"/>
          </a:xfrm>
          <a:custGeom>
            <a:avLst/>
            <a:gdLst/>
            <a:ahLst/>
            <a:cxnLst/>
            <a:rect r="r" b="b" t="t" l="l"/>
            <a:pathLst>
              <a:path h="1407334" w="1407334">
                <a:moveTo>
                  <a:pt x="0" y="0"/>
                </a:moveTo>
                <a:lnTo>
                  <a:pt x="1407334" y="0"/>
                </a:lnTo>
                <a:lnTo>
                  <a:pt x="1407334" y="1407335"/>
                </a:lnTo>
                <a:lnTo>
                  <a:pt x="0" y="140733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817662" y="2906841"/>
            <a:ext cx="3455916" cy="1727958"/>
          </a:xfrm>
          <a:custGeom>
            <a:avLst/>
            <a:gdLst/>
            <a:ahLst/>
            <a:cxnLst/>
            <a:rect r="r" b="b" t="t" l="l"/>
            <a:pathLst>
              <a:path h="1727958" w="3455916">
                <a:moveTo>
                  <a:pt x="0" y="0"/>
                </a:moveTo>
                <a:lnTo>
                  <a:pt x="3455916" y="0"/>
                </a:lnTo>
                <a:lnTo>
                  <a:pt x="3455916" y="1727958"/>
                </a:lnTo>
                <a:lnTo>
                  <a:pt x="0" y="172795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377494" y="4498614"/>
            <a:ext cx="1772661" cy="1772661"/>
          </a:xfrm>
          <a:custGeom>
            <a:avLst/>
            <a:gdLst/>
            <a:ahLst/>
            <a:cxnLst/>
            <a:rect r="r" b="b" t="t" l="l"/>
            <a:pathLst>
              <a:path h="1772661" w="1772661">
                <a:moveTo>
                  <a:pt x="0" y="0"/>
                </a:moveTo>
                <a:lnTo>
                  <a:pt x="1772661" y="0"/>
                </a:lnTo>
                <a:lnTo>
                  <a:pt x="1772661" y="1772661"/>
                </a:lnTo>
                <a:lnTo>
                  <a:pt x="0" y="177266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578288" y="6809505"/>
            <a:ext cx="1232257" cy="1232257"/>
          </a:xfrm>
          <a:custGeom>
            <a:avLst/>
            <a:gdLst/>
            <a:ahLst/>
            <a:cxnLst/>
            <a:rect r="r" b="b" t="t" l="l"/>
            <a:pathLst>
              <a:path h="1232257" w="1232257">
                <a:moveTo>
                  <a:pt x="0" y="0"/>
                </a:moveTo>
                <a:lnTo>
                  <a:pt x="1232258" y="0"/>
                </a:lnTo>
                <a:lnTo>
                  <a:pt x="1232258" y="1232258"/>
                </a:lnTo>
                <a:lnTo>
                  <a:pt x="0" y="123225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370592" y="1028700"/>
            <a:ext cx="1820516" cy="1563545"/>
          </a:xfrm>
          <a:custGeom>
            <a:avLst/>
            <a:gdLst/>
            <a:ahLst/>
            <a:cxnLst/>
            <a:rect r="r" b="b" t="t" l="l"/>
            <a:pathLst>
              <a:path h="1563545" w="1820516">
                <a:moveTo>
                  <a:pt x="0" y="0"/>
                </a:moveTo>
                <a:lnTo>
                  <a:pt x="1820516" y="0"/>
                </a:lnTo>
                <a:lnTo>
                  <a:pt x="1820516" y="1563545"/>
                </a:lnTo>
                <a:lnTo>
                  <a:pt x="0" y="156354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948" t="0" r="-948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545620" y="5143500"/>
            <a:ext cx="3343048" cy="1127775"/>
          </a:xfrm>
          <a:custGeom>
            <a:avLst/>
            <a:gdLst/>
            <a:ahLst/>
            <a:cxnLst/>
            <a:rect r="r" b="b" t="t" l="l"/>
            <a:pathLst>
              <a:path h="1127775" w="3343048">
                <a:moveTo>
                  <a:pt x="0" y="0"/>
                </a:moveTo>
                <a:lnTo>
                  <a:pt x="3343048" y="0"/>
                </a:lnTo>
                <a:lnTo>
                  <a:pt x="3343048" y="1127775"/>
                </a:lnTo>
                <a:lnTo>
                  <a:pt x="0" y="112777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6168" t="-29937" r="-4994" b="-34821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27122" y="-745776"/>
            <a:ext cx="3086100" cy="2700338"/>
            <a:chOff x="0" y="0"/>
            <a:chExt cx="812800" cy="71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17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733254" y="2143069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703627" y="-3629738"/>
            <a:ext cx="7054484" cy="7054484"/>
          </a:xfrm>
          <a:custGeom>
            <a:avLst/>
            <a:gdLst/>
            <a:ahLst/>
            <a:cxnLst/>
            <a:rect r="r" b="b" t="t" l="l"/>
            <a:pathLst>
              <a:path h="7054484" w="7054484">
                <a:moveTo>
                  <a:pt x="0" y="0"/>
                </a:moveTo>
                <a:lnTo>
                  <a:pt x="7054484" y="0"/>
                </a:lnTo>
                <a:lnTo>
                  <a:pt x="7054484" y="7054484"/>
                </a:lnTo>
                <a:lnTo>
                  <a:pt x="0" y="7054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307356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9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2895802"/>
            <a:ext cx="5856456" cy="6120260"/>
          </a:xfrm>
          <a:custGeom>
            <a:avLst/>
            <a:gdLst/>
            <a:ahLst/>
            <a:cxnLst/>
            <a:rect r="r" b="b" t="t" l="l"/>
            <a:pathLst>
              <a:path h="6120260" w="5856456">
                <a:moveTo>
                  <a:pt x="0" y="0"/>
                </a:moveTo>
                <a:lnTo>
                  <a:pt x="5856456" y="0"/>
                </a:lnTo>
                <a:lnTo>
                  <a:pt x="5856456" y="6120260"/>
                </a:lnTo>
                <a:lnTo>
                  <a:pt x="0" y="61202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613208">
            <a:off x="14578929" y="7193947"/>
            <a:ext cx="4381929" cy="4579314"/>
          </a:xfrm>
          <a:custGeom>
            <a:avLst/>
            <a:gdLst/>
            <a:ahLst/>
            <a:cxnLst/>
            <a:rect r="r" b="b" t="t" l="l"/>
            <a:pathLst>
              <a:path h="4579314" w="4381929">
                <a:moveTo>
                  <a:pt x="0" y="0"/>
                </a:moveTo>
                <a:lnTo>
                  <a:pt x="4381930" y="0"/>
                </a:lnTo>
                <a:lnTo>
                  <a:pt x="4381930" y="4579314"/>
                </a:lnTo>
                <a:lnTo>
                  <a:pt x="0" y="45793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595114">
            <a:off x="4262422" y="-2891305"/>
            <a:ext cx="4381929" cy="4579314"/>
          </a:xfrm>
          <a:custGeom>
            <a:avLst/>
            <a:gdLst/>
            <a:ahLst/>
            <a:cxnLst/>
            <a:rect r="r" b="b" t="t" l="l"/>
            <a:pathLst>
              <a:path h="4579314" w="4381929">
                <a:moveTo>
                  <a:pt x="0" y="0"/>
                </a:moveTo>
                <a:lnTo>
                  <a:pt x="4381929" y="0"/>
                </a:lnTo>
                <a:lnTo>
                  <a:pt x="4381929" y="4579314"/>
                </a:lnTo>
                <a:lnTo>
                  <a:pt x="0" y="45793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613208">
            <a:off x="15600370" y="-3315617"/>
            <a:ext cx="4381929" cy="4579314"/>
          </a:xfrm>
          <a:custGeom>
            <a:avLst/>
            <a:gdLst/>
            <a:ahLst/>
            <a:cxnLst/>
            <a:rect r="r" b="b" t="t" l="l"/>
            <a:pathLst>
              <a:path h="4579314" w="4381929">
                <a:moveTo>
                  <a:pt x="0" y="0"/>
                </a:moveTo>
                <a:lnTo>
                  <a:pt x="4381929" y="0"/>
                </a:lnTo>
                <a:lnTo>
                  <a:pt x="4381929" y="4579313"/>
                </a:lnTo>
                <a:lnTo>
                  <a:pt x="0" y="457931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00957">
            <a:off x="13732058" y="-4955255"/>
            <a:ext cx="7054484" cy="7054484"/>
          </a:xfrm>
          <a:custGeom>
            <a:avLst/>
            <a:gdLst/>
            <a:ahLst/>
            <a:cxnLst/>
            <a:rect r="r" b="b" t="t" l="l"/>
            <a:pathLst>
              <a:path h="7054484" w="7054484">
                <a:moveTo>
                  <a:pt x="0" y="0"/>
                </a:moveTo>
                <a:lnTo>
                  <a:pt x="7054484" y="0"/>
                </a:lnTo>
                <a:lnTo>
                  <a:pt x="7054484" y="7054485"/>
                </a:lnTo>
                <a:lnTo>
                  <a:pt x="0" y="70544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44999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242652" y="5731058"/>
            <a:ext cx="7054484" cy="7054484"/>
          </a:xfrm>
          <a:custGeom>
            <a:avLst/>
            <a:gdLst/>
            <a:ahLst/>
            <a:cxnLst/>
            <a:rect r="r" b="b" t="t" l="l"/>
            <a:pathLst>
              <a:path h="7054484" w="7054484">
                <a:moveTo>
                  <a:pt x="0" y="0"/>
                </a:moveTo>
                <a:lnTo>
                  <a:pt x="7054484" y="0"/>
                </a:lnTo>
                <a:lnTo>
                  <a:pt x="7054484" y="7054484"/>
                </a:lnTo>
                <a:lnTo>
                  <a:pt x="0" y="70544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12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46835" y="4613136"/>
            <a:ext cx="7080288" cy="1737337"/>
            <a:chOff x="0" y="0"/>
            <a:chExt cx="9440384" cy="231644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90500"/>
              <a:ext cx="9440384" cy="1502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50"/>
                </a:lnSpc>
              </a:pPr>
              <a:r>
                <a:rPr lang="en-US" sz="6500" b="true">
                  <a:solidFill>
                    <a:srgbClr val="004AAD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System Workflow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551697"/>
              <a:ext cx="8987372" cy="76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3962153" y="9744776"/>
            <a:ext cx="3961924" cy="348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  <a:spcBef>
                <a:spcPct val="0"/>
              </a:spcBef>
            </a:pPr>
            <a:r>
              <a:rPr lang="en-US" b="true" sz="20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Fig.2 :  Work  flow of  Echo assist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561920" y="6824"/>
            <a:ext cx="6342667" cy="10280176"/>
            <a:chOff x="0" y="0"/>
            <a:chExt cx="8456890" cy="13706901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3798409" y="0"/>
              <a:ext cx="2391669" cy="443220"/>
              <a:chOff x="0" y="0"/>
              <a:chExt cx="1604918" cy="29742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604918" cy="297420"/>
              </a:xfrm>
              <a:custGeom>
                <a:avLst/>
                <a:gdLst/>
                <a:ahLst/>
                <a:cxnLst/>
                <a:rect r="r" b="b" t="t" l="l"/>
                <a:pathLst>
                  <a:path h="297420" w="1604918">
                    <a:moveTo>
                      <a:pt x="148710" y="0"/>
                    </a:moveTo>
                    <a:lnTo>
                      <a:pt x="1456208" y="0"/>
                    </a:lnTo>
                    <a:cubicBezTo>
                      <a:pt x="1495649" y="0"/>
                      <a:pt x="1533474" y="15668"/>
                      <a:pt x="1561362" y="43556"/>
                    </a:cubicBezTo>
                    <a:cubicBezTo>
                      <a:pt x="1589251" y="71445"/>
                      <a:pt x="1604918" y="109270"/>
                      <a:pt x="1604918" y="148710"/>
                    </a:cubicBezTo>
                    <a:lnTo>
                      <a:pt x="1604918" y="148710"/>
                    </a:lnTo>
                    <a:cubicBezTo>
                      <a:pt x="1604918" y="230841"/>
                      <a:pt x="1538339" y="297420"/>
                      <a:pt x="1456208" y="297420"/>
                    </a:cubicBezTo>
                    <a:lnTo>
                      <a:pt x="148710" y="297420"/>
                    </a:lnTo>
                    <a:cubicBezTo>
                      <a:pt x="66580" y="297420"/>
                      <a:pt x="0" y="230841"/>
                      <a:pt x="0" y="148710"/>
                    </a:cubicBezTo>
                    <a:lnTo>
                      <a:pt x="0" y="148710"/>
                    </a:lnTo>
                    <a:cubicBezTo>
                      <a:pt x="0" y="66580"/>
                      <a:pt x="66580" y="0"/>
                      <a:pt x="148710" y="0"/>
                    </a:cubicBezTo>
                    <a:close/>
                  </a:path>
                </a:pathLst>
              </a:custGeom>
              <a:solidFill>
                <a:srgbClr val="9AF0FF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19050"/>
                <a:ext cx="1604918" cy="316470"/>
              </a:xfrm>
              <a:prstGeom prst="rect">
                <a:avLst/>
              </a:prstGeom>
            </p:spPr>
            <p:txBody>
              <a:bodyPr anchor="ctr" rtlCol="false" tIns="51210" lIns="51210" bIns="51210" rIns="51210"/>
              <a:lstStyle/>
              <a:p>
                <a:pPr algn="ctr">
                  <a:lnSpc>
                    <a:spcPts val="1999"/>
                  </a:lnSpc>
                  <a:spcBef>
                    <a:spcPct val="0"/>
                  </a:spcBef>
                </a:pPr>
                <a:r>
                  <a:rPr lang="en-US" b="true" sz="1428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Start</a:t>
                </a: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3798409" y="924480"/>
              <a:ext cx="2391669" cy="443101"/>
              <a:chOff x="0" y="0"/>
              <a:chExt cx="1604918" cy="297341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604918" cy="297341"/>
              </a:xfrm>
              <a:custGeom>
                <a:avLst/>
                <a:gdLst/>
                <a:ahLst/>
                <a:cxnLst/>
                <a:rect r="r" b="b" t="t" l="l"/>
                <a:pathLst>
                  <a:path h="297341" w="1604918">
                    <a:moveTo>
                      <a:pt x="0" y="0"/>
                    </a:moveTo>
                    <a:lnTo>
                      <a:pt x="1604918" y="0"/>
                    </a:lnTo>
                    <a:lnTo>
                      <a:pt x="1604918" y="297341"/>
                    </a:lnTo>
                    <a:lnTo>
                      <a:pt x="0" y="297341"/>
                    </a:lnTo>
                    <a:close/>
                  </a:path>
                </a:pathLst>
              </a:custGeom>
              <a:solidFill>
                <a:srgbClr val="AFD1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28575"/>
                <a:ext cx="1604918" cy="325916"/>
              </a:xfrm>
              <a:prstGeom prst="rect">
                <a:avLst/>
              </a:prstGeom>
            </p:spPr>
            <p:txBody>
              <a:bodyPr anchor="ctr" rtlCol="false" tIns="51210" lIns="51210" bIns="51210" rIns="51210"/>
              <a:lstStyle/>
              <a:p>
                <a:pPr algn="ctr">
                  <a:lnSpc>
                    <a:spcPts val="2068"/>
                  </a:lnSpc>
                </a:pPr>
                <a:r>
                  <a:rPr lang="en-US" sz="1477" b="true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Login</a:t>
                </a:r>
              </a:p>
            </p:txBody>
          </p:sp>
        </p:grpSp>
        <p:sp>
          <p:nvSpPr>
            <p:cNvPr name="AutoShape 26" id="26"/>
            <p:cNvSpPr/>
            <p:nvPr/>
          </p:nvSpPr>
          <p:spPr>
            <a:xfrm flipH="true">
              <a:off x="4994243" y="443220"/>
              <a:ext cx="0" cy="481261"/>
            </a:xfrm>
            <a:prstGeom prst="line">
              <a:avLst/>
            </a:prstGeom>
            <a:ln cap="rnd" w="2500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27" id="27"/>
            <p:cNvGrpSpPr/>
            <p:nvPr/>
          </p:nvGrpSpPr>
          <p:grpSpPr>
            <a:xfrm rot="0">
              <a:off x="3798409" y="3162705"/>
              <a:ext cx="2391669" cy="443101"/>
              <a:chOff x="0" y="0"/>
              <a:chExt cx="1604918" cy="297341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604918" cy="297341"/>
              </a:xfrm>
              <a:custGeom>
                <a:avLst/>
                <a:gdLst/>
                <a:ahLst/>
                <a:cxnLst/>
                <a:rect r="r" b="b" t="t" l="l"/>
                <a:pathLst>
                  <a:path h="297341" w="1604918">
                    <a:moveTo>
                      <a:pt x="0" y="0"/>
                    </a:moveTo>
                    <a:lnTo>
                      <a:pt x="1604918" y="0"/>
                    </a:lnTo>
                    <a:lnTo>
                      <a:pt x="1604918" y="297341"/>
                    </a:lnTo>
                    <a:lnTo>
                      <a:pt x="0" y="297341"/>
                    </a:lnTo>
                    <a:close/>
                  </a:path>
                </a:pathLst>
              </a:custGeom>
              <a:solidFill>
                <a:srgbClr val="AFD1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19050"/>
                <a:ext cx="1604918" cy="316391"/>
              </a:xfrm>
              <a:prstGeom prst="rect">
                <a:avLst/>
              </a:prstGeom>
            </p:spPr>
            <p:txBody>
              <a:bodyPr anchor="ctr" rtlCol="false" tIns="51210" lIns="51210" bIns="51210" rIns="51210"/>
              <a:lstStyle/>
              <a:p>
                <a:pPr algn="ctr">
                  <a:lnSpc>
                    <a:spcPts val="1999"/>
                  </a:lnSpc>
                </a:pPr>
                <a:r>
                  <a:rPr lang="en-US" sz="1428" b="true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Menu</a:t>
                </a: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2971882" y="5428640"/>
              <a:ext cx="4044721" cy="1114891"/>
              <a:chOff x="0" y="0"/>
              <a:chExt cx="2714192" cy="748143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2714192" cy="748143"/>
              </a:xfrm>
              <a:custGeom>
                <a:avLst/>
                <a:gdLst/>
                <a:ahLst/>
                <a:cxnLst/>
                <a:rect r="r" b="b" t="t" l="l"/>
                <a:pathLst>
                  <a:path h="748143" w="2714192">
                    <a:moveTo>
                      <a:pt x="0" y="0"/>
                    </a:moveTo>
                    <a:lnTo>
                      <a:pt x="2714192" y="0"/>
                    </a:lnTo>
                    <a:lnTo>
                      <a:pt x="2714192" y="748143"/>
                    </a:lnTo>
                    <a:lnTo>
                      <a:pt x="0" y="748143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CDFFD8">
                      <a:alpha val="100000"/>
                    </a:srgbClr>
                  </a:gs>
                  <a:gs pos="100000">
                    <a:srgbClr val="94B9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19050"/>
                <a:ext cx="2714192" cy="767193"/>
              </a:xfrm>
              <a:prstGeom prst="rect">
                <a:avLst/>
              </a:prstGeom>
            </p:spPr>
            <p:txBody>
              <a:bodyPr anchor="ctr" rtlCol="false" tIns="51210" lIns="51210" bIns="51210" rIns="51210"/>
              <a:lstStyle/>
              <a:p>
                <a:pPr algn="ctr">
                  <a:lnSpc>
                    <a:spcPts val="1999"/>
                  </a:lnSpc>
                </a:pPr>
                <a:r>
                  <a:rPr lang="en-US" sz="1428" b="true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Place Voice/Video Call</a:t>
                </a: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1531597" y="2040150"/>
              <a:ext cx="6925293" cy="744670"/>
              <a:chOff x="0" y="0"/>
              <a:chExt cx="4647187" cy="499707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4647187" cy="499707"/>
              </a:xfrm>
              <a:custGeom>
                <a:avLst/>
                <a:gdLst/>
                <a:ahLst/>
                <a:cxnLst/>
                <a:rect r="r" b="b" t="t" l="l"/>
                <a:pathLst>
                  <a:path h="499707" w="4647187">
                    <a:moveTo>
                      <a:pt x="0" y="0"/>
                    </a:moveTo>
                    <a:lnTo>
                      <a:pt x="4647187" y="0"/>
                    </a:lnTo>
                    <a:lnTo>
                      <a:pt x="4647187" y="499707"/>
                    </a:lnTo>
                    <a:lnTo>
                      <a:pt x="0" y="499707"/>
                    </a:lnTo>
                    <a:close/>
                  </a:path>
                </a:pathLst>
              </a:custGeom>
              <a:solidFill>
                <a:srgbClr val="AFD1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28575"/>
                <a:ext cx="4647187" cy="528282"/>
              </a:xfrm>
              <a:prstGeom prst="rect">
                <a:avLst/>
              </a:prstGeom>
            </p:spPr>
            <p:txBody>
              <a:bodyPr anchor="ctr" rtlCol="false" tIns="51210" lIns="51210" bIns="51210" rIns="51210"/>
              <a:lstStyle/>
              <a:p>
                <a:pPr algn="ctr">
                  <a:lnSpc>
                    <a:spcPts val="1930"/>
                  </a:lnSpc>
                </a:pPr>
                <a:r>
                  <a:rPr lang="en-US" sz="1378" b="true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Select type of user: Speech/Hearing imapired</a:t>
                </a:r>
              </a:p>
            </p:txBody>
          </p:sp>
        </p:grpSp>
        <p:sp>
          <p:nvSpPr>
            <p:cNvPr name="AutoShape 36" id="36"/>
            <p:cNvSpPr/>
            <p:nvPr/>
          </p:nvSpPr>
          <p:spPr>
            <a:xfrm>
              <a:off x="4994243" y="1367581"/>
              <a:ext cx="0" cy="672568"/>
            </a:xfrm>
            <a:prstGeom prst="line">
              <a:avLst/>
            </a:prstGeom>
            <a:ln cap="rnd" w="2500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37" id="37"/>
            <p:cNvSpPr/>
            <p:nvPr/>
          </p:nvSpPr>
          <p:spPr>
            <a:xfrm>
              <a:off x="4994243" y="2784819"/>
              <a:ext cx="0" cy="377886"/>
            </a:xfrm>
            <a:prstGeom prst="line">
              <a:avLst/>
            </a:prstGeom>
            <a:ln cap="rnd" w="2500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38" id="38"/>
            <p:cNvGrpSpPr/>
            <p:nvPr/>
          </p:nvGrpSpPr>
          <p:grpSpPr>
            <a:xfrm rot="0">
              <a:off x="3154075" y="4202719"/>
              <a:ext cx="3680336" cy="718074"/>
              <a:chOff x="0" y="0"/>
              <a:chExt cx="2469673" cy="48186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2469673" cy="481860"/>
              </a:xfrm>
              <a:custGeom>
                <a:avLst/>
                <a:gdLst/>
                <a:ahLst/>
                <a:cxnLst/>
                <a:rect r="r" b="b" t="t" l="l"/>
                <a:pathLst>
                  <a:path h="481860" w="2469673">
                    <a:moveTo>
                      <a:pt x="0" y="0"/>
                    </a:moveTo>
                    <a:lnTo>
                      <a:pt x="2469673" y="0"/>
                    </a:lnTo>
                    <a:lnTo>
                      <a:pt x="2469673" y="481860"/>
                    </a:lnTo>
                    <a:lnTo>
                      <a:pt x="0" y="481860"/>
                    </a:lnTo>
                    <a:close/>
                  </a:path>
                </a:pathLst>
              </a:custGeom>
              <a:solidFill>
                <a:srgbClr val="AFD1FF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28575"/>
                <a:ext cx="2469673" cy="510435"/>
              </a:xfrm>
              <a:prstGeom prst="rect">
                <a:avLst/>
              </a:prstGeom>
            </p:spPr>
            <p:txBody>
              <a:bodyPr anchor="ctr" rtlCol="false" tIns="51210" lIns="51210" bIns="51210" rIns="51210"/>
              <a:lstStyle/>
              <a:p>
                <a:pPr algn="ctr">
                  <a:lnSpc>
                    <a:spcPts val="1861"/>
                  </a:lnSpc>
                </a:pPr>
                <a:r>
                  <a:rPr lang="en-US" sz="1329" b="true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Unique Meet Link/code</a:t>
                </a: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2771377" y="7087293"/>
              <a:ext cx="4445733" cy="1072398"/>
              <a:chOff x="0" y="0"/>
              <a:chExt cx="2983289" cy="719628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2983289" cy="719628"/>
              </a:xfrm>
              <a:custGeom>
                <a:avLst/>
                <a:gdLst/>
                <a:ahLst/>
                <a:cxnLst/>
                <a:rect r="r" b="b" t="t" l="l"/>
                <a:pathLst>
                  <a:path h="719628" w="2983289">
                    <a:moveTo>
                      <a:pt x="0" y="0"/>
                    </a:moveTo>
                    <a:lnTo>
                      <a:pt x="2983289" y="0"/>
                    </a:lnTo>
                    <a:lnTo>
                      <a:pt x="2983289" y="719628"/>
                    </a:lnTo>
                    <a:lnTo>
                      <a:pt x="0" y="719628"/>
                    </a:lnTo>
                    <a:close/>
                  </a:path>
                </a:pathLst>
              </a:custGeom>
              <a:solidFill>
                <a:srgbClr val="AFD1FF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28575"/>
                <a:ext cx="2983289" cy="748203"/>
              </a:xfrm>
              <a:prstGeom prst="rect">
                <a:avLst/>
              </a:prstGeom>
            </p:spPr>
            <p:txBody>
              <a:bodyPr anchor="ctr" rtlCol="false" tIns="51210" lIns="51210" bIns="51210" rIns="51210"/>
              <a:lstStyle/>
              <a:p>
                <a:pPr algn="ctr">
                  <a:lnSpc>
                    <a:spcPts val="1861"/>
                  </a:lnSpc>
                </a:pPr>
                <a:r>
                  <a:rPr lang="en-US" sz="1329" b="true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Analyze the input data</a:t>
                </a: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2852982" y="9955161"/>
              <a:ext cx="4282522" cy="1211244"/>
              <a:chOff x="0" y="0"/>
              <a:chExt cx="2873767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13459" y="1676"/>
                <a:ext cx="2846849" cy="809447"/>
              </a:xfrm>
              <a:custGeom>
                <a:avLst/>
                <a:gdLst/>
                <a:ahLst/>
                <a:cxnLst/>
                <a:rect r="r" b="b" t="t" l="l"/>
                <a:pathLst>
                  <a:path h="809447" w="2846849">
                    <a:moveTo>
                      <a:pt x="1440547" y="3167"/>
                    </a:moveTo>
                    <a:lnTo>
                      <a:pt x="2843186" y="399881"/>
                    </a:lnTo>
                    <a:cubicBezTo>
                      <a:pt x="2845353" y="400494"/>
                      <a:pt x="2846849" y="402472"/>
                      <a:pt x="2846849" y="404724"/>
                    </a:cubicBezTo>
                    <a:cubicBezTo>
                      <a:pt x="2846849" y="406976"/>
                      <a:pt x="2845353" y="408954"/>
                      <a:pt x="2843186" y="409567"/>
                    </a:cubicBezTo>
                    <a:lnTo>
                      <a:pt x="1440547" y="806281"/>
                    </a:lnTo>
                    <a:cubicBezTo>
                      <a:pt x="1429351" y="809448"/>
                      <a:pt x="1417498" y="809448"/>
                      <a:pt x="1406303" y="806281"/>
                    </a:cubicBezTo>
                    <a:lnTo>
                      <a:pt x="3663" y="409567"/>
                    </a:lnTo>
                    <a:cubicBezTo>
                      <a:pt x="1496" y="408954"/>
                      <a:pt x="0" y="406976"/>
                      <a:pt x="0" y="404724"/>
                    </a:cubicBezTo>
                    <a:cubicBezTo>
                      <a:pt x="0" y="402472"/>
                      <a:pt x="1496" y="400494"/>
                      <a:pt x="3663" y="399881"/>
                    </a:cubicBezTo>
                    <a:lnTo>
                      <a:pt x="1406303" y="3167"/>
                    </a:lnTo>
                    <a:cubicBezTo>
                      <a:pt x="1417498" y="0"/>
                      <a:pt x="1429351" y="0"/>
                      <a:pt x="1440547" y="3167"/>
                    </a:cubicBezTo>
                    <a:close/>
                  </a:path>
                </a:pathLst>
              </a:custGeom>
              <a:solidFill>
                <a:srgbClr val="FFE88A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493929" y="111125"/>
                <a:ext cx="1885910" cy="561975"/>
              </a:xfrm>
              <a:prstGeom prst="rect">
                <a:avLst/>
              </a:prstGeom>
            </p:spPr>
            <p:txBody>
              <a:bodyPr anchor="ctr" rtlCol="false" tIns="51210" lIns="51210" bIns="51210" rIns="51210"/>
              <a:lstStyle/>
              <a:p>
                <a:pPr algn="ctr">
                  <a:lnSpc>
                    <a:spcPts val="2068"/>
                  </a:lnSpc>
                  <a:spcBef>
                    <a:spcPct val="0"/>
                  </a:spcBef>
                </a:pPr>
                <a:r>
                  <a:rPr lang="en-US" b="true" sz="1477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Virtual room</a:t>
                </a: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2151487" y="8702635"/>
              <a:ext cx="5685513" cy="771265"/>
              <a:chOff x="0" y="0"/>
              <a:chExt cx="3815238" cy="517554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3815238" cy="517554"/>
              </a:xfrm>
              <a:custGeom>
                <a:avLst/>
                <a:gdLst/>
                <a:ahLst/>
                <a:cxnLst/>
                <a:rect r="r" b="b" t="t" l="l"/>
                <a:pathLst>
                  <a:path h="517554" w="3815238">
                    <a:moveTo>
                      <a:pt x="0" y="0"/>
                    </a:moveTo>
                    <a:lnTo>
                      <a:pt x="3815238" y="0"/>
                    </a:lnTo>
                    <a:lnTo>
                      <a:pt x="3815238" y="517554"/>
                    </a:lnTo>
                    <a:lnTo>
                      <a:pt x="0" y="517554"/>
                    </a:lnTo>
                    <a:close/>
                  </a:path>
                </a:pathLst>
              </a:custGeom>
              <a:solidFill>
                <a:srgbClr val="AFD1FF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19050"/>
                <a:ext cx="3815238" cy="536604"/>
              </a:xfrm>
              <a:prstGeom prst="rect">
                <a:avLst/>
              </a:prstGeom>
            </p:spPr>
            <p:txBody>
              <a:bodyPr anchor="ctr" rtlCol="false" tIns="51210" lIns="51210" bIns="51210" rIns="51210"/>
              <a:lstStyle/>
              <a:p>
                <a:pPr algn="ctr">
                  <a:lnSpc>
                    <a:spcPts val="1999"/>
                  </a:lnSpc>
                </a:pPr>
                <a:r>
                  <a:rPr lang="en-US" sz="1428" b="true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Generate Captions/Signs accordingly</a:t>
                </a:r>
              </a:p>
            </p:txBody>
          </p:sp>
        </p:grpSp>
        <p:sp>
          <p:nvSpPr>
            <p:cNvPr name="AutoShape 50" id="50"/>
            <p:cNvSpPr/>
            <p:nvPr/>
          </p:nvSpPr>
          <p:spPr>
            <a:xfrm>
              <a:off x="4994243" y="8159691"/>
              <a:ext cx="0" cy="542944"/>
            </a:xfrm>
            <a:prstGeom prst="line">
              <a:avLst/>
            </a:prstGeom>
            <a:ln cap="rnd" w="2500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1" id="5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true" flipV="true">
              <a:off x="2771377" y="7623492"/>
              <a:ext cx="152519" cy="2937291"/>
            </a:xfrm>
            <a:prstGeom prst="line">
              <a:avLst/>
            </a:prstGeom>
            <a:ln cap="rnd" w="2500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grpSp>
          <p:nvGrpSpPr>
            <p:cNvPr name="Group 52" id="52"/>
            <p:cNvGrpSpPr/>
            <p:nvPr/>
          </p:nvGrpSpPr>
          <p:grpSpPr>
            <a:xfrm rot="0">
              <a:off x="1901103" y="11647666"/>
              <a:ext cx="6186280" cy="1008671"/>
              <a:chOff x="0" y="0"/>
              <a:chExt cx="4151275" cy="676864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4151275" cy="676864"/>
              </a:xfrm>
              <a:custGeom>
                <a:avLst/>
                <a:gdLst/>
                <a:ahLst/>
                <a:cxnLst/>
                <a:rect r="r" b="b" t="t" l="l"/>
                <a:pathLst>
                  <a:path h="676864" w="4151275">
                    <a:moveTo>
                      <a:pt x="0" y="0"/>
                    </a:moveTo>
                    <a:lnTo>
                      <a:pt x="4151275" y="0"/>
                    </a:lnTo>
                    <a:lnTo>
                      <a:pt x="4151275" y="676864"/>
                    </a:lnTo>
                    <a:lnTo>
                      <a:pt x="0" y="676864"/>
                    </a:lnTo>
                    <a:close/>
                  </a:path>
                </a:pathLst>
              </a:custGeom>
              <a:solidFill>
                <a:srgbClr val="AFD1FF"/>
              </a:solidFill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-28575"/>
                <a:ext cx="4151275" cy="705439"/>
              </a:xfrm>
              <a:prstGeom prst="rect">
                <a:avLst/>
              </a:prstGeom>
            </p:spPr>
            <p:txBody>
              <a:bodyPr anchor="ctr" rtlCol="false" tIns="51210" lIns="51210" bIns="51210" rIns="51210"/>
              <a:lstStyle/>
              <a:p>
                <a:pPr algn="ctr">
                  <a:lnSpc>
                    <a:spcPts val="2137"/>
                  </a:lnSpc>
                </a:pPr>
                <a:r>
                  <a:rPr lang="en-US" sz="1526" b="true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Generate and Save data</a:t>
                </a:r>
              </a:p>
            </p:txBody>
          </p:sp>
        </p:grpSp>
        <p:grpSp>
          <p:nvGrpSpPr>
            <p:cNvPr name="Group 55" id="55"/>
            <p:cNvGrpSpPr/>
            <p:nvPr/>
          </p:nvGrpSpPr>
          <p:grpSpPr>
            <a:xfrm rot="0">
              <a:off x="3798409" y="13200099"/>
              <a:ext cx="2391669" cy="506802"/>
              <a:chOff x="0" y="0"/>
              <a:chExt cx="1604918" cy="340087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1604918" cy="340087"/>
              </a:xfrm>
              <a:custGeom>
                <a:avLst/>
                <a:gdLst/>
                <a:ahLst/>
                <a:cxnLst/>
                <a:rect r="r" b="b" t="t" l="l"/>
                <a:pathLst>
                  <a:path h="340087" w="1604918">
                    <a:moveTo>
                      <a:pt x="170044" y="0"/>
                    </a:moveTo>
                    <a:lnTo>
                      <a:pt x="1434875" y="0"/>
                    </a:lnTo>
                    <a:cubicBezTo>
                      <a:pt x="1479973" y="0"/>
                      <a:pt x="1523224" y="17915"/>
                      <a:pt x="1555114" y="49805"/>
                    </a:cubicBezTo>
                    <a:cubicBezTo>
                      <a:pt x="1587003" y="81694"/>
                      <a:pt x="1604918" y="124945"/>
                      <a:pt x="1604918" y="170044"/>
                    </a:cubicBezTo>
                    <a:lnTo>
                      <a:pt x="1604918" y="170044"/>
                    </a:lnTo>
                    <a:cubicBezTo>
                      <a:pt x="1604918" y="263956"/>
                      <a:pt x="1528787" y="340087"/>
                      <a:pt x="1434875" y="340087"/>
                    </a:cubicBezTo>
                    <a:lnTo>
                      <a:pt x="170044" y="340087"/>
                    </a:lnTo>
                    <a:cubicBezTo>
                      <a:pt x="76131" y="340087"/>
                      <a:pt x="0" y="263956"/>
                      <a:pt x="0" y="170044"/>
                    </a:cubicBezTo>
                    <a:lnTo>
                      <a:pt x="0" y="170044"/>
                    </a:lnTo>
                    <a:cubicBezTo>
                      <a:pt x="0" y="76131"/>
                      <a:pt x="76131" y="0"/>
                      <a:pt x="170044" y="0"/>
                    </a:cubicBezTo>
                    <a:close/>
                  </a:path>
                </a:pathLst>
              </a:custGeom>
              <a:solidFill>
                <a:srgbClr val="9AF0FF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0" y="-38100"/>
                <a:ext cx="1604918" cy="378187"/>
              </a:xfrm>
              <a:prstGeom prst="rect">
                <a:avLst/>
              </a:prstGeom>
            </p:spPr>
            <p:txBody>
              <a:bodyPr anchor="ctr" rtlCol="false" tIns="51210" lIns="51210" bIns="51210" rIns="51210"/>
              <a:lstStyle/>
              <a:p>
                <a:pPr algn="ctr">
                  <a:lnSpc>
                    <a:spcPts val="2344"/>
                  </a:lnSpc>
                  <a:spcBef>
                    <a:spcPct val="0"/>
                  </a:spcBef>
                </a:pPr>
                <a:r>
                  <a:rPr lang="en-US" b="true" sz="1674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End</a:t>
                </a:r>
              </a:p>
            </p:txBody>
          </p:sp>
        </p:grpSp>
        <p:sp>
          <p:nvSpPr>
            <p:cNvPr name="AutoShape 58" id="58"/>
            <p:cNvSpPr/>
            <p:nvPr/>
          </p:nvSpPr>
          <p:spPr>
            <a:xfrm>
              <a:off x="4994243" y="12656337"/>
              <a:ext cx="0" cy="543762"/>
            </a:xfrm>
            <a:prstGeom prst="line">
              <a:avLst/>
            </a:prstGeom>
            <a:ln cap="rnd" w="2500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9" id="59"/>
            <p:cNvSpPr/>
            <p:nvPr/>
          </p:nvSpPr>
          <p:spPr>
            <a:xfrm flipH="true">
              <a:off x="4994243" y="3605806"/>
              <a:ext cx="0" cy="596914"/>
            </a:xfrm>
            <a:prstGeom prst="line">
              <a:avLst/>
            </a:prstGeom>
            <a:ln cap="rnd" w="2500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0" id="60"/>
            <p:cNvSpPr/>
            <p:nvPr/>
          </p:nvSpPr>
          <p:spPr>
            <a:xfrm>
              <a:off x="4994243" y="4920794"/>
              <a:ext cx="0" cy="507846"/>
            </a:xfrm>
            <a:prstGeom prst="line">
              <a:avLst/>
            </a:prstGeom>
            <a:ln cap="rnd" w="2500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1" id="61"/>
            <p:cNvSpPr/>
            <p:nvPr/>
          </p:nvSpPr>
          <p:spPr>
            <a:xfrm flipH="true">
              <a:off x="4994243" y="6543531"/>
              <a:ext cx="0" cy="543762"/>
            </a:xfrm>
            <a:prstGeom prst="line">
              <a:avLst/>
            </a:prstGeom>
            <a:ln cap="rnd" w="2500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2" id="62"/>
            <p:cNvSpPr/>
            <p:nvPr/>
          </p:nvSpPr>
          <p:spPr>
            <a:xfrm>
              <a:off x="4994243" y="9473900"/>
              <a:ext cx="0" cy="494264"/>
            </a:xfrm>
            <a:prstGeom prst="line">
              <a:avLst/>
            </a:prstGeom>
            <a:ln cap="rnd" w="2500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3" id="63"/>
            <p:cNvSpPr/>
            <p:nvPr/>
          </p:nvSpPr>
          <p:spPr>
            <a:xfrm flipH="true">
              <a:off x="4994243" y="11153402"/>
              <a:ext cx="0" cy="494264"/>
            </a:xfrm>
            <a:prstGeom prst="line">
              <a:avLst/>
            </a:prstGeom>
            <a:ln cap="rnd" w="2500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64" id="64"/>
            <p:cNvSpPr txBox="true"/>
            <p:nvPr/>
          </p:nvSpPr>
          <p:spPr>
            <a:xfrm rot="0">
              <a:off x="2288777" y="9882275"/>
              <a:ext cx="654509" cy="678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04"/>
                </a:lnSpc>
                <a:spcBef>
                  <a:spcPct val="0"/>
                </a:spcBef>
              </a:pPr>
              <a:r>
                <a:rPr lang="en-US" b="true" sz="3074">
                  <a:solidFill>
                    <a:srgbClr val="00BF63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+</a:t>
              </a:r>
            </a:p>
          </p:txBody>
        </p:sp>
        <p:sp>
          <p:nvSpPr>
            <p:cNvPr name="TextBox 65" id="65"/>
            <p:cNvSpPr txBox="true"/>
            <p:nvPr/>
          </p:nvSpPr>
          <p:spPr>
            <a:xfrm rot="0">
              <a:off x="5573091" y="10792039"/>
              <a:ext cx="616987" cy="8772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49"/>
                </a:lnSpc>
                <a:spcBef>
                  <a:spcPct val="0"/>
                </a:spcBef>
              </a:pPr>
              <a:r>
                <a:rPr lang="en-US" b="true" sz="3963">
                  <a:solidFill>
                    <a:srgbClr val="FF3131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-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448834">
            <a:off x="6626682" y="-2882191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2" y="0"/>
                </a:lnTo>
                <a:lnTo>
                  <a:pt x="5764382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2968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33254" y="2143069"/>
            <a:ext cx="425574" cy="566744"/>
          </a:xfrm>
          <a:custGeom>
            <a:avLst/>
            <a:gdLst/>
            <a:ahLst/>
            <a:cxnLst/>
            <a:rect r="r" b="b" t="t" l="l"/>
            <a:pathLst>
              <a:path h="566744" w="42557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33254" y="7543282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4" y="0"/>
                </a:lnTo>
                <a:lnTo>
                  <a:pt x="442544" y="627318"/>
                </a:lnTo>
                <a:lnTo>
                  <a:pt x="0" y="6273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8341">
            <a:off x="-7872700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9810" y="5225511"/>
            <a:ext cx="5534402" cy="1667486"/>
            <a:chOff x="0" y="0"/>
            <a:chExt cx="7379203" cy="222331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80975"/>
              <a:ext cx="7379203" cy="14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000" b="true">
                  <a:solidFill>
                    <a:srgbClr val="004AAD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Methodology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06188"/>
              <a:ext cx="7025100" cy="717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895753" y="3218968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9" y="0"/>
                </a:lnTo>
                <a:lnTo>
                  <a:pt x="1821709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44999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084925" y="3408140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585335" y="3816164"/>
            <a:ext cx="442544" cy="627318"/>
          </a:xfrm>
          <a:custGeom>
            <a:avLst/>
            <a:gdLst/>
            <a:ahLst/>
            <a:cxnLst/>
            <a:rect r="r" b="b" t="t" l="l"/>
            <a:pathLst>
              <a:path h="627318" w="442544">
                <a:moveTo>
                  <a:pt x="0" y="0"/>
                </a:moveTo>
                <a:lnTo>
                  <a:pt x="442545" y="0"/>
                </a:lnTo>
                <a:lnTo>
                  <a:pt x="442545" y="627317"/>
                </a:lnTo>
                <a:lnTo>
                  <a:pt x="0" y="6273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97080" y="312892"/>
            <a:ext cx="12945267" cy="929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8"/>
              </a:lnSpc>
            </a:pPr>
          </a:p>
          <a:p>
            <a:pPr algn="l" marL="699888" indent="-349944" lvl="1">
              <a:lnSpc>
                <a:spcPts val="4538"/>
              </a:lnSpc>
              <a:buFont typeface="Arial"/>
              <a:buChar char="•"/>
            </a:pPr>
            <a:r>
              <a:rPr lang="en-US" b="true" sz="3241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 Models</a:t>
            </a:r>
            <a:r>
              <a:rPr lang="en-US" b="true" sz="3241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:</a:t>
            </a:r>
            <a:r>
              <a:rPr lang="en-US" sz="3241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Al image processing for translation and for transcribing video calls. </a:t>
            </a:r>
            <a:r>
              <a:rPr lang="en-US" b="true" sz="3241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BERT</a:t>
            </a:r>
            <a:r>
              <a:rPr lang="en-US" sz="3241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Natural language processing &amp; </a:t>
            </a:r>
            <a:r>
              <a:rPr lang="en-US" b="true" sz="3241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CNN</a:t>
            </a:r>
            <a:r>
              <a:rPr lang="en-US" sz="3241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image classification.</a:t>
            </a:r>
          </a:p>
          <a:p>
            <a:pPr algn="l">
              <a:lnSpc>
                <a:spcPts val="4538"/>
              </a:lnSpc>
            </a:pPr>
          </a:p>
          <a:p>
            <a:pPr algn="l" marL="699888" indent="-349944" lvl="1">
              <a:lnSpc>
                <a:spcPts val="4538"/>
              </a:lnSpc>
              <a:buFont typeface="Arial"/>
              <a:buChar char="•"/>
            </a:pPr>
            <a:r>
              <a:rPr lang="en-US" b="true" sz="3241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Video/Voice call:</a:t>
            </a:r>
            <a:r>
              <a:rPr lang="en-US" b="true" sz="3241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3241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features with calling APIs like </a:t>
            </a:r>
            <a:r>
              <a:rPr lang="en-US" b="true" sz="3241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WebRTC</a:t>
            </a:r>
            <a:r>
              <a:rPr lang="en-US" sz="3241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>
              <a:lnSpc>
                <a:spcPts val="4538"/>
              </a:lnSpc>
            </a:pPr>
          </a:p>
          <a:p>
            <a:pPr algn="l" marL="699888" indent="-349944" lvl="1">
              <a:lnSpc>
                <a:spcPts val="4538"/>
              </a:lnSpc>
              <a:buFont typeface="Arial"/>
              <a:buChar char="•"/>
            </a:pPr>
            <a:r>
              <a:rPr lang="en-US" b="true" sz="3241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Speech-Text Conversion:</a:t>
            </a:r>
            <a:r>
              <a:rPr lang="en-US" sz="3241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true" sz="3241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Google Text to Speech APIs </a:t>
            </a:r>
            <a:r>
              <a:rPr lang="en-US" sz="3241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affordable option.</a:t>
            </a:r>
          </a:p>
          <a:p>
            <a:pPr algn="l">
              <a:lnSpc>
                <a:spcPts val="4538"/>
              </a:lnSpc>
            </a:pPr>
          </a:p>
          <a:p>
            <a:pPr algn="l" marL="699888" indent="-349944" lvl="1">
              <a:lnSpc>
                <a:spcPts val="4538"/>
              </a:lnSpc>
              <a:buFont typeface="Arial"/>
              <a:buChar char="•"/>
            </a:pPr>
            <a:r>
              <a:rPr lang="en-US" b="true" sz="3241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Speech Translation:</a:t>
            </a:r>
            <a:r>
              <a:rPr lang="en-US" sz="3241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Google Translate API for translating languages in real-time.</a:t>
            </a:r>
          </a:p>
          <a:p>
            <a:pPr algn="l">
              <a:lnSpc>
                <a:spcPts val="4538"/>
              </a:lnSpc>
            </a:pPr>
          </a:p>
          <a:p>
            <a:pPr algn="l" marL="708153" indent="-354077" lvl="1">
              <a:lnSpc>
                <a:spcPts val="4592"/>
              </a:lnSpc>
              <a:buFont typeface="Arial"/>
              <a:buChar char="•"/>
            </a:pPr>
            <a:r>
              <a:rPr lang="en-US" b="true" sz="3280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Interviewing Platform:</a:t>
            </a:r>
            <a:r>
              <a:rPr lang="en-US" sz="3280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true" sz="3280">
                <a:solidFill>
                  <a:srgbClr val="2A2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Unique codes </a:t>
            </a:r>
            <a:r>
              <a:rPr lang="en-US" sz="3280">
                <a:solidFill>
                  <a:srgbClr val="2A2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encryption, easy communication for speech/ hearing impaired candidates who seek jobs.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32345">
            <a:off x="15954217" y="214924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5673789" y="6892997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8341">
            <a:off x="10131915" y="3841646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-8868"/>
            <a:ext cx="9144000" cy="10295868"/>
            <a:chOff x="0" y="0"/>
            <a:chExt cx="2408296" cy="27116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11669"/>
            </a:xfrm>
            <a:custGeom>
              <a:avLst/>
              <a:gdLst/>
              <a:ahLst/>
              <a:cxnLst/>
              <a:rect r="r" b="b" t="t" l="l"/>
              <a:pathLst>
                <a:path h="2711669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08296" cy="274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180132" y="3057802"/>
            <a:ext cx="6931998" cy="6742280"/>
          </a:xfrm>
          <a:custGeom>
            <a:avLst/>
            <a:gdLst/>
            <a:ahLst/>
            <a:cxnLst/>
            <a:rect r="r" b="b" t="t" l="l"/>
            <a:pathLst>
              <a:path h="6742280" w="6931998">
                <a:moveTo>
                  <a:pt x="0" y="0"/>
                </a:moveTo>
                <a:lnTo>
                  <a:pt x="6931998" y="0"/>
                </a:lnTo>
                <a:lnTo>
                  <a:pt x="6931998" y="6742280"/>
                </a:lnTo>
                <a:lnTo>
                  <a:pt x="0" y="674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8341">
            <a:off x="-7098144" y="-1836715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649557" y="9752457"/>
            <a:ext cx="2132886" cy="348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7"/>
              </a:lnSpc>
              <a:spcBef>
                <a:spcPct val="0"/>
              </a:spcBef>
            </a:pPr>
            <a:r>
              <a:rPr lang="en-US" b="true" sz="20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 : Applications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4600" y="777647"/>
            <a:ext cx="8620503" cy="962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2"/>
              </a:lnSpc>
            </a:pPr>
          </a:p>
          <a:p>
            <a:pPr algn="l">
              <a:lnSpc>
                <a:spcPts val="3505"/>
              </a:lnSpc>
            </a:pPr>
          </a:p>
          <a:p>
            <a:pPr algn="l" marL="553957" indent="-276978" lvl="1">
              <a:lnSpc>
                <a:spcPts val="3592"/>
              </a:lnSpc>
              <a:buFont typeface="Arial"/>
              <a:buChar char="•"/>
            </a:pP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Facilitation of </a:t>
            </a:r>
            <a:r>
              <a:rPr lang="en-US" b="true" sz="256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Employment </a:t>
            </a: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Opportunities.</a:t>
            </a:r>
          </a:p>
          <a:p>
            <a:pPr algn="l">
              <a:lnSpc>
                <a:spcPts val="3592"/>
              </a:lnSpc>
            </a:pPr>
          </a:p>
          <a:p>
            <a:pPr algn="l" marL="553957" indent="-276978" lvl="1">
              <a:lnSpc>
                <a:spcPts val="3592"/>
              </a:lnSpc>
              <a:buFont typeface="Arial"/>
              <a:buChar char="•"/>
            </a:pP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for</a:t>
            </a:r>
            <a:r>
              <a:rPr lang="en-US" b="true" sz="256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Sign Language</a:t>
            </a: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users as well as Normal Users can benefit wide range of people.</a:t>
            </a:r>
          </a:p>
          <a:p>
            <a:pPr algn="l">
              <a:lnSpc>
                <a:spcPts val="3592"/>
              </a:lnSpc>
            </a:pPr>
          </a:p>
          <a:p>
            <a:pPr algn="l" marL="553957" indent="-276978" lvl="1">
              <a:lnSpc>
                <a:spcPts val="3592"/>
              </a:lnSpc>
              <a:buFont typeface="Arial"/>
              <a:buChar char="•"/>
            </a:pP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 of Communication </a:t>
            </a:r>
            <a:r>
              <a:rPr lang="en-US" b="true" sz="256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Barriers</a:t>
            </a: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it supports </a:t>
            </a:r>
            <a:r>
              <a:rPr lang="en-US" b="true" sz="256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multiple language</a:t>
            </a: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translation.</a:t>
            </a:r>
          </a:p>
          <a:p>
            <a:pPr algn="l">
              <a:lnSpc>
                <a:spcPts val="3592"/>
              </a:lnSpc>
            </a:pPr>
          </a:p>
          <a:p>
            <a:pPr algn="l" marL="553957" indent="-276978" lvl="1">
              <a:lnSpc>
                <a:spcPts val="3592"/>
              </a:lnSpc>
              <a:buFont typeface="Arial"/>
              <a:buChar char="•"/>
            </a:pP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</a:t>
            </a:r>
            <a:r>
              <a:rPr lang="en-US" b="true" sz="256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Social Inclusion</a:t>
            </a: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>
              <a:lnSpc>
                <a:spcPts val="3592"/>
              </a:lnSpc>
            </a:pPr>
          </a:p>
          <a:p>
            <a:pPr algn="l" marL="553957" indent="-276978" lvl="1">
              <a:lnSpc>
                <a:spcPts val="3592"/>
              </a:lnSpc>
              <a:buFont typeface="Arial"/>
              <a:buChar char="•"/>
            </a:pPr>
            <a:r>
              <a:rPr lang="en-US" b="true" sz="256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Psychological Benefits </a:t>
            </a: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 Confidence boosting and reduction in anxiety.</a:t>
            </a:r>
          </a:p>
          <a:p>
            <a:pPr algn="l">
              <a:lnSpc>
                <a:spcPts val="3592"/>
              </a:lnSpc>
            </a:pPr>
          </a:p>
          <a:p>
            <a:pPr algn="l" marL="553957" indent="-276978" lvl="1">
              <a:lnSpc>
                <a:spcPts val="3592"/>
              </a:lnSpc>
              <a:buFont typeface="Arial"/>
              <a:buChar char="•"/>
            </a:pP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Aids the complex</a:t>
            </a:r>
            <a:r>
              <a:rPr lang="en-US" b="true" sz="256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recruitment </a:t>
            </a: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easier for Normal and even impaired candidates.</a:t>
            </a:r>
          </a:p>
          <a:p>
            <a:pPr algn="l">
              <a:lnSpc>
                <a:spcPts val="3592"/>
              </a:lnSpc>
            </a:pPr>
          </a:p>
          <a:p>
            <a:pPr algn="l" marL="553957" indent="-276978" lvl="1">
              <a:lnSpc>
                <a:spcPts val="3592"/>
              </a:lnSpc>
              <a:buFont typeface="Arial"/>
              <a:buChar char="•"/>
            </a:pP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can communicate with </a:t>
            </a:r>
            <a:r>
              <a:rPr lang="en-US" b="true" sz="256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Doctors</a:t>
            </a:r>
            <a:r>
              <a:rPr lang="en-US" sz="2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mother tongue which system translates in user specified language. </a:t>
            </a:r>
          </a:p>
          <a:p>
            <a:pPr algn="l">
              <a:lnSpc>
                <a:spcPts val="3505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185102" y="1371390"/>
            <a:ext cx="9216398" cy="271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8"/>
              </a:lnSpc>
            </a:pPr>
          </a:p>
          <a:p>
            <a:pPr algn="l" marL="554864" indent="-277432" lvl="1">
              <a:lnSpc>
                <a:spcPts val="3598"/>
              </a:lnSpc>
              <a:buFont typeface="Arial"/>
              <a:buChar char="•"/>
            </a:pPr>
            <a:r>
              <a:rPr lang="en-US" b="true" sz="257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Government </a:t>
            </a:r>
            <a:r>
              <a:rPr lang="en-US" sz="25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use this as a platform to connect with speech and hearing impaired laborers and farmers to address their problems online.</a:t>
            </a:r>
          </a:p>
          <a:p>
            <a:pPr algn="l">
              <a:lnSpc>
                <a:spcPts val="3598"/>
              </a:lnSpc>
            </a:pPr>
          </a:p>
          <a:p>
            <a:pPr algn="l">
              <a:lnSpc>
                <a:spcPts val="359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011577" y="132513"/>
            <a:ext cx="10589419" cy="132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2"/>
              </a:lnSpc>
              <a:spcBef>
                <a:spcPct val="0"/>
              </a:spcBef>
            </a:pPr>
            <a:r>
              <a:rPr lang="en-US" b="true" sz="6859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and Benefits on Users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77260" y="6457796"/>
            <a:ext cx="3063289" cy="776106"/>
          </a:xfrm>
          <a:custGeom>
            <a:avLst/>
            <a:gdLst/>
            <a:ahLst/>
            <a:cxnLst/>
            <a:rect r="r" b="b" t="t" l="l"/>
            <a:pathLst>
              <a:path h="776106" w="3063289">
                <a:moveTo>
                  <a:pt x="0" y="0"/>
                </a:moveTo>
                <a:lnTo>
                  <a:pt x="3063289" y="0"/>
                </a:lnTo>
                <a:lnTo>
                  <a:pt x="3063289" y="776106"/>
                </a:lnTo>
                <a:lnTo>
                  <a:pt x="0" y="776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80" t="-4577" r="0" b="-45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7271" y="5475138"/>
            <a:ext cx="2543267" cy="925508"/>
          </a:xfrm>
          <a:custGeom>
            <a:avLst/>
            <a:gdLst/>
            <a:ahLst/>
            <a:cxnLst/>
            <a:rect r="r" b="b" t="t" l="l"/>
            <a:pathLst>
              <a:path h="925508" w="2543267">
                <a:moveTo>
                  <a:pt x="0" y="0"/>
                </a:moveTo>
                <a:lnTo>
                  <a:pt x="2543267" y="0"/>
                </a:lnTo>
                <a:lnTo>
                  <a:pt x="2543267" y="925508"/>
                </a:lnTo>
                <a:lnTo>
                  <a:pt x="0" y="9255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31626" y="5609479"/>
            <a:ext cx="3018028" cy="791168"/>
          </a:xfrm>
          <a:custGeom>
            <a:avLst/>
            <a:gdLst/>
            <a:ahLst/>
            <a:cxnLst/>
            <a:rect r="r" b="b" t="t" l="l"/>
            <a:pathLst>
              <a:path h="791168" w="3018028">
                <a:moveTo>
                  <a:pt x="0" y="0"/>
                </a:moveTo>
                <a:lnTo>
                  <a:pt x="3018028" y="0"/>
                </a:lnTo>
                <a:lnTo>
                  <a:pt x="3018028" y="791167"/>
                </a:lnTo>
                <a:lnTo>
                  <a:pt x="0" y="791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887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28365" y="6591146"/>
            <a:ext cx="2587243" cy="856327"/>
          </a:xfrm>
          <a:custGeom>
            <a:avLst/>
            <a:gdLst/>
            <a:ahLst/>
            <a:cxnLst/>
            <a:rect r="r" b="b" t="t" l="l"/>
            <a:pathLst>
              <a:path h="856327" w="2587243">
                <a:moveTo>
                  <a:pt x="0" y="0"/>
                </a:moveTo>
                <a:lnTo>
                  <a:pt x="2587243" y="0"/>
                </a:lnTo>
                <a:lnTo>
                  <a:pt x="2587243" y="856327"/>
                </a:lnTo>
                <a:lnTo>
                  <a:pt x="0" y="8563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392" t="-70725" r="-8618" b="-5690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405431" y="1757465"/>
            <a:ext cx="7713824" cy="3657303"/>
            <a:chOff x="0" y="0"/>
            <a:chExt cx="10285099" cy="487640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3004089" y="0"/>
              <a:ext cx="4401201" cy="2200600"/>
              <a:chOff x="0" y="0"/>
              <a:chExt cx="812800" cy="4064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8128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AFD1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57150"/>
                <a:ext cx="812800" cy="463550"/>
              </a:xfrm>
              <a:prstGeom prst="rect">
                <a:avLst/>
              </a:prstGeom>
            </p:spPr>
            <p:txBody>
              <a:bodyPr anchor="ctr" rtlCol="false" tIns="49828" lIns="49828" bIns="49828" rIns="49828"/>
              <a:lstStyle/>
              <a:p>
                <a:pPr algn="ctr">
                  <a:lnSpc>
                    <a:spcPts val="4899"/>
                  </a:lnSpc>
                  <a:spcBef>
                    <a:spcPct val="0"/>
                  </a:spcBef>
                </a:pPr>
                <a:r>
                  <a:rPr lang="en-US" b="true" sz="3499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Future Scope </a:t>
                </a: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3268934"/>
              <a:ext cx="4494241" cy="1581675"/>
              <a:chOff x="0" y="0"/>
              <a:chExt cx="1716774" cy="60419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716774" cy="604191"/>
              </a:xfrm>
              <a:custGeom>
                <a:avLst/>
                <a:gdLst/>
                <a:ahLst/>
                <a:cxnLst/>
                <a:rect r="r" b="b" t="t" l="l"/>
                <a:pathLst>
                  <a:path h="604191" w="1716774">
                    <a:moveTo>
                      <a:pt x="68905" y="0"/>
                    </a:moveTo>
                    <a:lnTo>
                      <a:pt x="1647868" y="0"/>
                    </a:lnTo>
                    <a:cubicBezTo>
                      <a:pt x="1685924" y="0"/>
                      <a:pt x="1716774" y="30850"/>
                      <a:pt x="1716774" y="68905"/>
                    </a:cubicBezTo>
                    <a:lnTo>
                      <a:pt x="1716774" y="535285"/>
                    </a:lnTo>
                    <a:cubicBezTo>
                      <a:pt x="1716774" y="553560"/>
                      <a:pt x="1709514" y="571087"/>
                      <a:pt x="1696592" y="584009"/>
                    </a:cubicBezTo>
                    <a:cubicBezTo>
                      <a:pt x="1683670" y="596931"/>
                      <a:pt x="1666143" y="604191"/>
                      <a:pt x="1647868" y="604191"/>
                    </a:cubicBezTo>
                    <a:lnTo>
                      <a:pt x="68905" y="604191"/>
                    </a:lnTo>
                    <a:cubicBezTo>
                      <a:pt x="30850" y="604191"/>
                      <a:pt x="0" y="573341"/>
                      <a:pt x="0" y="535285"/>
                    </a:cubicBezTo>
                    <a:lnTo>
                      <a:pt x="0" y="68905"/>
                    </a:lnTo>
                    <a:cubicBezTo>
                      <a:pt x="0" y="50630"/>
                      <a:pt x="7260" y="33104"/>
                      <a:pt x="20182" y="20182"/>
                    </a:cubicBezTo>
                    <a:cubicBezTo>
                      <a:pt x="33104" y="7260"/>
                      <a:pt x="50630" y="0"/>
                      <a:pt x="68905" y="0"/>
                    </a:cubicBezTo>
                    <a:close/>
                  </a:path>
                </a:pathLst>
              </a:custGeom>
              <a:solidFill>
                <a:srgbClr val="AFD1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1716774" cy="661341"/>
              </a:xfrm>
              <a:prstGeom prst="rect">
                <a:avLst/>
              </a:prstGeom>
            </p:spPr>
            <p:txBody>
              <a:bodyPr anchor="ctr" rtlCol="false" tIns="49828" lIns="49828" bIns="49828" rIns="49828"/>
              <a:lstStyle/>
              <a:p>
                <a:pPr algn="ctr">
                  <a:lnSpc>
                    <a:spcPts val="3639"/>
                  </a:lnSpc>
                </a:pPr>
                <a:r>
                  <a:rPr lang="en-US" sz="25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Offline Functionality</a:t>
                </a:r>
              </a:p>
              <a:p>
                <a:pPr algn="ctr">
                  <a:lnSpc>
                    <a:spcPts val="167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5790858" y="3294729"/>
              <a:ext cx="4494241" cy="1581675"/>
              <a:chOff x="0" y="0"/>
              <a:chExt cx="1716774" cy="60419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716774" cy="604191"/>
              </a:xfrm>
              <a:custGeom>
                <a:avLst/>
                <a:gdLst/>
                <a:ahLst/>
                <a:cxnLst/>
                <a:rect r="r" b="b" t="t" l="l"/>
                <a:pathLst>
                  <a:path h="604191" w="1716774">
                    <a:moveTo>
                      <a:pt x="68905" y="0"/>
                    </a:moveTo>
                    <a:lnTo>
                      <a:pt x="1647868" y="0"/>
                    </a:lnTo>
                    <a:cubicBezTo>
                      <a:pt x="1685924" y="0"/>
                      <a:pt x="1716774" y="30850"/>
                      <a:pt x="1716774" y="68905"/>
                    </a:cubicBezTo>
                    <a:lnTo>
                      <a:pt x="1716774" y="535285"/>
                    </a:lnTo>
                    <a:cubicBezTo>
                      <a:pt x="1716774" y="553560"/>
                      <a:pt x="1709514" y="571087"/>
                      <a:pt x="1696592" y="584009"/>
                    </a:cubicBezTo>
                    <a:cubicBezTo>
                      <a:pt x="1683670" y="596931"/>
                      <a:pt x="1666143" y="604191"/>
                      <a:pt x="1647868" y="604191"/>
                    </a:cubicBezTo>
                    <a:lnTo>
                      <a:pt x="68905" y="604191"/>
                    </a:lnTo>
                    <a:cubicBezTo>
                      <a:pt x="30850" y="604191"/>
                      <a:pt x="0" y="573341"/>
                      <a:pt x="0" y="535285"/>
                    </a:cubicBezTo>
                    <a:lnTo>
                      <a:pt x="0" y="68905"/>
                    </a:lnTo>
                    <a:cubicBezTo>
                      <a:pt x="0" y="50630"/>
                      <a:pt x="7260" y="33104"/>
                      <a:pt x="20182" y="20182"/>
                    </a:cubicBezTo>
                    <a:cubicBezTo>
                      <a:pt x="33104" y="7260"/>
                      <a:pt x="50630" y="0"/>
                      <a:pt x="68905" y="0"/>
                    </a:cubicBezTo>
                    <a:close/>
                  </a:path>
                </a:pathLst>
              </a:custGeom>
              <a:solidFill>
                <a:srgbClr val="AFD1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57150"/>
                <a:ext cx="1716774" cy="661341"/>
              </a:xfrm>
              <a:prstGeom prst="rect">
                <a:avLst/>
              </a:prstGeom>
            </p:spPr>
            <p:txBody>
              <a:bodyPr anchor="ctr" rtlCol="false" tIns="49828" lIns="49828" bIns="49828" rIns="49828"/>
              <a:lstStyle/>
              <a:p>
                <a:pPr algn="ctr">
                  <a:lnSpc>
                    <a:spcPts val="3639"/>
                  </a:lnSpc>
                  <a:spcBef>
                    <a:spcPct val="0"/>
                  </a:spcBef>
                </a:pPr>
                <a:r>
                  <a:rPr lang="en-US" sz="25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AR based hand signs</a:t>
                </a:r>
              </a:p>
            </p:txBody>
          </p:sp>
        </p:grpSp>
        <p:sp>
          <p:nvSpPr>
            <p:cNvPr name="AutoShape 16" id="16"/>
            <p:cNvSpPr/>
            <p:nvPr/>
          </p:nvSpPr>
          <p:spPr>
            <a:xfrm flipH="true">
              <a:off x="2247121" y="1100300"/>
              <a:ext cx="756969" cy="2168633"/>
            </a:xfrm>
            <a:prstGeom prst="line">
              <a:avLst/>
            </a:prstGeom>
            <a:ln cap="rnd" w="50800">
              <a:solidFill>
                <a:srgbClr val="ACB8C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7405290" y="1100300"/>
              <a:ext cx="632688" cy="2194428"/>
            </a:xfrm>
            <a:prstGeom prst="line">
              <a:avLst/>
            </a:prstGeom>
            <a:ln cap="rnd" w="50800">
              <a:solidFill>
                <a:srgbClr val="ACB8C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TextBox 18" id="18"/>
          <p:cNvSpPr txBox="true"/>
          <p:nvPr/>
        </p:nvSpPr>
        <p:spPr>
          <a:xfrm rot="0">
            <a:off x="4977262" y="231240"/>
            <a:ext cx="939280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Scope and Conclusion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2336462" y="-6005062"/>
            <a:ext cx="12010125" cy="12010125"/>
          </a:xfrm>
          <a:custGeom>
            <a:avLst/>
            <a:gdLst/>
            <a:ahLst/>
            <a:cxnLst/>
            <a:rect r="r" b="b" t="t" l="l"/>
            <a:pathLst>
              <a:path h="12010125" w="12010125">
                <a:moveTo>
                  <a:pt x="0" y="0"/>
                </a:moveTo>
                <a:lnTo>
                  <a:pt x="12010125" y="0"/>
                </a:lnTo>
                <a:lnTo>
                  <a:pt x="12010125" y="12010124"/>
                </a:lnTo>
                <a:lnTo>
                  <a:pt x="0" y="12010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9144000" y="87141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24390" y="2818481"/>
            <a:ext cx="9600610" cy="517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91"/>
              </a:lnSpc>
              <a:spcBef>
                <a:spcPct val="0"/>
              </a:spcBef>
            </a:pPr>
            <a:r>
              <a:rPr lang="en-US" b="true" sz="36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</a:t>
            </a:r>
            <a:r>
              <a:rPr lang="en-US" b="true" sz="363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 conclusion, EchoAssist bridges communication gaps between speech and hearing-impaired individuals and others, fostering inclusivity through real-time language translation, AI-driven features, and seamless video call integration. It empowers users in everyday interactions and recruitment processes, ensuring accessibility and equal opportunities for all.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DAGbIeYljYg</dc:identifier>
  <dcterms:modified xsi:type="dcterms:W3CDTF">2011-08-01T06:04:30Z</dcterms:modified>
  <cp:revision>1</cp:revision>
  <dc:title>Deciphers_Echoassits_PPT</dc:title>
</cp:coreProperties>
</file>