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8" r:id="rId4"/>
    <p:sldId id="262" r:id="rId5"/>
    <p:sldId id="263" r:id="rId6"/>
    <p:sldId id="265" r:id="rId7"/>
    <p:sldId id="268" r:id="rId8"/>
    <p:sldId id="264" r:id="rId9"/>
    <p:sldId id="352" r:id="rId10"/>
    <p:sldId id="353" r:id="rId11"/>
    <p:sldId id="368" r:id="rId12"/>
    <p:sldId id="339" r:id="rId13"/>
    <p:sldId id="351" r:id="rId14"/>
    <p:sldId id="350" r:id="rId15"/>
    <p:sldId id="365" r:id="rId16"/>
    <p:sldId id="355" r:id="rId17"/>
    <p:sldId id="357" r:id="rId18"/>
    <p:sldId id="356" r:id="rId19"/>
    <p:sldId id="363" r:id="rId20"/>
    <p:sldId id="367" r:id="rId21"/>
    <p:sldId id="347" r:id="rId22"/>
    <p:sldId id="344" r:id="rId23"/>
    <p:sldId id="283" r:id="rId24"/>
    <p:sldId id="341" r:id="rId25"/>
    <p:sldId id="330" r:id="rId26"/>
    <p:sldId id="331" r:id="rId27"/>
    <p:sldId id="369" r:id="rId28"/>
    <p:sldId id="332" r:id="rId29"/>
    <p:sldId id="333" r:id="rId30"/>
    <p:sldId id="340" r:id="rId31"/>
    <p:sldId id="266"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60"/>
  </p:normalViewPr>
  <p:slideViewPr>
    <p:cSldViewPr snapToGrid="0">
      <p:cViewPr varScale="1">
        <p:scale>
          <a:sx n="85" d="100"/>
          <a:sy n="85"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698BB-C8EB-444B-969D-0E79F8A79DB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8AE89-D5AE-4152-8B0F-3C00BEE3E40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35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698BB-C8EB-444B-969D-0E79F8A79DB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8AE89-D5AE-4152-8B0F-3C00BEE3E408}" type="slidenum">
              <a:rPr lang="en-IN" smtClean="0"/>
              <a:t>‹#›</a:t>
            </a:fld>
            <a:endParaRPr lang="en-IN"/>
          </a:p>
        </p:txBody>
      </p:sp>
    </p:spTree>
    <p:extLst>
      <p:ext uri="{BB962C8B-B14F-4D97-AF65-F5344CB8AC3E}">
        <p14:creationId xmlns:p14="http://schemas.microsoft.com/office/powerpoint/2010/main" val="175166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698BB-C8EB-444B-969D-0E79F8A79DB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8AE89-D5AE-4152-8B0F-3C00BEE3E408}" type="slidenum">
              <a:rPr lang="en-IN" smtClean="0"/>
              <a:t>‹#›</a:t>
            </a:fld>
            <a:endParaRPr lang="en-IN"/>
          </a:p>
        </p:txBody>
      </p:sp>
    </p:spTree>
    <p:extLst>
      <p:ext uri="{BB962C8B-B14F-4D97-AF65-F5344CB8AC3E}">
        <p14:creationId xmlns:p14="http://schemas.microsoft.com/office/powerpoint/2010/main" val="207999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698BB-C8EB-444B-969D-0E79F8A79DB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8AE89-D5AE-4152-8B0F-3C00BEE3E408}" type="slidenum">
              <a:rPr lang="en-IN" smtClean="0"/>
              <a:t>‹#›</a:t>
            </a:fld>
            <a:endParaRPr lang="en-IN"/>
          </a:p>
        </p:txBody>
      </p:sp>
    </p:spTree>
    <p:extLst>
      <p:ext uri="{BB962C8B-B14F-4D97-AF65-F5344CB8AC3E}">
        <p14:creationId xmlns:p14="http://schemas.microsoft.com/office/powerpoint/2010/main" val="84762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698BB-C8EB-444B-969D-0E79F8A79DB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8AE89-D5AE-4152-8B0F-3C00BEE3E40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22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698BB-C8EB-444B-969D-0E79F8A79DB2}"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8AE89-D5AE-4152-8B0F-3C00BEE3E408}" type="slidenum">
              <a:rPr lang="en-IN" smtClean="0"/>
              <a:t>‹#›</a:t>
            </a:fld>
            <a:endParaRPr lang="en-IN"/>
          </a:p>
        </p:txBody>
      </p:sp>
    </p:spTree>
    <p:extLst>
      <p:ext uri="{BB962C8B-B14F-4D97-AF65-F5344CB8AC3E}">
        <p14:creationId xmlns:p14="http://schemas.microsoft.com/office/powerpoint/2010/main" val="336309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698BB-C8EB-444B-969D-0E79F8A79DB2}"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8AE89-D5AE-4152-8B0F-3C00BEE3E408}" type="slidenum">
              <a:rPr lang="en-IN" smtClean="0"/>
              <a:t>‹#›</a:t>
            </a:fld>
            <a:endParaRPr lang="en-IN"/>
          </a:p>
        </p:txBody>
      </p:sp>
    </p:spTree>
    <p:extLst>
      <p:ext uri="{BB962C8B-B14F-4D97-AF65-F5344CB8AC3E}">
        <p14:creationId xmlns:p14="http://schemas.microsoft.com/office/powerpoint/2010/main" val="254184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698BB-C8EB-444B-969D-0E79F8A79DB2}"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8AE89-D5AE-4152-8B0F-3C00BEE3E408}" type="slidenum">
              <a:rPr lang="en-IN" smtClean="0"/>
              <a:t>‹#›</a:t>
            </a:fld>
            <a:endParaRPr lang="en-IN"/>
          </a:p>
        </p:txBody>
      </p:sp>
    </p:spTree>
    <p:extLst>
      <p:ext uri="{BB962C8B-B14F-4D97-AF65-F5344CB8AC3E}">
        <p14:creationId xmlns:p14="http://schemas.microsoft.com/office/powerpoint/2010/main" val="238260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D698BB-C8EB-444B-969D-0E79F8A79DB2}" type="datetimeFigureOut">
              <a:rPr lang="en-IN" smtClean="0"/>
              <a:t>12-05-2022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9B8AE89-D5AE-4152-8B0F-3C00BEE3E408}" type="slidenum">
              <a:rPr lang="en-IN" smtClean="0"/>
              <a:t>‹#›</a:t>
            </a:fld>
            <a:endParaRPr lang="en-IN"/>
          </a:p>
        </p:txBody>
      </p:sp>
    </p:spTree>
    <p:extLst>
      <p:ext uri="{BB962C8B-B14F-4D97-AF65-F5344CB8AC3E}">
        <p14:creationId xmlns:p14="http://schemas.microsoft.com/office/powerpoint/2010/main" val="135246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D698BB-C8EB-444B-969D-0E79F8A79DB2}" type="datetimeFigureOut">
              <a:rPr lang="en-IN" smtClean="0"/>
              <a:t>12-05-2022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B8AE89-D5AE-4152-8B0F-3C00BEE3E408}" type="slidenum">
              <a:rPr lang="en-IN" smtClean="0"/>
              <a:t>‹#›</a:t>
            </a:fld>
            <a:endParaRPr lang="en-IN"/>
          </a:p>
        </p:txBody>
      </p:sp>
    </p:spTree>
    <p:extLst>
      <p:ext uri="{BB962C8B-B14F-4D97-AF65-F5344CB8AC3E}">
        <p14:creationId xmlns:p14="http://schemas.microsoft.com/office/powerpoint/2010/main" val="123298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698BB-C8EB-444B-969D-0E79F8A79DB2}"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8AE89-D5AE-4152-8B0F-3C00BEE3E408}" type="slidenum">
              <a:rPr lang="en-IN" smtClean="0"/>
              <a:t>‹#›</a:t>
            </a:fld>
            <a:endParaRPr lang="en-IN"/>
          </a:p>
        </p:txBody>
      </p:sp>
    </p:spTree>
    <p:extLst>
      <p:ext uri="{BB962C8B-B14F-4D97-AF65-F5344CB8AC3E}">
        <p14:creationId xmlns:p14="http://schemas.microsoft.com/office/powerpoint/2010/main" val="296569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D698BB-C8EB-444B-969D-0E79F8A79DB2}" type="datetimeFigureOut">
              <a:rPr lang="en-IN" smtClean="0"/>
              <a:t>12-05-2022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B8AE89-D5AE-4152-8B0F-3C00BEE3E40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318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63A8-1C3E-45C2-8BFD-99772F318D8D}"/>
              </a:ext>
            </a:extLst>
          </p:cNvPr>
          <p:cNvSpPr>
            <a:spLocks noGrp="1"/>
          </p:cNvSpPr>
          <p:nvPr>
            <p:ph type="ctrTitle"/>
          </p:nvPr>
        </p:nvSpPr>
        <p:spPr/>
        <p:txBody>
          <a:bodyPr/>
          <a:lstStyle/>
          <a:p>
            <a:pPr algn="ctr"/>
            <a:r>
              <a:rPr lang="en-US" sz="8000" dirty="0"/>
              <a:t>Emotion Based Music Player</a:t>
            </a:r>
            <a:endParaRPr lang="en-IN" sz="8000" dirty="0"/>
          </a:p>
        </p:txBody>
      </p:sp>
      <p:sp>
        <p:nvSpPr>
          <p:cNvPr id="3" name="Subtitle 2">
            <a:extLst>
              <a:ext uri="{FF2B5EF4-FFF2-40B4-BE49-F238E27FC236}">
                <a16:creationId xmlns:a16="http://schemas.microsoft.com/office/drawing/2014/main" id="{44D88CE7-3AA8-4C92-B1B8-9E033EABA828}"/>
              </a:ext>
            </a:extLst>
          </p:cNvPr>
          <p:cNvSpPr>
            <a:spLocks noGrp="1"/>
          </p:cNvSpPr>
          <p:nvPr>
            <p:ph type="subTitle" idx="1"/>
          </p:nvPr>
        </p:nvSpPr>
        <p:spPr/>
        <p:txBody>
          <a:bodyPr/>
          <a:lstStyle/>
          <a:p>
            <a:r>
              <a:rPr lang="en-IN" dirty="0"/>
              <a:t>Title</a:t>
            </a:r>
          </a:p>
        </p:txBody>
      </p:sp>
    </p:spTree>
    <p:extLst>
      <p:ext uri="{BB962C8B-B14F-4D97-AF65-F5344CB8AC3E}">
        <p14:creationId xmlns:p14="http://schemas.microsoft.com/office/powerpoint/2010/main" val="233157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80DF-DBE9-4F6E-834B-F8FF3CCCAE28}"/>
              </a:ext>
            </a:extLst>
          </p:cNvPr>
          <p:cNvSpPr>
            <a:spLocks noGrp="1"/>
          </p:cNvSpPr>
          <p:nvPr>
            <p:ph type="title"/>
          </p:nvPr>
        </p:nvSpPr>
        <p:spPr/>
        <p:txBody>
          <a:bodyPr/>
          <a:lstStyle/>
          <a:p>
            <a:r>
              <a:rPr lang="en-IN" dirty="0"/>
              <a:t>DFD Level 1</a:t>
            </a:r>
          </a:p>
        </p:txBody>
      </p:sp>
      <p:sp>
        <p:nvSpPr>
          <p:cNvPr id="3" name="Slide Number Placeholder 2">
            <a:extLst>
              <a:ext uri="{FF2B5EF4-FFF2-40B4-BE49-F238E27FC236}">
                <a16:creationId xmlns:a16="http://schemas.microsoft.com/office/drawing/2014/main" id="{41B1094A-556B-47A6-94B7-70CD45737DCF}"/>
              </a:ext>
            </a:extLst>
          </p:cNvPr>
          <p:cNvSpPr>
            <a:spLocks noGrp="1"/>
          </p:cNvSpPr>
          <p:nvPr>
            <p:ph type="sldNum" sz="quarter" idx="12"/>
          </p:nvPr>
        </p:nvSpPr>
        <p:spPr/>
        <p:txBody>
          <a:bodyPr/>
          <a:lstStyle/>
          <a:p>
            <a:fld id="{5C7DCFF2-037F-4169-AC2F-0E88728F9348}" type="slidenum">
              <a:rPr lang="en-US" smtClean="0"/>
              <a:pPr/>
              <a:t>10</a:t>
            </a:fld>
            <a:endParaRPr lang="en-US"/>
          </a:p>
        </p:txBody>
      </p:sp>
      <p:pic>
        <p:nvPicPr>
          <p:cNvPr id="8" name="Picture 7">
            <a:extLst>
              <a:ext uri="{FF2B5EF4-FFF2-40B4-BE49-F238E27FC236}">
                <a16:creationId xmlns:a16="http://schemas.microsoft.com/office/drawing/2014/main" id="{F255605C-EA6D-49F5-BC87-54C6732DA9B1}"/>
              </a:ext>
            </a:extLst>
          </p:cNvPr>
          <p:cNvPicPr>
            <a:picLocks noChangeAspect="1"/>
          </p:cNvPicPr>
          <p:nvPr/>
        </p:nvPicPr>
        <p:blipFill>
          <a:blip r:embed="rId2"/>
          <a:stretch>
            <a:fillRect/>
          </a:stretch>
        </p:blipFill>
        <p:spPr>
          <a:xfrm>
            <a:off x="2381250" y="1600200"/>
            <a:ext cx="7429500" cy="4231428"/>
          </a:xfrm>
          <a:prstGeom prst="rect">
            <a:avLst/>
          </a:prstGeom>
        </p:spPr>
      </p:pic>
    </p:spTree>
    <p:extLst>
      <p:ext uri="{BB962C8B-B14F-4D97-AF65-F5344CB8AC3E}">
        <p14:creationId xmlns:p14="http://schemas.microsoft.com/office/powerpoint/2010/main" val="33185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0369-57A6-4543-AC19-86B883FB391D}"/>
              </a:ext>
            </a:extLst>
          </p:cNvPr>
          <p:cNvSpPr>
            <a:spLocks noGrp="1"/>
          </p:cNvSpPr>
          <p:nvPr>
            <p:ph type="title"/>
          </p:nvPr>
        </p:nvSpPr>
        <p:spPr/>
        <p:txBody>
          <a:bodyPr/>
          <a:lstStyle/>
          <a:p>
            <a:r>
              <a:rPr lang="en-IN" dirty="0"/>
              <a:t>UML Diagram - Use Case</a:t>
            </a:r>
          </a:p>
        </p:txBody>
      </p:sp>
      <p:pic>
        <p:nvPicPr>
          <p:cNvPr id="8" name="Content Placeholder 7">
            <a:extLst>
              <a:ext uri="{FF2B5EF4-FFF2-40B4-BE49-F238E27FC236}">
                <a16:creationId xmlns:a16="http://schemas.microsoft.com/office/drawing/2014/main" id="{4CD28323-C69D-4257-9AB4-4AB05A723124}"/>
              </a:ext>
            </a:extLst>
          </p:cNvPr>
          <p:cNvPicPr>
            <a:picLocks noGrp="1" noChangeAspect="1"/>
          </p:cNvPicPr>
          <p:nvPr>
            <p:ph idx="1"/>
          </p:nvPr>
        </p:nvPicPr>
        <p:blipFill>
          <a:blip r:embed="rId2"/>
          <a:stretch>
            <a:fillRect/>
          </a:stretch>
        </p:blipFill>
        <p:spPr>
          <a:xfrm>
            <a:off x="3723625" y="1846263"/>
            <a:ext cx="4805075" cy="4022725"/>
          </a:xfrm>
          <a:prstGeom prst="rect">
            <a:avLst/>
          </a:prstGeom>
        </p:spPr>
      </p:pic>
    </p:spTree>
    <p:extLst>
      <p:ext uri="{BB962C8B-B14F-4D97-AF65-F5344CB8AC3E}">
        <p14:creationId xmlns:p14="http://schemas.microsoft.com/office/powerpoint/2010/main" val="302347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A663-0A68-4DD4-89B6-5F6CEE4F612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UML Diagram - Activity</a:t>
            </a:r>
          </a:p>
        </p:txBody>
      </p:sp>
      <p:sp>
        <p:nvSpPr>
          <p:cNvPr id="4" name="Slide Number Placeholder 3">
            <a:extLst>
              <a:ext uri="{FF2B5EF4-FFF2-40B4-BE49-F238E27FC236}">
                <a16:creationId xmlns:a16="http://schemas.microsoft.com/office/drawing/2014/main" id="{38975B68-9B98-4B69-83B2-07422AF51DCB}"/>
              </a:ext>
            </a:extLst>
          </p:cNvPr>
          <p:cNvSpPr>
            <a:spLocks noGrp="1"/>
          </p:cNvSpPr>
          <p:nvPr>
            <p:ph type="sldNum" sz="quarter" idx="12"/>
          </p:nvPr>
        </p:nvSpPr>
        <p:spPr/>
        <p:txBody>
          <a:bodyPr/>
          <a:lstStyle/>
          <a:p>
            <a:fld id="{5C7DCFF2-037F-4169-AC2F-0E88728F9348}" type="slidenum">
              <a:rPr lang="en-US" smtClean="0"/>
              <a:pPr/>
              <a:t>12</a:t>
            </a:fld>
            <a:endParaRPr lang="en-US"/>
          </a:p>
        </p:txBody>
      </p:sp>
      <p:pic>
        <p:nvPicPr>
          <p:cNvPr id="5" name="Picture 4">
            <a:extLst>
              <a:ext uri="{FF2B5EF4-FFF2-40B4-BE49-F238E27FC236}">
                <a16:creationId xmlns:a16="http://schemas.microsoft.com/office/drawing/2014/main" id="{669798BF-6838-4DBE-9B8A-A9B90F1C2AE9}"/>
              </a:ext>
            </a:extLst>
          </p:cNvPr>
          <p:cNvPicPr>
            <a:picLocks noChangeAspect="1"/>
          </p:cNvPicPr>
          <p:nvPr/>
        </p:nvPicPr>
        <p:blipFill>
          <a:blip r:embed="rId2"/>
          <a:stretch>
            <a:fillRect/>
          </a:stretch>
        </p:blipFill>
        <p:spPr>
          <a:xfrm>
            <a:off x="4181475" y="1506517"/>
            <a:ext cx="3829050" cy="4541858"/>
          </a:xfrm>
          <a:prstGeom prst="rect">
            <a:avLst/>
          </a:prstGeom>
        </p:spPr>
      </p:pic>
    </p:spTree>
    <p:extLst>
      <p:ext uri="{BB962C8B-B14F-4D97-AF65-F5344CB8AC3E}">
        <p14:creationId xmlns:p14="http://schemas.microsoft.com/office/powerpoint/2010/main" val="2084227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1A92-5BF6-4618-AA9B-BF90FEAA915E}"/>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UML Diagram - Sequence</a:t>
            </a:r>
            <a:endParaRPr lang="en-IN" dirty="0"/>
          </a:p>
        </p:txBody>
      </p:sp>
      <p:pic>
        <p:nvPicPr>
          <p:cNvPr id="8" name="Content Placeholder 7">
            <a:extLst>
              <a:ext uri="{FF2B5EF4-FFF2-40B4-BE49-F238E27FC236}">
                <a16:creationId xmlns:a16="http://schemas.microsoft.com/office/drawing/2014/main" id="{6A3E650A-1274-45E8-BF12-61308082F5C9}"/>
              </a:ext>
            </a:extLst>
          </p:cNvPr>
          <p:cNvPicPr>
            <a:picLocks noGrp="1" noChangeAspect="1"/>
          </p:cNvPicPr>
          <p:nvPr>
            <p:ph idx="1"/>
          </p:nvPr>
        </p:nvPicPr>
        <p:blipFill>
          <a:blip r:embed="rId2"/>
          <a:stretch>
            <a:fillRect/>
          </a:stretch>
        </p:blipFill>
        <p:spPr>
          <a:xfrm>
            <a:off x="3182495" y="2052638"/>
            <a:ext cx="5049137" cy="4195762"/>
          </a:xfrm>
          <a:prstGeom prst="rect">
            <a:avLst/>
          </a:prstGeom>
        </p:spPr>
      </p:pic>
      <p:sp>
        <p:nvSpPr>
          <p:cNvPr id="3" name="Slide Number Placeholder 2">
            <a:extLst>
              <a:ext uri="{FF2B5EF4-FFF2-40B4-BE49-F238E27FC236}">
                <a16:creationId xmlns:a16="http://schemas.microsoft.com/office/drawing/2014/main" id="{15C13A8A-9E93-4449-9BEE-A53677653BC7}"/>
              </a:ext>
            </a:extLst>
          </p:cNvPr>
          <p:cNvSpPr>
            <a:spLocks noGrp="1"/>
          </p:cNvSpPr>
          <p:nvPr>
            <p:ph type="sldNum" sz="quarter" idx="12"/>
          </p:nvPr>
        </p:nvSpPr>
        <p:spPr/>
        <p:txBody>
          <a:bodyPr/>
          <a:lstStyle/>
          <a:p>
            <a:fld id="{5C7DCFF2-037F-4169-AC2F-0E88728F9348}" type="slidenum">
              <a:rPr lang="en-US" smtClean="0"/>
              <a:pPr/>
              <a:t>13</a:t>
            </a:fld>
            <a:endParaRPr lang="en-US"/>
          </a:p>
        </p:txBody>
      </p:sp>
    </p:spTree>
    <p:extLst>
      <p:ext uri="{BB962C8B-B14F-4D97-AF65-F5344CB8AC3E}">
        <p14:creationId xmlns:p14="http://schemas.microsoft.com/office/powerpoint/2010/main" val="177469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E155-FF06-481C-B79E-25E39EDB4930}"/>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UML Diagram - Class</a:t>
            </a:r>
            <a:endParaRPr lang="en-IN" dirty="0"/>
          </a:p>
        </p:txBody>
      </p:sp>
      <p:pic>
        <p:nvPicPr>
          <p:cNvPr id="8" name="Content Placeholder 7">
            <a:extLst>
              <a:ext uri="{FF2B5EF4-FFF2-40B4-BE49-F238E27FC236}">
                <a16:creationId xmlns:a16="http://schemas.microsoft.com/office/drawing/2014/main" id="{FF6F44E7-06C1-4474-84F2-E7F3787DCEE8}"/>
              </a:ext>
            </a:extLst>
          </p:cNvPr>
          <p:cNvPicPr>
            <a:picLocks noGrp="1" noChangeAspect="1"/>
          </p:cNvPicPr>
          <p:nvPr>
            <p:ph idx="1"/>
          </p:nvPr>
        </p:nvPicPr>
        <p:blipFill>
          <a:blip r:embed="rId2"/>
          <a:stretch>
            <a:fillRect/>
          </a:stretch>
        </p:blipFill>
        <p:spPr>
          <a:xfrm>
            <a:off x="2744515" y="2052638"/>
            <a:ext cx="5925096" cy="4195762"/>
          </a:xfrm>
          <a:prstGeom prst="rect">
            <a:avLst/>
          </a:prstGeom>
        </p:spPr>
      </p:pic>
      <p:sp>
        <p:nvSpPr>
          <p:cNvPr id="3" name="Slide Number Placeholder 2">
            <a:extLst>
              <a:ext uri="{FF2B5EF4-FFF2-40B4-BE49-F238E27FC236}">
                <a16:creationId xmlns:a16="http://schemas.microsoft.com/office/drawing/2014/main" id="{D62E3BF3-221D-4DD6-BC22-4C053CA46861}"/>
              </a:ext>
            </a:extLst>
          </p:cNvPr>
          <p:cNvSpPr>
            <a:spLocks noGrp="1"/>
          </p:cNvSpPr>
          <p:nvPr>
            <p:ph type="sldNum" sz="quarter" idx="12"/>
          </p:nvPr>
        </p:nvSpPr>
        <p:spPr/>
        <p:txBody>
          <a:bodyPr/>
          <a:lstStyle/>
          <a:p>
            <a:fld id="{5C7DCFF2-037F-4169-AC2F-0E88728F9348}" type="slidenum">
              <a:rPr lang="en-US" smtClean="0"/>
              <a:pPr/>
              <a:t>14</a:t>
            </a:fld>
            <a:endParaRPr lang="en-US"/>
          </a:p>
        </p:txBody>
      </p:sp>
    </p:spTree>
    <p:extLst>
      <p:ext uri="{BB962C8B-B14F-4D97-AF65-F5344CB8AC3E}">
        <p14:creationId xmlns:p14="http://schemas.microsoft.com/office/powerpoint/2010/main" val="175511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AE01-F0EE-4AAF-B21D-C376706724A0}"/>
              </a:ext>
            </a:extLst>
          </p:cNvPr>
          <p:cNvSpPr>
            <a:spLocks noGrp="1"/>
          </p:cNvSpPr>
          <p:nvPr>
            <p:ph type="title"/>
          </p:nvPr>
        </p:nvSpPr>
        <p:spPr/>
        <p:txBody>
          <a:bodyPr/>
          <a:lstStyle/>
          <a:p>
            <a:r>
              <a:rPr lang="en-IN" dirty="0"/>
              <a:t>Methodology</a:t>
            </a:r>
          </a:p>
        </p:txBody>
      </p:sp>
      <p:sp>
        <p:nvSpPr>
          <p:cNvPr id="4" name="Content Placeholder 3">
            <a:extLst>
              <a:ext uri="{FF2B5EF4-FFF2-40B4-BE49-F238E27FC236}">
                <a16:creationId xmlns:a16="http://schemas.microsoft.com/office/drawing/2014/main" id="{A2172797-21E9-4A5F-A42B-849DD455C637}"/>
              </a:ext>
            </a:extLst>
          </p:cNvPr>
          <p:cNvSpPr>
            <a:spLocks noGrp="1"/>
          </p:cNvSpPr>
          <p:nvPr>
            <p:ph idx="1"/>
          </p:nvPr>
        </p:nvSpPr>
        <p:spPr/>
        <p:txBody>
          <a:bodyPr>
            <a:normAutofit/>
          </a:bodyPr>
          <a:lstStyle/>
          <a:p>
            <a:pPr algn="just"/>
            <a:r>
              <a:rPr lang="en-US" b="0" i="0" dirty="0">
                <a:effectLst/>
                <a:latin typeface="Arial" panose="020B0604020202020204" pitchFamily="34" charset="0"/>
              </a:rPr>
              <a:t>User will give input in text or in speech format mostly in speech format that speech will get converted into a text and that text send to server in json format for analyzed and emotions are get calculated for it as well as keyword search is happened for that that result return millions of songs that songs will again get filter under collaboration filter this result optimized to hundred and that hundred again sent to mobile and based on the user profile it will be sorted in the 20 to 30 songs. </a:t>
            </a:r>
          </a:p>
          <a:p>
            <a:pPr algn="just"/>
            <a:r>
              <a:rPr lang="en-US" b="0" i="0" dirty="0">
                <a:effectLst/>
                <a:latin typeface="Arial" panose="020B0604020202020204" pitchFamily="34" charset="0"/>
              </a:rPr>
              <a:t>First step the emotions and keyword are consider and based on that most likely data which other users had listened is get extracted that will reduce a cold start problem as we have all data already prepared that data again sorted based on the user contend or profile which consider the most listened genres , musician , song types , music year , duration , listen count ,singer and emotions</a:t>
            </a:r>
            <a:endParaRPr lang="en-IN" dirty="0"/>
          </a:p>
        </p:txBody>
      </p:sp>
      <p:sp>
        <p:nvSpPr>
          <p:cNvPr id="3" name="Slide Number Placeholder 2">
            <a:extLst>
              <a:ext uri="{FF2B5EF4-FFF2-40B4-BE49-F238E27FC236}">
                <a16:creationId xmlns:a16="http://schemas.microsoft.com/office/drawing/2014/main" id="{79681A62-3B77-4287-A2EA-A0BF24C15EAC}"/>
              </a:ext>
            </a:extLst>
          </p:cNvPr>
          <p:cNvSpPr>
            <a:spLocks noGrp="1"/>
          </p:cNvSpPr>
          <p:nvPr>
            <p:ph type="sldNum" sz="quarter" idx="12"/>
          </p:nvPr>
        </p:nvSpPr>
        <p:spPr/>
        <p:txBody>
          <a:bodyPr/>
          <a:lstStyle/>
          <a:p>
            <a:fld id="{5C7DCFF2-037F-4169-AC2F-0E88728F9348}" type="slidenum">
              <a:rPr lang="en-US" smtClean="0"/>
              <a:pPr/>
              <a:t>15</a:t>
            </a:fld>
            <a:endParaRPr lang="en-US"/>
          </a:p>
        </p:txBody>
      </p:sp>
    </p:spTree>
    <p:extLst>
      <p:ext uri="{BB962C8B-B14F-4D97-AF65-F5344CB8AC3E}">
        <p14:creationId xmlns:p14="http://schemas.microsoft.com/office/powerpoint/2010/main" val="359427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159B-9B73-4385-8C49-F10949A832F3}"/>
              </a:ext>
            </a:extLst>
          </p:cNvPr>
          <p:cNvSpPr>
            <a:spLocks noGrp="1"/>
          </p:cNvSpPr>
          <p:nvPr>
            <p:ph type="title"/>
          </p:nvPr>
        </p:nvSpPr>
        <p:spPr/>
        <p:txBody>
          <a:bodyPr/>
          <a:lstStyle/>
          <a:p>
            <a:r>
              <a:rPr lang="en-IN" dirty="0"/>
              <a:t>Module 1 : </a:t>
            </a:r>
            <a:r>
              <a:rPr lang="en-US" dirty="0"/>
              <a:t>Face Recognition</a:t>
            </a:r>
            <a:endParaRPr lang="en-IN" dirty="0"/>
          </a:p>
        </p:txBody>
      </p:sp>
      <p:sp>
        <p:nvSpPr>
          <p:cNvPr id="4" name="Content Placeholder 3">
            <a:extLst>
              <a:ext uri="{FF2B5EF4-FFF2-40B4-BE49-F238E27FC236}">
                <a16:creationId xmlns:a16="http://schemas.microsoft.com/office/drawing/2014/main" id="{B08CEC3A-54C6-4EE1-AC20-52FA92C9E8F1}"/>
              </a:ext>
            </a:extLst>
          </p:cNvPr>
          <p:cNvSpPr>
            <a:spLocks noGrp="1"/>
          </p:cNvSpPr>
          <p:nvPr>
            <p:ph idx="1"/>
          </p:nvPr>
        </p:nvSpPr>
        <p:spPr/>
        <p:txBody>
          <a:bodyPr>
            <a:normAutofit/>
          </a:bodyPr>
          <a:lstStyle/>
          <a:p>
            <a:r>
              <a:rPr lang="en-US" dirty="0"/>
              <a:t>Image is Captured through Image itself or Video Input.</a:t>
            </a:r>
          </a:p>
          <a:p>
            <a:r>
              <a:rPr lang="en-US" dirty="0"/>
              <a:t>These Images takes in inputs, which are then processed in hidden layers of network using weights that are adjusted during training. </a:t>
            </a:r>
          </a:p>
          <a:p>
            <a:r>
              <a:rPr lang="en-US" dirty="0"/>
              <a:t> Face is detected from image. Locate one or more faces in the image and mark with a bounding box.</a:t>
            </a:r>
          </a:p>
          <a:p>
            <a:r>
              <a:rPr lang="en-US" dirty="0"/>
              <a:t>Feature Extraction. Extract features from the face that can be used for the</a:t>
            </a:r>
          </a:p>
          <a:p>
            <a:r>
              <a:rPr lang="en-US" dirty="0"/>
              <a:t>recognition task.</a:t>
            </a:r>
          </a:p>
          <a:p>
            <a:r>
              <a:rPr lang="en-US" dirty="0"/>
              <a:t>Emotion Recognition. Perform matching of the face against one or more known faces in a prepared database.</a:t>
            </a:r>
          </a:p>
          <a:p>
            <a:endParaRPr lang="en-US" dirty="0"/>
          </a:p>
          <a:p>
            <a:endParaRPr lang="en-IN" dirty="0"/>
          </a:p>
        </p:txBody>
      </p:sp>
      <p:sp>
        <p:nvSpPr>
          <p:cNvPr id="3" name="Slide Number Placeholder 2">
            <a:extLst>
              <a:ext uri="{FF2B5EF4-FFF2-40B4-BE49-F238E27FC236}">
                <a16:creationId xmlns:a16="http://schemas.microsoft.com/office/drawing/2014/main" id="{46808291-AEFE-4499-B77F-BA9CCD9B8D2A}"/>
              </a:ext>
            </a:extLst>
          </p:cNvPr>
          <p:cNvSpPr>
            <a:spLocks noGrp="1"/>
          </p:cNvSpPr>
          <p:nvPr>
            <p:ph type="sldNum" sz="quarter" idx="12"/>
          </p:nvPr>
        </p:nvSpPr>
        <p:spPr/>
        <p:txBody>
          <a:bodyPr/>
          <a:lstStyle/>
          <a:p>
            <a:fld id="{5C7DCFF2-037F-4169-AC2F-0E88728F9348}" type="slidenum">
              <a:rPr lang="en-US" smtClean="0"/>
              <a:pPr/>
              <a:t>16</a:t>
            </a:fld>
            <a:endParaRPr lang="en-US"/>
          </a:p>
        </p:txBody>
      </p:sp>
    </p:spTree>
    <p:extLst>
      <p:ext uri="{BB962C8B-B14F-4D97-AF65-F5344CB8AC3E}">
        <p14:creationId xmlns:p14="http://schemas.microsoft.com/office/powerpoint/2010/main" val="263986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159B-9B73-4385-8C49-F10949A832F3}"/>
              </a:ext>
            </a:extLst>
          </p:cNvPr>
          <p:cNvSpPr>
            <a:spLocks noGrp="1"/>
          </p:cNvSpPr>
          <p:nvPr>
            <p:ph type="title"/>
          </p:nvPr>
        </p:nvSpPr>
        <p:spPr/>
        <p:txBody>
          <a:bodyPr/>
          <a:lstStyle/>
          <a:p>
            <a:r>
              <a:rPr lang="en-IN" dirty="0"/>
              <a:t>Module 2 : </a:t>
            </a:r>
            <a:r>
              <a:rPr lang="en-US" dirty="0"/>
              <a:t>Lyrics Classification</a:t>
            </a:r>
            <a:endParaRPr lang="en-IN" dirty="0"/>
          </a:p>
        </p:txBody>
      </p:sp>
      <p:sp>
        <p:nvSpPr>
          <p:cNvPr id="4" name="Content Placeholder 3">
            <a:extLst>
              <a:ext uri="{FF2B5EF4-FFF2-40B4-BE49-F238E27FC236}">
                <a16:creationId xmlns:a16="http://schemas.microsoft.com/office/drawing/2014/main" id="{B08CEC3A-54C6-4EE1-AC20-52FA92C9E8F1}"/>
              </a:ext>
            </a:extLst>
          </p:cNvPr>
          <p:cNvSpPr>
            <a:spLocks noGrp="1"/>
          </p:cNvSpPr>
          <p:nvPr>
            <p:ph idx="1"/>
          </p:nvPr>
        </p:nvSpPr>
        <p:spPr/>
        <p:txBody>
          <a:bodyPr>
            <a:normAutofit/>
          </a:bodyPr>
          <a:lstStyle/>
          <a:p>
            <a:r>
              <a:rPr lang="en-US" dirty="0"/>
              <a:t>Lyrics are classified though the emotion recognized by first module.</a:t>
            </a:r>
          </a:p>
          <a:p>
            <a:r>
              <a:rPr lang="en-US" dirty="0"/>
              <a:t>This feature helps to classify songs which are sad , happy etc.</a:t>
            </a:r>
          </a:p>
          <a:p>
            <a:endParaRPr lang="en-US" dirty="0"/>
          </a:p>
        </p:txBody>
      </p:sp>
      <p:sp>
        <p:nvSpPr>
          <p:cNvPr id="3" name="Slide Number Placeholder 2">
            <a:extLst>
              <a:ext uri="{FF2B5EF4-FFF2-40B4-BE49-F238E27FC236}">
                <a16:creationId xmlns:a16="http://schemas.microsoft.com/office/drawing/2014/main" id="{46808291-AEFE-4499-B77F-BA9CCD9B8D2A}"/>
              </a:ext>
            </a:extLst>
          </p:cNvPr>
          <p:cNvSpPr>
            <a:spLocks noGrp="1"/>
          </p:cNvSpPr>
          <p:nvPr>
            <p:ph type="sldNum" sz="quarter" idx="12"/>
          </p:nvPr>
        </p:nvSpPr>
        <p:spPr/>
        <p:txBody>
          <a:bodyPr/>
          <a:lstStyle/>
          <a:p>
            <a:fld id="{5C7DCFF2-037F-4169-AC2F-0E88728F9348}" type="slidenum">
              <a:rPr lang="en-US" smtClean="0"/>
              <a:pPr/>
              <a:t>17</a:t>
            </a:fld>
            <a:endParaRPr lang="en-US"/>
          </a:p>
        </p:txBody>
      </p:sp>
    </p:spTree>
    <p:extLst>
      <p:ext uri="{BB962C8B-B14F-4D97-AF65-F5344CB8AC3E}">
        <p14:creationId xmlns:p14="http://schemas.microsoft.com/office/powerpoint/2010/main" val="311303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159B-9B73-4385-8C49-F10949A832F3}"/>
              </a:ext>
            </a:extLst>
          </p:cNvPr>
          <p:cNvSpPr>
            <a:spLocks noGrp="1"/>
          </p:cNvSpPr>
          <p:nvPr>
            <p:ph type="title"/>
          </p:nvPr>
        </p:nvSpPr>
        <p:spPr/>
        <p:txBody>
          <a:bodyPr/>
          <a:lstStyle/>
          <a:p>
            <a:r>
              <a:rPr lang="en-IN" dirty="0"/>
              <a:t>Module 4 : </a:t>
            </a:r>
            <a:r>
              <a:rPr lang="en-US" dirty="0"/>
              <a:t>Songs Recommendations</a:t>
            </a:r>
            <a:endParaRPr lang="en-IN" dirty="0"/>
          </a:p>
        </p:txBody>
      </p:sp>
      <p:sp>
        <p:nvSpPr>
          <p:cNvPr id="4" name="Content Placeholder 3">
            <a:extLst>
              <a:ext uri="{FF2B5EF4-FFF2-40B4-BE49-F238E27FC236}">
                <a16:creationId xmlns:a16="http://schemas.microsoft.com/office/drawing/2014/main" id="{B08CEC3A-54C6-4EE1-AC20-52FA92C9E8F1}"/>
              </a:ext>
            </a:extLst>
          </p:cNvPr>
          <p:cNvSpPr>
            <a:spLocks noGrp="1"/>
          </p:cNvSpPr>
          <p:nvPr>
            <p:ph idx="1"/>
          </p:nvPr>
        </p:nvSpPr>
        <p:spPr/>
        <p:txBody>
          <a:bodyPr/>
          <a:lstStyle/>
          <a:p>
            <a:pPr algn="just"/>
            <a:r>
              <a:rPr lang="en-US" b="0" i="0" dirty="0">
                <a:effectLst/>
                <a:latin typeface="Arial" panose="020B0604020202020204" pitchFamily="34" charset="0"/>
              </a:rPr>
              <a:t>In this module a list of songs are recommended according to the expression recognized  and lyrics classified through same.</a:t>
            </a:r>
            <a:endParaRPr lang="en-IN" dirty="0"/>
          </a:p>
        </p:txBody>
      </p:sp>
      <p:sp>
        <p:nvSpPr>
          <p:cNvPr id="3" name="Slide Number Placeholder 2">
            <a:extLst>
              <a:ext uri="{FF2B5EF4-FFF2-40B4-BE49-F238E27FC236}">
                <a16:creationId xmlns:a16="http://schemas.microsoft.com/office/drawing/2014/main" id="{46808291-AEFE-4499-B77F-BA9CCD9B8D2A}"/>
              </a:ext>
            </a:extLst>
          </p:cNvPr>
          <p:cNvSpPr>
            <a:spLocks noGrp="1"/>
          </p:cNvSpPr>
          <p:nvPr>
            <p:ph type="sldNum" sz="quarter" idx="12"/>
          </p:nvPr>
        </p:nvSpPr>
        <p:spPr/>
        <p:txBody>
          <a:bodyPr/>
          <a:lstStyle/>
          <a:p>
            <a:fld id="{5C7DCFF2-037F-4169-AC2F-0E88728F9348}" type="slidenum">
              <a:rPr lang="en-US" smtClean="0"/>
              <a:pPr/>
              <a:t>18</a:t>
            </a:fld>
            <a:endParaRPr lang="en-US"/>
          </a:p>
        </p:txBody>
      </p:sp>
    </p:spTree>
    <p:extLst>
      <p:ext uri="{BB962C8B-B14F-4D97-AF65-F5344CB8AC3E}">
        <p14:creationId xmlns:p14="http://schemas.microsoft.com/office/powerpoint/2010/main" val="13953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159B-9B73-4385-8C49-F10949A832F3}"/>
              </a:ext>
            </a:extLst>
          </p:cNvPr>
          <p:cNvSpPr>
            <a:spLocks noGrp="1"/>
          </p:cNvSpPr>
          <p:nvPr>
            <p:ph type="title"/>
          </p:nvPr>
        </p:nvSpPr>
        <p:spPr/>
        <p:txBody>
          <a:bodyPr/>
          <a:lstStyle/>
          <a:p>
            <a:r>
              <a:rPr lang="en-IN" dirty="0"/>
              <a:t>Module 3 : Text Classification</a:t>
            </a:r>
          </a:p>
        </p:txBody>
      </p:sp>
      <p:sp>
        <p:nvSpPr>
          <p:cNvPr id="4" name="Content Placeholder 3">
            <a:extLst>
              <a:ext uri="{FF2B5EF4-FFF2-40B4-BE49-F238E27FC236}">
                <a16:creationId xmlns:a16="http://schemas.microsoft.com/office/drawing/2014/main" id="{B08CEC3A-54C6-4EE1-AC20-52FA92C9E8F1}"/>
              </a:ext>
            </a:extLst>
          </p:cNvPr>
          <p:cNvSpPr>
            <a:spLocks noGrp="1"/>
          </p:cNvSpPr>
          <p:nvPr>
            <p:ph idx="1"/>
          </p:nvPr>
        </p:nvSpPr>
        <p:spPr/>
        <p:txBody>
          <a:bodyPr/>
          <a:lstStyle/>
          <a:p>
            <a:pPr algn="just"/>
            <a:r>
              <a:rPr lang="en-IN" dirty="0"/>
              <a:t>In this module text is classified of the answer given by user and accordingly the text is recognized.</a:t>
            </a:r>
          </a:p>
          <a:p>
            <a:pPr algn="just"/>
            <a:endParaRPr lang="en-IN" dirty="0"/>
          </a:p>
          <a:p>
            <a:pPr algn="just"/>
            <a:r>
              <a:rPr lang="en-IN" dirty="0"/>
              <a:t>Example: how was your day</a:t>
            </a:r>
          </a:p>
          <a:p>
            <a:pPr algn="just"/>
            <a:r>
              <a:rPr lang="en-IN" dirty="0"/>
              <a:t>“The day was nice”..</a:t>
            </a:r>
          </a:p>
        </p:txBody>
      </p:sp>
      <p:sp>
        <p:nvSpPr>
          <p:cNvPr id="3" name="Slide Number Placeholder 2">
            <a:extLst>
              <a:ext uri="{FF2B5EF4-FFF2-40B4-BE49-F238E27FC236}">
                <a16:creationId xmlns:a16="http://schemas.microsoft.com/office/drawing/2014/main" id="{46808291-AEFE-4499-B77F-BA9CCD9B8D2A}"/>
              </a:ext>
            </a:extLst>
          </p:cNvPr>
          <p:cNvSpPr>
            <a:spLocks noGrp="1"/>
          </p:cNvSpPr>
          <p:nvPr>
            <p:ph type="sldNum" sz="quarter" idx="12"/>
          </p:nvPr>
        </p:nvSpPr>
        <p:spPr/>
        <p:txBody>
          <a:bodyPr/>
          <a:lstStyle/>
          <a:p>
            <a:fld id="{5C7DCFF2-037F-4169-AC2F-0E88728F9348}" type="slidenum">
              <a:rPr lang="en-US" smtClean="0"/>
              <a:pPr/>
              <a:t>19</a:t>
            </a:fld>
            <a:endParaRPr lang="en-US"/>
          </a:p>
        </p:txBody>
      </p:sp>
    </p:spTree>
    <p:extLst>
      <p:ext uri="{BB962C8B-B14F-4D97-AF65-F5344CB8AC3E}">
        <p14:creationId xmlns:p14="http://schemas.microsoft.com/office/powerpoint/2010/main" val="417410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8050-1EF7-41C6-9FFB-CEFB0A768459}"/>
              </a:ext>
            </a:extLst>
          </p:cNvPr>
          <p:cNvSpPr>
            <a:spLocks noGrp="1"/>
          </p:cNvSpPr>
          <p:nvPr>
            <p:ph type="title"/>
          </p:nvPr>
        </p:nvSpPr>
        <p:spPr/>
        <p:txBody>
          <a:bodyPr>
            <a:normAutofit/>
          </a:bodyPr>
          <a:lstStyle/>
          <a:p>
            <a:r>
              <a:rPr lang="en-IN" sz="54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58DBF66-EEE7-478E-9877-175CBEE20669}"/>
              </a:ext>
            </a:extLst>
          </p:cNvPr>
          <p:cNvSpPr>
            <a:spLocks noGrp="1"/>
          </p:cNvSpPr>
          <p:nvPr>
            <p:ph idx="1"/>
          </p:nvPr>
        </p:nvSpPr>
        <p:spPr>
          <a:xfrm>
            <a:off x="1097280" y="1845734"/>
            <a:ext cx="4193811" cy="4023360"/>
          </a:xfrm>
        </p:spPr>
        <p:txBody>
          <a:bodyPr>
            <a:normAutofit/>
          </a:body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5190D79-B076-432F-92A6-78FD14AEAD6A}"/>
              </a:ext>
            </a:extLst>
          </p:cNvPr>
          <p:cNvSpPr txBox="1">
            <a:spLocks/>
          </p:cNvSpPr>
          <p:nvPr/>
        </p:nvSpPr>
        <p:spPr>
          <a:xfrm>
            <a:off x="6380973" y="1845734"/>
            <a:ext cx="4774707"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Modules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Software Tools &amp; Technology</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Experimental Results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Performance Evaluation</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Test Cases </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Project Plan 4.0</a:t>
            </a:r>
          </a:p>
        </p:txBody>
      </p:sp>
    </p:spTree>
    <p:extLst>
      <p:ext uri="{BB962C8B-B14F-4D97-AF65-F5344CB8AC3E}">
        <p14:creationId xmlns:p14="http://schemas.microsoft.com/office/powerpoint/2010/main" val="10420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E2FF-0A49-4BB4-8ACA-4041CD5475A1}"/>
              </a:ext>
            </a:extLst>
          </p:cNvPr>
          <p:cNvSpPr>
            <a:spLocks noGrp="1"/>
          </p:cNvSpPr>
          <p:nvPr>
            <p:ph type="title"/>
          </p:nvPr>
        </p:nvSpPr>
        <p:spPr/>
        <p:txBody>
          <a:bodyPr/>
          <a:lstStyle/>
          <a:p>
            <a:r>
              <a:rPr lang="en-IN" dirty="0"/>
              <a:t>Algorithm – SVM</a:t>
            </a:r>
          </a:p>
        </p:txBody>
      </p:sp>
      <p:pic>
        <p:nvPicPr>
          <p:cNvPr id="7" name="Picture 6">
            <a:extLst>
              <a:ext uri="{FF2B5EF4-FFF2-40B4-BE49-F238E27FC236}">
                <a16:creationId xmlns:a16="http://schemas.microsoft.com/office/drawing/2014/main" id="{EA4A96B0-7D06-43D8-8DFB-7AAAF2DD78F0}"/>
              </a:ext>
            </a:extLst>
          </p:cNvPr>
          <p:cNvPicPr>
            <a:picLocks noChangeAspect="1"/>
          </p:cNvPicPr>
          <p:nvPr/>
        </p:nvPicPr>
        <p:blipFill>
          <a:blip r:embed="rId2"/>
          <a:stretch>
            <a:fillRect/>
          </a:stretch>
        </p:blipFill>
        <p:spPr>
          <a:xfrm>
            <a:off x="1260629" y="1943173"/>
            <a:ext cx="6391922" cy="4040375"/>
          </a:xfrm>
          <a:prstGeom prst="rect">
            <a:avLst/>
          </a:prstGeom>
        </p:spPr>
      </p:pic>
    </p:spTree>
    <p:extLst>
      <p:ext uri="{BB962C8B-B14F-4D97-AF65-F5344CB8AC3E}">
        <p14:creationId xmlns:p14="http://schemas.microsoft.com/office/powerpoint/2010/main" val="1952090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D5EF-CE1C-4E67-AE0A-131548DA9E55}"/>
              </a:ext>
            </a:extLst>
          </p:cNvPr>
          <p:cNvSpPr>
            <a:spLocks noGrp="1"/>
          </p:cNvSpPr>
          <p:nvPr>
            <p:ph type="title"/>
          </p:nvPr>
        </p:nvSpPr>
        <p:spPr/>
        <p:txBody>
          <a:bodyPr/>
          <a:lstStyle/>
          <a:p>
            <a:r>
              <a:rPr lang="en-IN" dirty="0"/>
              <a:t>Algorithm – Decision Tree</a:t>
            </a:r>
          </a:p>
        </p:txBody>
      </p:sp>
      <p:pic>
        <p:nvPicPr>
          <p:cNvPr id="5" name="Content Placeholder 4">
            <a:extLst>
              <a:ext uri="{FF2B5EF4-FFF2-40B4-BE49-F238E27FC236}">
                <a16:creationId xmlns:a16="http://schemas.microsoft.com/office/drawing/2014/main" id="{6F1374FD-E4A3-42BC-8794-C708F87FA97F}"/>
              </a:ext>
            </a:extLst>
          </p:cNvPr>
          <p:cNvPicPr>
            <a:picLocks noGrp="1" noChangeAspect="1"/>
          </p:cNvPicPr>
          <p:nvPr>
            <p:ph idx="1"/>
          </p:nvPr>
        </p:nvPicPr>
        <p:blipFill>
          <a:blip r:embed="rId2"/>
          <a:stretch>
            <a:fillRect/>
          </a:stretch>
        </p:blipFill>
        <p:spPr>
          <a:xfrm>
            <a:off x="2078038" y="2371725"/>
            <a:ext cx="8096250" cy="2971800"/>
          </a:xfrm>
          <a:prstGeom prst="rect">
            <a:avLst/>
          </a:prstGeom>
        </p:spPr>
      </p:pic>
    </p:spTree>
    <p:extLst>
      <p:ext uri="{BB962C8B-B14F-4D97-AF65-F5344CB8AC3E}">
        <p14:creationId xmlns:p14="http://schemas.microsoft.com/office/powerpoint/2010/main" val="1987786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F86E-08DB-4332-BC84-291BC61DEDD7}"/>
              </a:ext>
            </a:extLst>
          </p:cNvPr>
          <p:cNvSpPr>
            <a:spLocks noGrp="1"/>
          </p:cNvSpPr>
          <p:nvPr>
            <p:ph type="title"/>
          </p:nvPr>
        </p:nvSpPr>
        <p:spPr/>
        <p:txBody>
          <a:bodyPr/>
          <a:lstStyle/>
          <a:p>
            <a:r>
              <a:rPr lang="en-IN" dirty="0"/>
              <a:t>Algorithm – Naïve Bayes</a:t>
            </a:r>
          </a:p>
        </p:txBody>
      </p:sp>
      <p:pic>
        <p:nvPicPr>
          <p:cNvPr id="5" name="Content Placeholder 4">
            <a:extLst>
              <a:ext uri="{FF2B5EF4-FFF2-40B4-BE49-F238E27FC236}">
                <a16:creationId xmlns:a16="http://schemas.microsoft.com/office/drawing/2014/main" id="{0E277369-A17E-43C5-8401-10A808DFE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598" y="1846263"/>
            <a:ext cx="6569476" cy="4385861"/>
          </a:xfrm>
        </p:spPr>
      </p:pic>
    </p:spTree>
    <p:extLst>
      <p:ext uri="{BB962C8B-B14F-4D97-AF65-F5344CB8AC3E}">
        <p14:creationId xmlns:p14="http://schemas.microsoft.com/office/powerpoint/2010/main" val="2572430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619F-E571-49E0-8E7E-BD804E0DFBC7}"/>
              </a:ext>
            </a:extLst>
          </p:cNvPr>
          <p:cNvSpPr>
            <a:spLocks noGrp="1"/>
          </p:cNvSpPr>
          <p:nvPr>
            <p:ph type="title"/>
          </p:nvPr>
        </p:nvSpPr>
        <p:spPr/>
        <p:txBody>
          <a:bodyPr/>
          <a:lstStyle/>
          <a:p>
            <a:r>
              <a:rPr lang="en-US" dirty="0"/>
              <a:t>Algorithm (Random Forest)</a:t>
            </a:r>
            <a:endParaRPr lang="en-IN" dirty="0"/>
          </a:p>
        </p:txBody>
      </p:sp>
      <p:sp>
        <p:nvSpPr>
          <p:cNvPr id="3" name="Content Placeholder 2">
            <a:extLst>
              <a:ext uri="{FF2B5EF4-FFF2-40B4-BE49-F238E27FC236}">
                <a16:creationId xmlns:a16="http://schemas.microsoft.com/office/drawing/2014/main" id="{C7A6796F-E381-473C-AB56-9BC8F6357E21}"/>
              </a:ext>
            </a:extLst>
          </p:cNvPr>
          <p:cNvSpPr>
            <a:spLocks noGrp="1"/>
          </p:cNvSpPr>
          <p:nvPr>
            <p:ph idx="1"/>
          </p:nvPr>
        </p:nvSpPr>
        <p:spPr/>
        <p:txBody>
          <a:bodyPr/>
          <a:lstStyle/>
          <a:p>
            <a:pPr marL="457200" indent="-457200">
              <a:buFont typeface="+mj-lt"/>
              <a:buAutoNum type="arabicParenR"/>
            </a:pPr>
            <a:r>
              <a:rPr lang="en-US" b="0" i="0" dirty="0">
                <a:solidFill>
                  <a:srgbClr val="000000"/>
                </a:solidFill>
                <a:effectLst/>
                <a:latin typeface="Lato"/>
              </a:rPr>
              <a:t>Random Forest algorithms are used for classification as well as regression.</a:t>
            </a:r>
          </a:p>
          <a:p>
            <a:pPr marL="457200" indent="-457200">
              <a:buFont typeface="+mj-lt"/>
              <a:buAutoNum type="arabicParenR"/>
            </a:pPr>
            <a:r>
              <a:rPr lang="en-US" b="0" i="0" dirty="0">
                <a:solidFill>
                  <a:srgbClr val="000000"/>
                </a:solidFill>
                <a:effectLst/>
                <a:latin typeface="Lato"/>
              </a:rPr>
              <a:t> It creates a tree for the data and makes prediction based on that. </a:t>
            </a:r>
          </a:p>
          <a:p>
            <a:pPr marL="457200" indent="-457200">
              <a:buFont typeface="+mj-lt"/>
              <a:buAutoNum type="arabicParenR"/>
            </a:pPr>
            <a:r>
              <a:rPr lang="en-US" b="0" i="0" dirty="0">
                <a:solidFill>
                  <a:srgbClr val="000000"/>
                </a:solidFill>
                <a:effectLst/>
                <a:latin typeface="Lato"/>
              </a:rPr>
              <a:t>Random Forest algorithm can be used on large datasets and can produce the same result even when large sets record values are missing. </a:t>
            </a:r>
          </a:p>
          <a:p>
            <a:pPr marL="457200" indent="-457200">
              <a:buFont typeface="+mj-lt"/>
              <a:buAutoNum type="arabicParenR"/>
            </a:pPr>
            <a:r>
              <a:rPr lang="en-US" b="0" i="0" dirty="0">
                <a:solidFill>
                  <a:srgbClr val="000000"/>
                </a:solidFill>
                <a:effectLst/>
                <a:latin typeface="Lato"/>
              </a:rPr>
              <a:t>The generated samples from the decision tree can be saved so that it can be used on other data.</a:t>
            </a:r>
          </a:p>
          <a:p>
            <a:pPr marL="457200" indent="-457200" algn="just">
              <a:buFont typeface="+mj-lt"/>
              <a:buAutoNum type="arabicParenR"/>
            </a:pPr>
            <a:r>
              <a:rPr lang="en-US" b="0" i="0" dirty="0">
                <a:solidFill>
                  <a:srgbClr val="000000"/>
                </a:solidFill>
                <a:effectLst/>
                <a:latin typeface="Lato"/>
              </a:rPr>
              <a:t> In random forest there are two stages, firstly create a random forest then make a prediction using a random forest classifier created in the first stage.</a:t>
            </a:r>
            <a:endParaRPr lang="en-IN" dirty="0"/>
          </a:p>
        </p:txBody>
      </p:sp>
    </p:spTree>
    <p:extLst>
      <p:ext uri="{BB962C8B-B14F-4D97-AF65-F5344CB8AC3E}">
        <p14:creationId xmlns:p14="http://schemas.microsoft.com/office/powerpoint/2010/main" val="3347191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144F-3B05-4E6D-B437-750AB98C7BE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Software Tools &amp; Technology</a:t>
            </a:r>
          </a:p>
        </p:txBody>
      </p:sp>
      <p:sp>
        <p:nvSpPr>
          <p:cNvPr id="5" name="Content Placeholder 4">
            <a:extLst>
              <a:ext uri="{FF2B5EF4-FFF2-40B4-BE49-F238E27FC236}">
                <a16:creationId xmlns:a16="http://schemas.microsoft.com/office/drawing/2014/main" id="{FE928C51-30DC-466E-8DA6-E375D0578C03}"/>
              </a:ext>
            </a:extLst>
          </p:cNvPr>
          <p:cNvSpPr>
            <a:spLocks noGrp="1"/>
          </p:cNvSpPr>
          <p:nvPr>
            <p:ph idx="1"/>
          </p:nvPr>
        </p:nvSpPr>
        <p:spPr>
          <a:xfrm>
            <a:off x="2389306" y="2000832"/>
            <a:ext cx="6711654" cy="4195481"/>
          </a:xfrm>
        </p:spPr>
        <p:txBody>
          <a:bodyPr>
            <a:normAutofit fontScale="92500" lnSpcReduction="20000"/>
          </a:bodyPr>
          <a:lstStyle/>
          <a:p>
            <a:pPr algn="just"/>
            <a:r>
              <a:rPr lang="en-IN" b="1" dirty="0">
                <a:latin typeface="Times New Roman" panose="02020603050405020304" pitchFamily="18" charset="0"/>
                <a:cs typeface="Times New Roman" panose="02020603050405020304" pitchFamily="18" charset="0"/>
              </a:rPr>
              <a:t>Hardware</a:t>
            </a:r>
          </a:p>
          <a:p>
            <a:pPr algn="just"/>
            <a:r>
              <a:rPr lang="en-IN" dirty="0">
                <a:latin typeface="Times New Roman" panose="02020603050405020304" pitchFamily="18" charset="0"/>
                <a:cs typeface="Times New Roman" panose="02020603050405020304" pitchFamily="18" charset="0"/>
              </a:rPr>
              <a:t>Hard Disk : 200 GB </a:t>
            </a:r>
          </a:p>
          <a:p>
            <a:pPr algn="just"/>
            <a:r>
              <a:rPr lang="en-IN" dirty="0">
                <a:latin typeface="Times New Roman" panose="02020603050405020304" pitchFamily="18" charset="0"/>
                <a:cs typeface="Times New Roman" panose="02020603050405020304" pitchFamily="18" charset="0"/>
              </a:rPr>
              <a:t>RAM: 8 GB</a:t>
            </a:r>
          </a:p>
          <a:p>
            <a:pPr algn="just"/>
            <a:r>
              <a:rPr lang="en-IN" dirty="0">
                <a:latin typeface="Times New Roman" panose="02020603050405020304" pitchFamily="18" charset="0"/>
                <a:cs typeface="Times New Roman" panose="02020603050405020304" pitchFamily="18" charset="0"/>
              </a:rPr>
              <a:t>Processor : Intel Pentium i5 and above </a:t>
            </a:r>
          </a:p>
          <a:p>
            <a:pPr algn="just"/>
            <a:r>
              <a:rPr lang="en-IN" dirty="0">
                <a:latin typeface="Times New Roman" panose="02020603050405020304" pitchFamily="18" charset="0"/>
                <a:cs typeface="Times New Roman" panose="02020603050405020304" pitchFamily="18" charset="0"/>
              </a:rPr>
              <a:t>GPU : Nvidia </a:t>
            </a:r>
          </a:p>
          <a:p>
            <a:pPr algn="just"/>
            <a:r>
              <a:rPr lang="en-IN" dirty="0">
                <a:latin typeface="Times New Roman" panose="02020603050405020304" pitchFamily="18" charset="0"/>
                <a:cs typeface="Times New Roman" panose="02020603050405020304" pitchFamily="18" charset="0"/>
              </a:rPr>
              <a:t>Camera Speakers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Software Resources Required </a:t>
            </a:r>
          </a:p>
          <a:p>
            <a:pPr algn="just"/>
            <a:r>
              <a:rPr lang="en-IN" dirty="0">
                <a:latin typeface="Times New Roman" panose="02020603050405020304" pitchFamily="18" charset="0"/>
                <a:cs typeface="Times New Roman" panose="02020603050405020304" pitchFamily="18" charset="0"/>
              </a:rPr>
              <a:t>Technology Used : Python </a:t>
            </a:r>
          </a:p>
          <a:p>
            <a:pPr algn="just"/>
            <a:r>
              <a:rPr lang="en-IN" dirty="0">
                <a:latin typeface="Times New Roman" panose="02020603050405020304" pitchFamily="18" charset="0"/>
                <a:cs typeface="Times New Roman" panose="02020603050405020304" pitchFamily="18" charset="0"/>
              </a:rPr>
              <a:t>IDE: Python IDE </a:t>
            </a:r>
          </a:p>
          <a:p>
            <a:pPr algn="just"/>
            <a:r>
              <a:rPr lang="en-IN" dirty="0">
                <a:latin typeface="Times New Roman" panose="02020603050405020304" pitchFamily="18" charset="0"/>
                <a:cs typeface="Times New Roman" panose="02020603050405020304" pitchFamily="18" charset="0"/>
              </a:rPr>
              <a:t>Operating System : Windows XP or above</a:t>
            </a:r>
          </a:p>
        </p:txBody>
      </p:sp>
      <p:sp>
        <p:nvSpPr>
          <p:cNvPr id="4" name="Slide Number Placeholder 3">
            <a:extLst>
              <a:ext uri="{FF2B5EF4-FFF2-40B4-BE49-F238E27FC236}">
                <a16:creationId xmlns:a16="http://schemas.microsoft.com/office/drawing/2014/main" id="{235704BF-92D0-4432-92FC-C1CB1DCAEC68}"/>
              </a:ext>
            </a:extLst>
          </p:cNvPr>
          <p:cNvSpPr>
            <a:spLocks noGrp="1"/>
          </p:cNvSpPr>
          <p:nvPr>
            <p:ph type="sldNum" sz="quarter" idx="12"/>
          </p:nvPr>
        </p:nvSpPr>
        <p:spPr/>
        <p:txBody>
          <a:bodyPr/>
          <a:lstStyle/>
          <a:p>
            <a:fld id="{5C7DCFF2-037F-4169-AC2F-0E88728F9348}" type="slidenum">
              <a:rPr lang="en-US" smtClean="0"/>
              <a:pPr/>
              <a:t>24</a:t>
            </a:fld>
            <a:endParaRPr lang="en-US"/>
          </a:p>
        </p:txBody>
      </p:sp>
    </p:spTree>
    <p:extLst>
      <p:ext uri="{BB962C8B-B14F-4D97-AF65-F5344CB8AC3E}">
        <p14:creationId xmlns:p14="http://schemas.microsoft.com/office/powerpoint/2010/main" val="4014414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5B18-A87B-A5C9-1FA5-5786EAE1800C}"/>
              </a:ext>
            </a:extLst>
          </p:cNvPr>
          <p:cNvSpPr>
            <a:spLocks noGrp="1"/>
          </p:cNvSpPr>
          <p:nvPr>
            <p:ph type="title"/>
          </p:nvPr>
        </p:nvSpPr>
        <p:spPr/>
        <p:txBody>
          <a:bodyPr/>
          <a:lstStyle/>
          <a:p>
            <a:r>
              <a:rPr lang="en-US" dirty="0"/>
              <a:t>Experimental Results</a:t>
            </a:r>
            <a:endParaRPr lang="en-IN" dirty="0"/>
          </a:p>
        </p:txBody>
      </p:sp>
      <p:sp>
        <p:nvSpPr>
          <p:cNvPr id="3" name="Content Placeholder 2">
            <a:extLst>
              <a:ext uri="{FF2B5EF4-FFF2-40B4-BE49-F238E27FC236}">
                <a16:creationId xmlns:a16="http://schemas.microsoft.com/office/drawing/2014/main" id="{27A4EF0C-3E52-F17B-A677-EC63C7BD9D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66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301A-4C0B-D3AD-F7C0-93B7BF29AEC0}"/>
              </a:ext>
            </a:extLst>
          </p:cNvPr>
          <p:cNvSpPr>
            <a:spLocks noGrp="1"/>
          </p:cNvSpPr>
          <p:nvPr>
            <p:ph type="title"/>
          </p:nvPr>
        </p:nvSpPr>
        <p:spPr/>
        <p:txBody>
          <a:bodyPr/>
          <a:lstStyle/>
          <a:p>
            <a:r>
              <a:rPr lang="en-US" dirty="0"/>
              <a:t>Performance Evaluation </a:t>
            </a:r>
            <a:endParaRPr lang="en-IN" dirty="0"/>
          </a:p>
        </p:txBody>
      </p:sp>
      <p:graphicFrame>
        <p:nvGraphicFramePr>
          <p:cNvPr id="6" name="Table 8">
            <a:extLst>
              <a:ext uri="{FF2B5EF4-FFF2-40B4-BE49-F238E27FC236}">
                <a16:creationId xmlns:a16="http://schemas.microsoft.com/office/drawing/2014/main" id="{6B3B75FB-82A8-716A-50C8-73E642F3CA21}"/>
              </a:ext>
            </a:extLst>
          </p:cNvPr>
          <p:cNvGraphicFramePr>
            <a:graphicFrameLocks noGrp="1"/>
          </p:cNvGraphicFramePr>
          <p:nvPr>
            <p:ph idx="1"/>
            <p:extLst>
              <p:ext uri="{D42A27DB-BD31-4B8C-83A1-F6EECF244321}">
                <p14:modId xmlns:p14="http://schemas.microsoft.com/office/powerpoint/2010/main" val="577194558"/>
              </p:ext>
            </p:extLst>
          </p:nvPr>
        </p:nvGraphicFramePr>
        <p:xfrm>
          <a:off x="1096963" y="1846263"/>
          <a:ext cx="10058397" cy="4311784"/>
        </p:xfrm>
        <a:graphic>
          <a:graphicData uri="http://schemas.openxmlformats.org/drawingml/2006/table">
            <a:tbl>
              <a:tblPr firstRow="1" bandRow="1">
                <a:tableStyleId>{5C22544A-7EE6-4342-B048-85BDC9FD1C3A}</a:tableStyleId>
              </a:tblPr>
              <a:tblGrid>
                <a:gridCol w="3484002">
                  <a:extLst>
                    <a:ext uri="{9D8B030D-6E8A-4147-A177-3AD203B41FA5}">
                      <a16:colId xmlns:a16="http://schemas.microsoft.com/office/drawing/2014/main" val="2768579262"/>
                    </a:ext>
                  </a:extLst>
                </a:gridCol>
                <a:gridCol w="3221596">
                  <a:extLst>
                    <a:ext uri="{9D8B030D-6E8A-4147-A177-3AD203B41FA5}">
                      <a16:colId xmlns:a16="http://schemas.microsoft.com/office/drawing/2014/main" val="3283685513"/>
                    </a:ext>
                  </a:extLst>
                </a:gridCol>
                <a:gridCol w="3352799">
                  <a:extLst>
                    <a:ext uri="{9D8B030D-6E8A-4147-A177-3AD203B41FA5}">
                      <a16:colId xmlns:a16="http://schemas.microsoft.com/office/drawing/2014/main" val="3688894256"/>
                    </a:ext>
                  </a:extLst>
                </a:gridCol>
              </a:tblGrid>
              <a:tr h="784292">
                <a:tc>
                  <a:txBody>
                    <a:bodyPr/>
                    <a:lstStyle/>
                    <a:p>
                      <a:r>
                        <a:rPr lang="en-IN" dirty="0"/>
                        <a:t>Algorithms Used</a:t>
                      </a:r>
                    </a:p>
                  </a:txBody>
                  <a:tcPr/>
                </a:tc>
                <a:tc>
                  <a:txBody>
                    <a:bodyPr/>
                    <a:lstStyle/>
                    <a:p>
                      <a:r>
                        <a:rPr lang="en-IN" dirty="0"/>
                        <a:t>Used  For</a:t>
                      </a:r>
                    </a:p>
                  </a:txBody>
                  <a:tcPr/>
                </a:tc>
                <a:tc>
                  <a:txBody>
                    <a:bodyPr/>
                    <a:lstStyle/>
                    <a:p>
                      <a:r>
                        <a:rPr lang="en-IN" dirty="0"/>
                        <a:t>Accuracy</a:t>
                      </a:r>
                    </a:p>
                  </a:txBody>
                  <a:tcPr/>
                </a:tc>
                <a:extLst>
                  <a:ext uri="{0D108BD9-81ED-4DB2-BD59-A6C34878D82A}">
                    <a16:rowId xmlns:a16="http://schemas.microsoft.com/office/drawing/2014/main" val="790243778"/>
                  </a:ext>
                </a:extLst>
              </a:tr>
              <a:tr h="784292">
                <a:tc>
                  <a:txBody>
                    <a:bodyPr/>
                    <a:lstStyle/>
                    <a:p>
                      <a:r>
                        <a:rPr lang="en-IN" dirty="0"/>
                        <a:t>SVM</a:t>
                      </a:r>
                    </a:p>
                  </a:txBody>
                  <a:tcPr/>
                </a:tc>
                <a:tc>
                  <a:txBody>
                    <a:bodyPr/>
                    <a:lstStyle/>
                    <a:p>
                      <a:r>
                        <a:rPr lang="en-US" dirty="0"/>
                        <a:t>Train Module for lyrics classification</a:t>
                      </a:r>
                      <a:endParaRPr lang="en-IN" dirty="0"/>
                    </a:p>
                  </a:txBody>
                  <a:tcPr/>
                </a:tc>
                <a:tc>
                  <a:txBody>
                    <a:bodyPr/>
                    <a:lstStyle/>
                    <a:p>
                      <a:r>
                        <a:rPr lang="en-IN" dirty="0"/>
                        <a:t>97.5%</a:t>
                      </a:r>
                    </a:p>
                  </a:txBody>
                  <a:tcPr/>
                </a:tc>
                <a:extLst>
                  <a:ext uri="{0D108BD9-81ED-4DB2-BD59-A6C34878D82A}">
                    <a16:rowId xmlns:a16="http://schemas.microsoft.com/office/drawing/2014/main" val="3306979071"/>
                  </a:ext>
                </a:extLst>
              </a:tr>
              <a:tr h="784292">
                <a:tc>
                  <a:txBody>
                    <a:bodyPr/>
                    <a:lstStyle/>
                    <a:p>
                      <a:r>
                        <a:rPr lang="en-US" dirty="0"/>
                        <a:t>NB</a:t>
                      </a:r>
                      <a:endParaRPr lang="en-IN" dirty="0"/>
                    </a:p>
                  </a:txBody>
                  <a:tcPr/>
                </a:tc>
                <a:tc>
                  <a:txBody>
                    <a:bodyPr/>
                    <a:lstStyle/>
                    <a:p>
                      <a:r>
                        <a:rPr lang="en-US" dirty="0"/>
                        <a:t>Train Module for lyrics classification</a:t>
                      </a:r>
                      <a:endParaRPr lang="en-IN" dirty="0"/>
                    </a:p>
                    <a:p>
                      <a:endParaRPr lang="en-IN" dirty="0"/>
                    </a:p>
                  </a:txBody>
                  <a:tcPr/>
                </a:tc>
                <a:tc>
                  <a:txBody>
                    <a:bodyPr/>
                    <a:lstStyle/>
                    <a:p>
                      <a:r>
                        <a:rPr lang="en-US" dirty="0"/>
                        <a:t>94.2%</a:t>
                      </a:r>
                      <a:endParaRPr lang="en-IN" dirty="0"/>
                    </a:p>
                  </a:txBody>
                  <a:tcPr/>
                </a:tc>
                <a:extLst>
                  <a:ext uri="{0D108BD9-81ED-4DB2-BD59-A6C34878D82A}">
                    <a16:rowId xmlns:a16="http://schemas.microsoft.com/office/drawing/2014/main" val="1074692593"/>
                  </a:ext>
                </a:extLst>
              </a:tr>
              <a:tr h="784292">
                <a:tc>
                  <a:txBody>
                    <a:bodyPr/>
                    <a:lstStyle/>
                    <a:p>
                      <a:r>
                        <a:rPr lang="en-US" dirty="0"/>
                        <a:t>DT</a:t>
                      </a:r>
                      <a:endParaRPr lang="en-IN" dirty="0"/>
                    </a:p>
                  </a:txBody>
                  <a:tcPr/>
                </a:tc>
                <a:tc>
                  <a:txBody>
                    <a:bodyPr/>
                    <a:lstStyle/>
                    <a:p>
                      <a:r>
                        <a:rPr lang="en-US" dirty="0"/>
                        <a:t>Train Module for lyrics classification</a:t>
                      </a:r>
                      <a:endParaRPr lang="en-IN" dirty="0"/>
                    </a:p>
                    <a:p>
                      <a:endParaRPr lang="en-IN" dirty="0"/>
                    </a:p>
                  </a:txBody>
                  <a:tcPr/>
                </a:tc>
                <a:tc>
                  <a:txBody>
                    <a:bodyPr/>
                    <a:lstStyle/>
                    <a:p>
                      <a:endParaRPr lang="en-IN" dirty="0"/>
                    </a:p>
                  </a:txBody>
                  <a:tcPr/>
                </a:tc>
                <a:extLst>
                  <a:ext uri="{0D108BD9-81ED-4DB2-BD59-A6C34878D82A}">
                    <a16:rowId xmlns:a16="http://schemas.microsoft.com/office/drawing/2014/main" val="1049343748"/>
                  </a:ext>
                </a:extLst>
              </a:tr>
              <a:tr h="784292">
                <a:tc>
                  <a:txBody>
                    <a:bodyPr/>
                    <a:lstStyle/>
                    <a:p>
                      <a:r>
                        <a:rPr lang="en-US" dirty="0"/>
                        <a:t>RF</a:t>
                      </a:r>
                      <a:endParaRPr lang="en-IN" dirty="0"/>
                    </a:p>
                  </a:txBody>
                  <a:tcPr/>
                </a:tc>
                <a:tc>
                  <a:txBody>
                    <a:bodyPr/>
                    <a:lstStyle/>
                    <a:p>
                      <a:r>
                        <a:rPr lang="en-US" dirty="0"/>
                        <a:t>Train Module for lyrics classification</a:t>
                      </a:r>
                      <a:endParaRPr lang="en-IN" dirty="0"/>
                    </a:p>
                    <a:p>
                      <a:endParaRPr lang="en-IN" dirty="0"/>
                    </a:p>
                  </a:txBody>
                  <a:tcPr/>
                </a:tc>
                <a:tc>
                  <a:txBody>
                    <a:bodyPr/>
                    <a:lstStyle/>
                    <a:p>
                      <a:endParaRPr lang="en-IN" dirty="0"/>
                    </a:p>
                  </a:txBody>
                  <a:tcPr/>
                </a:tc>
                <a:extLst>
                  <a:ext uri="{0D108BD9-81ED-4DB2-BD59-A6C34878D82A}">
                    <a16:rowId xmlns:a16="http://schemas.microsoft.com/office/drawing/2014/main" val="3637221245"/>
                  </a:ext>
                </a:extLst>
              </a:tr>
            </a:tbl>
          </a:graphicData>
        </a:graphic>
      </p:graphicFrame>
    </p:spTree>
    <p:extLst>
      <p:ext uri="{BB962C8B-B14F-4D97-AF65-F5344CB8AC3E}">
        <p14:creationId xmlns:p14="http://schemas.microsoft.com/office/powerpoint/2010/main" val="187766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790B-3B4D-47AB-19F6-3D51E2B9B0DE}"/>
              </a:ext>
            </a:extLst>
          </p:cNvPr>
          <p:cNvSpPr>
            <a:spLocks noGrp="1"/>
          </p:cNvSpPr>
          <p:nvPr>
            <p:ph type="title"/>
          </p:nvPr>
        </p:nvSpPr>
        <p:spPr/>
        <p:txBody>
          <a:bodyPr/>
          <a:lstStyle/>
          <a:p>
            <a:r>
              <a:rPr lang="en-US" dirty="0"/>
              <a:t>Performance</a:t>
            </a:r>
            <a:endParaRPr lang="en-IN" dirty="0"/>
          </a:p>
        </p:txBody>
      </p:sp>
      <p:graphicFrame>
        <p:nvGraphicFramePr>
          <p:cNvPr id="4" name="Table 4">
            <a:extLst>
              <a:ext uri="{FF2B5EF4-FFF2-40B4-BE49-F238E27FC236}">
                <a16:creationId xmlns:a16="http://schemas.microsoft.com/office/drawing/2014/main" id="{708F5816-11B0-84EE-24D3-D2823140C1D0}"/>
              </a:ext>
            </a:extLst>
          </p:cNvPr>
          <p:cNvGraphicFramePr>
            <a:graphicFrameLocks noGrp="1"/>
          </p:cNvGraphicFramePr>
          <p:nvPr>
            <p:ph idx="1"/>
            <p:extLst>
              <p:ext uri="{D42A27DB-BD31-4B8C-83A1-F6EECF244321}">
                <p14:modId xmlns:p14="http://schemas.microsoft.com/office/powerpoint/2010/main" val="1538218330"/>
              </p:ext>
            </p:extLst>
          </p:nvPr>
        </p:nvGraphicFramePr>
        <p:xfrm>
          <a:off x="1096963" y="1846263"/>
          <a:ext cx="10058397" cy="7416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768767136"/>
                    </a:ext>
                  </a:extLst>
                </a:gridCol>
                <a:gridCol w="3352799">
                  <a:extLst>
                    <a:ext uri="{9D8B030D-6E8A-4147-A177-3AD203B41FA5}">
                      <a16:colId xmlns:a16="http://schemas.microsoft.com/office/drawing/2014/main" val="2431503862"/>
                    </a:ext>
                  </a:extLst>
                </a:gridCol>
                <a:gridCol w="3352799">
                  <a:extLst>
                    <a:ext uri="{9D8B030D-6E8A-4147-A177-3AD203B41FA5}">
                      <a16:colId xmlns:a16="http://schemas.microsoft.com/office/drawing/2014/main" val="3797948276"/>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99835285"/>
                  </a:ext>
                </a:extLst>
              </a:tr>
              <a:tr h="370840">
                <a:tc>
                  <a:txBody>
                    <a:bodyPr/>
                    <a:lstStyle/>
                    <a:p>
                      <a:r>
                        <a:rPr lang="en-IN" dirty="0"/>
                        <a:t>Open source library deep face</a:t>
                      </a:r>
                    </a:p>
                  </a:txBody>
                  <a:tcPr/>
                </a:tc>
                <a:tc>
                  <a:txBody>
                    <a:bodyPr/>
                    <a:lstStyle/>
                    <a:p>
                      <a:r>
                        <a:rPr lang="en-US" dirty="0"/>
                        <a:t>Python</a:t>
                      </a:r>
                      <a:endParaRPr lang="en-IN" dirty="0"/>
                    </a:p>
                  </a:txBody>
                  <a:tcPr/>
                </a:tc>
                <a:tc>
                  <a:txBody>
                    <a:bodyPr/>
                    <a:lstStyle/>
                    <a:p>
                      <a:r>
                        <a:rPr lang="en-US" dirty="0"/>
                        <a:t>For Recognition Of Facial </a:t>
                      </a:r>
                      <a:r>
                        <a:rPr lang="en-US" dirty="0" err="1"/>
                        <a:t>FEature</a:t>
                      </a:r>
                      <a:endParaRPr lang="en-IN" dirty="0"/>
                    </a:p>
                  </a:txBody>
                  <a:tcPr/>
                </a:tc>
                <a:extLst>
                  <a:ext uri="{0D108BD9-81ED-4DB2-BD59-A6C34878D82A}">
                    <a16:rowId xmlns:a16="http://schemas.microsoft.com/office/drawing/2014/main" val="3305221047"/>
                  </a:ext>
                </a:extLst>
              </a:tr>
            </a:tbl>
          </a:graphicData>
        </a:graphic>
      </p:graphicFrame>
    </p:spTree>
    <p:extLst>
      <p:ext uri="{BB962C8B-B14F-4D97-AF65-F5344CB8AC3E}">
        <p14:creationId xmlns:p14="http://schemas.microsoft.com/office/powerpoint/2010/main" val="1847917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1612-003D-076B-DA70-53A9EFFDEDB5}"/>
              </a:ext>
            </a:extLst>
          </p:cNvPr>
          <p:cNvSpPr>
            <a:spLocks noGrp="1"/>
          </p:cNvSpPr>
          <p:nvPr>
            <p:ph type="title"/>
          </p:nvPr>
        </p:nvSpPr>
        <p:spPr/>
        <p:txBody>
          <a:bodyPr/>
          <a:lstStyle/>
          <a:p>
            <a:r>
              <a:rPr lang="en-US" dirty="0"/>
              <a:t>Test Cases</a:t>
            </a:r>
            <a:endParaRPr lang="en-IN" dirty="0"/>
          </a:p>
        </p:txBody>
      </p:sp>
      <p:sp>
        <p:nvSpPr>
          <p:cNvPr id="3" name="Content Placeholder 2">
            <a:extLst>
              <a:ext uri="{FF2B5EF4-FFF2-40B4-BE49-F238E27FC236}">
                <a16:creationId xmlns:a16="http://schemas.microsoft.com/office/drawing/2014/main" id="{786A96D3-869B-C7CF-8DA7-112714FB2F62}"/>
              </a:ext>
            </a:extLst>
          </p:cNvPr>
          <p:cNvSpPr>
            <a:spLocks noGrp="1"/>
          </p:cNvSpPr>
          <p:nvPr>
            <p:ph idx="1"/>
          </p:nvPr>
        </p:nvSpPr>
        <p:spPr/>
        <p:txBody>
          <a:bodyPr/>
          <a:lstStyle/>
          <a:p>
            <a:endParaRPr lang="en-IN"/>
          </a:p>
        </p:txBody>
      </p:sp>
      <p:graphicFrame>
        <p:nvGraphicFramePr>
          <p:cNvPr id="4" name="Table 4">
            <a:extLst>
              <a:ext uri="{FF2B5EF4-FFF2-40B4-BE49-F238E27FC236}">
                <a16:creationId xmlns:a16="http://schemas.microsoft.com/office/drawing/2014/main" id="{3586F5D8-CB10-DDFE-6B58-E04F9835C576}"/>
              </a:ext>
            </a:extLst>
          </p:cNvPr>
          <p:cNvGraphicFramePr>
            <a:graphicFrameLocks/>
          </p:cNvGraphicFramePr>
          <p:nvPr>
            <p:extLst>
              <p:ext uri="{D42A27DB-BD31-4B8C-83A1-F6EECF244321}">
                <p14:modId xmlns:p14="http://schemas.microsoft.com/office/powerpoint/2010/main" val="4121715638"/>
              </p:ext>
            </p:extLst>
          </p:nvPr>
        </p:nvGraphicFramePr>
        <p:xfrm>
          <a:off x="1056443" y="1846262"/>
          <a:ext cx="10098920" cy="3693405"/>
        </p:xfrm>
        <a:graphic>
          <a:graphicData uri="http://schemas.openxmlformats.org/drawingml/2006/table">
            <a:tbl>
              <a:tblPr firstRow="1" bandRow="1">
                <a:tableStyleId>{5C22544A-7EE6-4342-B048-85BDC9FD1C3A}</a:tableStyleId>
              </a:tblPr>
              <a:tblGrid>
                <a:gridCol w="1136341">
                  <a:extLst>
                    <a:ext uri="{9D8B030D-6E8A-4147-A177-3AD203B41FA5}">
                      <a16:colId xmlns:a16="http://schemas.microsoft.com/office/drawing/2014/main" val="3665370187"/>
                    </a:ext>
                  </a:extLst>
                </a:gridCol>
                <a:gridCol w="3913119">
                  <a:extLst>
                    <a:ext uri="{9D8B030D-6E8A-4147-A177-3AD203B41FA5}">
                      <a16:colId xmlns:a16="http://schemas.microsoft.com/office/drawing/2014/main" val="2829404717"/>
                    </a:ext>
                  </a:extLst>
                </a:gridCol>
                <a:gridCol w="2524730">
                  <a:extLst>
                    <a:ext uri="{9D8B030D-6E8A-4147-A177-3AD203B41FA5}">
                      <a16:colId xmlns:a16="http://schemas.microsoft.com/office/drawing/2014/main" val="1146007068"/>
                    </a:ext>
                  </a:extLst>
                </a:gridCol>
                <a:gridCol w="2524730">
                  <a:extLst>
                    <a:ext uri="{9D8B030D-6E8A-4147-A177-3AD203B41FA5}">
                      <a16:colId xmlns:a16="http://schemas.microsoft.com/office/drawing/2014/main" val="2263100363"/>
                    </a:ext>
                  </a:extLst>
                </a:gridCol>
              </a:tblGrid>
              <a:tr h="738681">
                <a:tc>
                  <a:txBody>
                    <a:bodyPr/>
                    <a:lstStyle/>
                    <a:p>
                      <a:endParaRPr lang="en-IN" dirty="0"/>
                    </a:p>
                  </a:txBody>
                  <a:tcPr/>
                </a:tc>
                <a:tc>
                  <a:txBody>
                    <a:bodyPr/>
                    <a:lstStyle/>
                    <a:p>
                      <a:r>
                        <a:rPr lang="en-IN" dirty="0"/>
                        <a:t>Test Cases</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42065994"/>
                  </a:ext>
                </a:extLst>
              </a:tr>
              <a:tr h="738681">
                <a:tc>
                  <a:txBody>
                    <a:bodyPr/>
                    <a:lstStyle/>
                    <a:p>
                      <a:endParaRPr lang="en-IN" dirty="0"/>
                    </a:p>
                  </a:txBody>
                  <a:tcPr/>
                </a:tc>
                <a:tc>
                  <a:txBody>
                    <a:bodyPr/>
                    <a:lstStyle/>
                    <a:p>
                      <a:r>
                        <a:rPr lang="en-IN" dirty="0"/>
                        <a:t>Image Capture</a:t>
                      </a:r>
                    </a:p>
                  </a:txBody>
                  <a:tcPr/>
                </a:tc>
                <a:tc>
                  <a:txBody>
                    <a:bodyPr/>
                    <a:lstStyle/>
                    <a:p>
                      <a:r>
                        <a:rPr lang="en-IN" dirty="0"/>
                        <a:t>Image </a:t>
                      </a:r>
                      <a:r>
                        <a:rPr lang="en-IN" dirty="0" err="1"/>
                        <a:t>Recognition,Blur</a:t>
                      </a:r>
                      <a:endParaRPr lang="en-IN" dirty="0"/>
                    </a:p>
                  </a:txBody>
                  <a:tcPr/>
                </a:tc>
                <a:tc>
                  <a:txBody>
                    <a:bodyPr/>
                    <a:lstStyle/>
                    <a:p>
                      <a:r>
                        <a:rPr lang="en-IN" dirty="0"/>
                        <a:t>Fail</a:t>
                      </a:r>
                    </a:p>
                  </a:txBody>
                  <a:tcPr/>
                </a:tc>
                <a:extLst>
                  <a:ext uri="{0D108BD9-81ED-4DB2-BD59-A6C34878D82A}">
                    <a16:rowId xmlns:a16="http://schemas.microsoft.com/office/drawing/2014/main" val="4175555755"/>
                  </a:ext>
                </a:extLst>
              </a:tr>
              <a:tr h="738681">
                <a:tc>
                  <a:txBody>
                    <a:bodyPr/>
                    <a:lstStyle/>
                    <a:p>
                      <a:endParaRPr lang="en-IN" dirty="0"/>
                    </a:p>
                  </a:txBody>
                  <a:tcPr/>
                </a:tc>
                <a:tc>
                  <a:txBody>
                    <a:bodyPr/>
                    <a:lstStyle/>
                    <a:p>
                      <a:r>
                        <a:rPr lang="en-IN" dirty="0"/>
                        <a:t>Image Capture</a:t>
                      </a:r>
                    </a:p>
                  </a:txBody>
                  <a:tcPr/>
                </a:tc>
                <a:tc>
                  <a:txBody>
                    <a:bodyPr/>
                    <a:lstStyle/>
                    <a:p>
                      <a:r>
                        <a:rPr lang="en-IN" dirty="0"/>
                        <a:t>Image Recognition</a:t>
                      </a:r>
                    </a:p>
                  </a:txBody>
                  <a:tcPr/>
                </a:tc>
                <a:tc>
                  <a:txBody>
                    <a:bodyPr/>
                    <a:lstStyle/>
                    <a:p>
                      <a:r>
                        <a:rPr lang="en-IN" dirty="0"/>
                        <a:t>Success</a:t>
                      </a:r>
                    </a:p>
                  </a:txBody>
                  <a:tcPr/>
                </a:tc>
                <a:extLst>
                  <a:ext uri="{0D108BD9-81ED-4DB2-BD59-A6C34878D82A}">
                    <a16:rowId xmlns:a16="http://schemas.microsoft.com/office/drawing/2014/main" val="1610938729"/>
                  </a:ext>
                </a:extLst>
              </a:tr>
              <a:tr h="738681">
                <a:tc>
                  <a:txBody>
                    <a:bodyPr/>
                    <a:lstStyle/>
                    <a:p>
                      <a:endParaRPr lang="en-IN" dirty="0"/>
                    </a:p>
                  </a:txBody>
                  <a:tcPr/>
                </a:tc>
                <a:tc>
                  <a:txBody>
                    <a:bodyPr/>
                    <a:lstStyle/>
                    <a:p>
                      <a:r>
                        <a:rPr lang="en-US" dirty="0"/>
                        <a:t>Classifying Lyrics</a:t>
                      </a:r>
                      <a:endParaRPr lang="en-IN" dirty="0"/>
                    </a:p>
                  </a:txBody>
                  <a:tcPr/>
                </a:tc>
                <a:tc>
                  <a:txBody>
                    <a:bodyPr/>
                    <a:lstStyle/>
                    <a:p>
                      <a:r>
                        <a:rPr lang="en-US" dirty="0"/>
                        <a:t>Music list not Loaded</a:t>
                      </a:r>
                      <a:endParaRPr lang="en-IN" dirty="0"/>
                    </a:p>
                  </a:txBody>
                  <a:tcPr/>
                </a:tc>
                <a:tc>
                  <a:txBody>
                    <a:bodyPr/>
                    <a:lstStyle/>
                    <a:p>
                      <a:r>
                        <a:rPr lang="en-IN" dirty="0"/>
                        <a:t>Fail</a:t>
                      </a:r>
                    </a:p>
                  </a:txBody>
                  <a:tcPr/>
                </a:tc>
                <a:extLst>
                  <a:ext uri="{0D108BD9-81ED-4DB2-BD59-A6C34878D82A}">
                    <a16:rowId xmlns:a16="http://schemas.microsoft.com/office/drawing/2014/main" val="931548811"/>
                  </a:ext>
                </a:extLst>
              </a:tr>
              <a:tr h="738681">
                <a:tc>
                  <a:txBody>
                    <a:bodyPr/>
                    <a:lstStyle/>
                    <a:p>
                      <a:endParaRPr lang="en-IN" dirty="0"/>
                    </a:p>
                  </a:txBody>
                  <a:tcPr/>
                </a:tc>
                <a:tc>
                  <a:txBody>
                    <a:bodyPr/>
                    <a:lstStyle/>
                    <a:p>
                      <a:r>
                        <a:rPr lang="en-IN" dirty="0"/>
                        <a:t>Classifying Lyrics</a:t>
                      </a:r>
                    </a:p>
                  </a:txBody>
                  <a:tcPr/>
                </a:tc>
                <a:tc>
                  <a:txBody>
                    <a:bodyPr/>
                    <a:lstStyle/>
                    <a:p>
                      <a:r>
                        <a:rPr lang="en-IN" dirty="0"/>
                        <a:t>Music List Loaded</a:t>
                      </a:r>
                    </a:p>
                  </a:txBody>
                  <a:tcPr/>
                </a:tc>
                <a:tc>
                  <a:txBody>
                    <a:bodyPr/>
                    <a:lstStyle/>
                    <a:p>
                      <a:r>
                        <a:rPr lang="en-IN" dirty="0"/>
                        <a:t>Success</a:t>
                      </a:r>
                    </a:p>
                  </a:txBody>
                  <a:tcPr/>
                </a:tc>
                <a:extLst>
                  <a:ext uri="{0D108BD9-81ED-4DB2-BD59-A6C34878D82A}">
                    <a16:rowId xmlns:a16="http://schemas.microsoft.com/office/drawing/2014/main" val="640997475"/>
                  </a:ext>
                </a:extLst>
              </a:tr>
            </a:tbl>
          </a:graphicData>
        </a:graphic>
      </p:graphicFrame>
    </p:spTree>
    <p:extLst>
      <p:ext uri="{BB962C8B-B14F-4D97-AF65-F5344CB8AC3E}">
        <p14:creationId xmlns:p14="http://schemas.microsoft.com/office/powerpoint/2010/main" val="3537244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4AD6-791B-6168-824C-41160ABA9AEB}"/>
              </a:ext>
            </a:extLst>
          </p:cNvPr>
          <p:cNvSpPr>
            <a:spLocks noGrp="1"/>
          </p:cNvSpPr>
          <p:nvPr>
            <p:ph type="title"/>
          </p:nvPr>
        </p:nvSpPr>
        <p:spPr/>
        <p:txBody>
          <a:bodyPr/>
          <a:lstStyle/>
          <a:p>
            <a:r>
              <a:rPr lang="en-US" dirty="0"/>
              <a:t>Status</a:t>
            </a:r>
            <a:endParaRPr lang="en-IN" dirty="0"/>
          </a:p>
        </p:txBody>
      </p:sp>
      <p:sp>
        <p:nvSpPr>
          <p:cNvPr id="3" name="Content Placeholder 2">
            <a:extLst>
              <a:ext uri="{FF2B5EF4-FFF2-40B4-BE49-F238E27FC236}">
                <a16:creationId xmlns:a16="http://schemas.microsoft.com/office/drawing/2014/main" id="{57A23611-0446-4B3C-BD00-8A2F930FBE47}"/>
              </a:ext>
            </a:extLst>
          </p:cNvPr>
          <p:cNvSpPr>
            <a:spLocks noGrp="1"/>
          </p:cNvSpPr>
          <p:nvPr>
            <p:ph idx="1"/>
          </p:nvPr>
        </p:nvSpPr>
        <p:spPr/>
        <p:txBody>
          <a:bodyPr/>
          <a:lstStyle/>
          <a:p>
            <a:r>
              <a:rPr lang="en-US" dirty="0"/>
              <a:t>Project Thesis : Soft copy Ready</a:t>
            </a:r>
          </a:p>
          <a:p>
            <a:r>
              <a:rPr lang="en-US" dirty="0"/>
              <a:t>Publication : Published</a:t>
            </a:r>
            <a:endParaRPr lang="en-IN" dirty="0"/>
          </a:p>
        </p:txBody>
      </p:sp>
    </p:spTree>
    <p:extLst>
      <p:ext uri="{BB962C8B-B14F-4D97-AF65-F5344CB8AC3E}">
        <p14:creationId xmlns:p14="http://schemas.microsoft.com/office/powerpoint/2010/main" val="106257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2503-DBC4-48E6-A219-F4FDC16C8E47}"/>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F8046F32-34E3-4E8C-A612-4BA93482F9FE}"/>
              </a:ext>
            </a:extLst>
          </p:cNvPr>
          <p:cNvSpPr>
            <a:spLocks noGrp="1"/>
          </p:cNvSpPr>
          <p:nvPr>
            <p:ph idx="1"/>
          </p:nvPr>
        </p:nvSpPr>
        <p:spPr/>
        <p:txBody>
          <a:bodyPr/>
          <a:lstStyle/>
          <a:p>
            <a:r>
              <a:rPr lang="en-US" dirty="0"/>
              <a:t>To Design and Develop a system where the music is played depending about the emotion shown by the facial expression and lyrics given by user.</a:t>
            </a:r>
          </a:p>
          <a:p>
            <a:endParaRPr lang="en-IN" dirty="0"/>
          </a:p>
        </p:txBody>
      </p:sp>
    </p:spTree>
    <p:extLst>
      <p:ext uri="{BB962C8B-B14F-4D97-AF65-F5344CB8AC3E}">
        <p14:creationId xmlns:p14="http://schemas.microsoft.com/office/powerpoint/2010/main" val="115834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144F-3B05-4E6D-B437-750AB98C7BE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FE928C51-30DC-466E-8DA6-E375D0578C03}"/>
              </a:ext>
            </a:extLst>
          </p:cNvPr>
          <p:cNvSpPr>
            <a:spLocks noGrp="1"/>
          </p:cNvSpPr>
          <p:nvPr>
            <p:ph idx="1"/>
          </p:nvPr>
        </p:nvSpPr>
        <p:spPr/>
        <p:txBody>
          <a:bodyPr>
            <a:normAutofit/>
          </a:bodyPr>
          <a:lstStyle/>
          <a:p>
            <a:pPr algn="just"/>
            <a:r>
              <a:rPr lang="en-US" sz="1600" dirty="0">
                <a:effectLst/>
                <a:latin typeface="Arial" panose="020B0604020202020204" pitchFamily="34" charset="0"/>
              </a:rPr>
              <a:t>The Emotion-Based Music Player is used to automate and give a better music</a:t>
            </a:r>
            <a:br>
              <a:rPr lang="en-US" sz="1600" dirty="0"/>
            </a:br>
            <a:r>
              <a:rPr lang="en-US" sz="1600" dirty="0">
                <a:effectLst/>
                <a:latin typeface="Arial" panose="020B0604020202020204" pitchFamily="34" charset="0"/>
              </a:rPr>
              <a:t>player experience for the end user. The application solves the basic needs of music</a:t>
            </a:r>
            <a:br>
              <a:rPr lang="en-US" sz="1600" dirty="0"/>
            </a:br>
            <a:r>
              <a:rPr lang="en-US" sz="1600" dirty="0">
                <a:effectLst/>
                <a:latin typeface="Arial" panose="020B0604020202020204" pitchFamily="34" charset="0"/>
              </a:rPr>
              <a:t>listeners without troubling them as existing applications do: it uses technology to</a:t>
            </a:r>
            <a:br>
              <a:rPr lang="en-US" sz="1600" dirty="0"/>
            </a:br>
            <a:r>
              <a:rPr lang="en-US" sz="1600" dirty="0">
                <a:effectLst/>
                <a:latin typeface="Arial" panose="020B0604020202020204" pitchFamily="34" charset="0"/>
              </a:rPr>
              <a:t>increase the interaction of the system with the user in many ways. It eases the work of</a:t>
            </a:r>
            <a:br>
              <a:rPr lang="en-US" sz="1600" dirty="0"/>
            </a:br>
            <a:r>
              <a:rPr lang="en-US" sz="1600" dirty="0">
                <a:effectLst/>
                <a:latin typeface="Arial" panose="020B0604020202020204" pitchFamily="34" charset="0"/>
              </a:rPr>
              <a:t>the end-user by capturing the image using a camera, determining their emotion, and</a:t>
            </a:r>
            <a:br>
              <a:rPr lang="en-US" sz="1600" dirty="0"/>
            </a:br>
            <a:r>
              <a:rPr lang="en-US" sz="1600" dirty="0">
                <a:effectLst/>
                <a:latin typeface="Arial" panose="020B0604020202020204" pitchFamily="34" charset="0"/>
              </a:rPr>
              <a:t>suggesting a customized play-list through a more advanced and interactive system.</a:t>
            </a:r>
            <a:br>
              <a:rPr lang="en-US" sz="1600" dirty="0"/>
            </a:br>
            <a:r>
              <a:rPr lang="en-US" sz="1600" dirty="0">
                <a:effectLst/>
                <a:latin typeface="Arial" panose="020B0604020202020204" pitchFamily="34" charset="0"/>
              </a:rPr>
              <a:t>The user will also be notified of songs that are not being played, to help them free</a:t>
            </a:r>
            <a:br>
              <a:rPr lang="en-US" sz="1600" dirty="0"/>
            </a:br>
            <a:r>
              <a:rPr lang="en-US" sz="1600" dirty="0">
                <a:effectLst/>
                <a:latin typeface="Arial" panose="020B0604020202020204" pitchFamily="34" charset="0"/>
              </a:rPr>
              <a:t>up storage space.</a:t>
            </a:r>
          </a:p>
          <a:p>
            <a:pPr algn="just"/>
            <a:endParaRPr lang="en-US" sz="1600" dirty="0">
              <a:latin typeface="Arial" panose="020B0604020202020204" pitchFamily="34" charset="0"/>
            </a:endParaRPr>
          </a:p>
          <a:p>
            <a:pPr algn="just"/>
            <a:r>
              <a:rPr lang="en-US" sz="1600" dirty="0">
                <a:latin typeface="Arial" panose="020B0604020202020204" pitchFamily="34" charset="0"/>
              </a:rPr>
              <a:t>After analysis of algorithms, SVM is best classifier for classifying lyrics .</a:t>
            </a:r>
            <a:endParaRPr lang="en-US" sz="1600" dirty="0">
              <a:effectLst/>
              <a:latin typeface="Arial" panose="020B0604020202020204" pitchFamily="34" charset="0"/>
            </a:endParaRPr>
          </a:p>
          <a:p>
            <a:pPr marL="0" indent="0" algn="just">
              <a:buNone/>
            </a:pPr>
            <a:endParaRPr lang="en-IN" sz="1800" dirty="0">
              <a:latin typeface="Times New Roman" panose="02020603050405020304" pitchFamily="18" charset="0"/>
              <a:ea typeface="SimSun" panose="02010600030101010101" pitchFamily="2" charset="-122"/>
            </a:endParaRPr>
          </a:p>
        </p:txBody>
      </p:sp>
      <p:sp>
        <p:nvSpPr>
          <p:cNvPr id="4" name="Slide Number Placeholder 3">
            <a:extLst>
              <a:ext uri="{FF2B5EF4-FFF2-40B4-BE49-F238E27FC236}">
                <a16:creationId xmlns:a16="http://schemas.microsoft.com/office/drawing/2014/main" id="{235704BF-92D0-4432-92FC-C1CB1DCAEC68}"/>
              </a:ext>
            </a:extLst>
          </p:cNvPr>
          <p:cNvSpPr>
            <a:spLocks noGrp="1"/>
          </p:cNvSpPr>
          <p:nvPr>
            <p:ph type="sldNum" sz="quarter" idx="12"/>
          </p:nvPr>
        </p:nvSpPr>
        <p:spPr/>
        <p:txBody>
          <a:bodyPr/>
          <a:lstStyle/>
          <a:p>
            <a:fld id="{5C7DCFF2-037F-4169-AC2F-0E88728F9348}" type="slidenum">
              <a:rPr lang="en-US" smtClean="0"/>
              <a:pPr/>
              <a:t>30</a:t>
            </a:fld>
            <a:endParaRPr lang="en-US"/>
          </a:p>
        </p:txBody>
      </p:sp>
    </p:spTree>
    <p:extLst>
      <p:ext uri="{BB962C8B-B14F-4D97-AF65-F5344CB8AC3E}">
        <p14:creationId xmlns:p14="http://schemas.microsoft.com/office/powerpoint/2010/main" val="1000565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E955-3892-4F8D-8389-05FF35FA9E24}"/>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References</a:t>
            </a:r>
            <a:endParaRPr lang="en-IN" dirty="0"/>
          </a:p>
        </p:txBody>
      </p:sp>
      <p:sp>
        <p:nvSpPr>
          <p:cNvPr id="7" name="Content Placeholder 6">
            <a:extLst>
              <a:ext uri="{FF2B5EF4-FFF2-40B4-BE49-F238E27FC236}">
                <a16:creationId xmlns:a16="http://schemas.microsoft.com/office/drawing/2014/main" id="{BB4CAAAC-8E32-4FFC-92D7-81B514D88D88}"/>
              </a:ext>
            </a:extLst>
          </p:cNvPr>
          <p:cNvSpPr>
            <a:spLocks noGrp="1"/>
          </p:cNvSpPr>
          <p:nvPr>
            <p:ph idx="1"/>
          </p:nvPr>
        </p:nvSpPr>
        <p:spPr/>
        <p:txBody>
          <a:bodyPr>
            <a:normAutofit fontScale="85000" lnSpcReduction="10000"/>
          </a:bodyPr>
          <a:lstStyle/>
          <a:p>
            <a:pPr marL="0" indent="0" algn="just">
              <a:buNone/>
            </a:pPr>
            <a:r>
              <a:rPr lang="en-IN" sz="2000" dirty="0"/>
              <a:t>[[1]K. </a:t>
            </a:r>
            <a:r>
              <a:rPr lang="en-IN" sz="2000" dirty="0" err="1"/>
              <a:t>Chankuptarat</a:t>
            </a:r>
            <a:r>
              <a:rPr lang="en-IN" sz="2000" dirty="0"/>
              <a:t>, R. </a:t>
            </a:r>
            <a:r>
              <a:rPr lang="en-IN" sz="2000" dirty="0" err="1"/>
              <a:t>Sriwatanaworachai</a:t>
            </a:r>
            <a:r>
              <a:rPr lang="en-IN" sz="2000" dirty="0"/>
              <a:t> and S. </a:t>
            </a:r>
            <a:r>
              <a:rPr lang="en-IN" sz="2000" dirty="0" err="1"/>
              <a:t>Chotipant</a:t>
            </a:r>
            <a:r>
              <a:rPr lang="en-IN" sz="2000" dirty="0"/>
              <a:t>, ”</a:t>
            </a:r>
            <a:r>
              <a:rPr lang="en-IN" sz="2000" dirty="0" err="1"/>
              <a:t>EmotionBased</a:t>
            </a:r>
            <a:r>
              <a:rPr lang="en-IN" sz="2000" dirty="0"/>
              <a:t> Music Player,” 2019 5th International Conference on Engineering, Applied Sciences and Technology (ICEAST), </a:t>
            </a:r>
            <a:r>
              <a:rPr lang="en-IN" sz="2000" dirty="0" err="1"/>
              <a:t>Luang</a:t>
            </a:r>
            <a:r>
              <a:rPr lang="en-IN" sz="2000" dirty="0"/>
              <a:t> Prabang, Laos, 2019, pp. 1-4, </a:t>
            </a:r>
          </a:p>
          <a:p>
            <a:pPr marL="0" indent="0" algn="just">
              <a:buNone/>
            </a:pPr>
            <a:r>
              <a:rPr lang="en-IN" sz="2000" dirty="0"/>
              <a:t>[2]R. Ramanathan, R. Kumaran, R. Ram Rohan, R. Gupta and V. Prabhu, ”An Intelligent Music Player Based on Emotion Recognition,” 2017 2nd International Conference on Computational Systems and Information Technology for Sustainable Solution (CSITSS), Bengaluru, India, 2017, pp. 1-5, </a:t>
            </a:r>
          </a:p>
          <a:p>
            <a:pPr marL="0" indent="0" algn="just">
              <a:buNone/>
            </a:pPr>
            <a:r>
              <a:rPr lang="en-IN" sz="2000" dirty="0"/>
              <a:t>[3]Hafeez </a:t>
            </a:r>
            <a:r>
              <a:rPr lang="en-IN" sz="2000" dirty="0" err="1"/>
              <a:t>Kabini</a:t>
            </a:r>
            <a:r>
              <a:rPr lang="en-IN" sz="2000" dirty="0"/>
              <a:t>, </a:t>
            </a:r>
            <a:r>
              <a:rPr lang="en-IN" sz="2000" dirty="0" err="1"/>
              <a:t>Sharik</a:t>
            </a:r>
            <a:r>
              <a:rPr lang="en-IN" sz="2000" dirty="0"/>
              <a:t> Khan, Omar Khan, Shabana </a:t>
            </a:r>
            <a:r>
              <a:rPr lang="en-IN" sz="2000" dirty="0" err="1"/>
              <a:t>Tadvi</a:t>
            </a:r>
            <a:r>
              <a:rPr lang="en-IN" sz="2000" dirty="0"/>
              <a:t> “EMOTION BASED MUSIC PLAYER” International Journal of Engineering Research and General Science, Volume 3, Issue 1, 2015.</a:t>
            </a:r>
          </a:p>
          <a:p>
            <a:pPr marL="0" indent="0" algn="just">
              <a:buNone/>
            </a:pPr>
            <a:r>
              <a:rPr lang="en-IN" sz="2000" dirty="0"/>
              <a:t>[4]Nikhil </a:t>
            </a:r>
            <a:r>
              <a:rPr lang="en-IN" sz="2000" dirty="0" err="1"/>
              <a:t>Zaware</a:t>
            </a:r>
            <a:r>
              <a:rPr lang="en-IN" sz="2000" dirty="0"/>
              <a:t>, </a:t>
            </a:r>
            <a:r>
              <a:rPr lang="en-IN" sz="2000" dirty="0" err="1"/>
              <a:t>Tejas</a:t>
            </a:r>
            <a:r>
              <a:rPr lang="en-IN" sz="2000" dirty="0"/>
              <a:t> </a:t>
            </a:r>
            <a:r>
              <a:rPr lang="en-IN" sz="2000" dirty="0" err="1"/>
              <a:t>Rajgure</a:t>
            </a:r>
            <a:r>
              <a:rPr lang="en-IN" sz="2000" dirty="0"/>
              <a:t>, </a:t>
            </a:r>
            <a:r>
              <a:rPr lang="en-IN" sz="2000" dirty="0" err="1"/>
              <a:t>Amey</a:t>
            </a:r>
            <a:r>
              <a:rPr lang="en-IN" sz="2000" dirty="0"/>
              <a:t> </a:t>
            </a:r>
            <a:r>
              <a:rPr lang="en-IN" sz="2000" dirty="0" err="1"/>
              <a:t>Bhadang</a:t>
            </a:r>
            <a:r>
              <a:rPr lang="en-IN" sz="2000" dirty="0"/>
              <a:t>, D.D. </a:t>
            </a:r>
            <a:r>
              <a:rPr lang="en-IN" sz="2000" dirty="0" err="1"/>
              <a:t>Sakpal</a:t>
            </a:r>
            <a:r>
              <a:rPr lang="en-IN" sz="2000" dirty="0"/>
              <a:t> “EMOTION BASED MUSIC PLAYER” International Journal of Innovative Research Development, Volume 3, Issue 3, 2014. </a:t>
            </a:r>
          </a:p>
          <a:p>
            <a:pPr marL="0" indent="0" algn="just">
              <a:buNone/>
            </a:pPr>
            <a:r>
              <a:rPr lang="en-IN" sz="2000" dirty="0"/>
              <a:t>[5]</a:t>
            </a:r>
            <a:r>
              <a:rPr lang="en-IN" sz="2000" dirty="0" err="1"/>
              <a:t>Setiawardhana</a:t>
            </a:r>
            <a:r>
              <a:rPr lang="en-IN" sz="2000" dirty="0"/>
              <a:t>, Nana </a:t>
            </a:r>
            <a:r>
              <a:rPr lang="en-IN" sz="2000" dirty="0" err="1"/>
              <a:t>Ramadijanti</a:t>
            </a:r>
            <a:r>
              <a:rPr lang="en-IN" sz="2000" dirty="0"/>
              <a:t>, </a:t>
            </a:r>
            <a:r>
              <a:rPr lang="en-IN" sz="2000" dirty="0" err="1"/>
              <a:t>Peni</a:t>
            </a:r>
            <a:r>
              <a:rPr lang="en-IN" sz="2000" dirty="0"/>
              <a:t> </a:t>
            </a:r>
            <a:r>
              <a:rPr lang="en-IN" sz="2000" dirty="0" err="1"/>
              <a:t>Rahayu</a:t>
            </a:r>
            <a:r>
              <a:rPr lang="en-IN" sz="2000" dirty="0"/>
              <a:t> “FACIAL EXPRESSIONS RECOGNITION USING BACKPROPAGATION NEURAL NETWORK FOR MUSIC PLAYLIST ELECTIONS” </a:t>
            </a:r>
            <a:r>
              <a:rPr lang="en-IN" sz="2000" dirty="0" err="1"/>
              <a:t>Jurnal</a:t>
            </a:r>
            <a:r>
              <a:rPr lang="en-IN" sz="2000" dirty="0"/>
              <a:t> </a:t>
            </a:r>
            <a:r>
              <a:rPr lang="en-IN" sz="2000" dirty="0" err="1"/>
              <a:t>Ilmiah</a:t>
            </a:r>
            <a:r>
              <a:rPr lang="en-IN" sz="2000" dirty="0"/>
              <a:t> </a:t>
            </a:r>
            <a:r>
              <a:rPr lang="en-IN" sz="2000" dirty="0" err="1"/>
              <a:t>Kursor</a:t>
            </a:r>
            <a:r>
              <a:rPr lang="en-IN" sz="2000" dirty="0"/>
              <a:t>, Volume 6, Issue 3, 2012. </a:t>
            </a:r>
          </a:p>
          <a:p>
            <a:pPr marL="0" indent="0" algn="just">
              <a:buNone/>
            </a:pPr>
            <a:r>
              <a:rPr lang="en-IN" sz="2000" dirty="0"/>
              <a:t>[6]</a:t>
            </a:r>
            <a:r>
              <a:rPr lang="en-IN" sz="2000" dirty="0" err="1"/>
              <a:t>Henal</a:t>
            </a:r>
            <a:r>
              <a:rPr lang="en-IN" sz="2000" dirty="0"/>
              <a:t> Shah, </a:t>
            </a:r>
            <a:r>
              <a:rPr lang="en-IN" sz="2000" dirty="0" err="1"/>
              <a:t>Tejas</a:t>
            </a:r>
            <a:r>
              <a:rPr lang="en-IN" sz="2000" dirty="0"/>
              <a:t> Magar, </a:t>
            </a:r>
            <a:r>
              <a:rPr lang="en-IN" sz="2000" dirty="0" err="1"/>
              <a:t>Purav</a:t>
            </a:r>
            <a:r>
              <a:rPr lang="en-IN" sz="2000" dirty="0"/>
              <a:t> Shah and Kailas </a:t>
            </a:r>
            <a:r>
              <a:rPr lang="en-IN" sz="2000" dirty="0" err="1"/>
              <a:t>Devadkar</a:t>
            </a:r>
            <a:r>
              <a:rPr lang="en-IN" sz="2000" dirty="0"/>
              <a:t> “AN YSIS” International Journal of Innovative and Emerging Research in Engineering, Volume 2, Issue 4, 2015.</a:t>
            </a:r>
          </a:p>
          <a:p>
            <a:endParaRPr lang="en-IN" dirty="0"/>
          </a:p>
        </p:txBody>
      </p:sp>
    </p:spTree>
    <p:extLst>
      <p:ext uri="{BB962C8B-B14F-4D97-AF65-F5344CB8AC3E}">
        <p14:creationId xmlns:p14="http://schemas.microsoft.com/office/powerpoint/2010/main" val="2218318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4E2E-B898-4A00-B5FF-BB4DAD502627}"/>
              </a:ext>
            </a:extLst>
          </p:cNvPr>
          <p:cNvSpPr>
            <a:spLocks noGrp="1"/>
          </p:cNvSpPr>
          <p:nvPr>
            <p:ph type="title"/>
          </p:nvPr>
        </p:nvSpPr>
        <p:spPr/>
        <p:txBody>
          <a:bodyPr/>
          <a:lstStyle/>
          <a:p>
            <a:r>
              <a:rPr lang="en-IN" dirty="0"/>
              <a:t>Project Plan 4.0</a:t>
            </a:r>
          </a:p>
        </p:txBody>
      </p:sp>
      <p:pic>
        <p:nvPicPr>
          <p:cNvPr id="7" name="Content Placeholder 6">
            <a:extLst>
              <a:ext uri="{FF2B5EF4-FFF2-40B4-BE49-F238E27FC236}">
                <a16:creationId xmlns:a16="http://schemas.microsoft.com/office/drawing/2014/main" id="{838DEBCB-6F9D-4D6D-8443-2B2048034E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003" y="2082011"/>
            <a:ext cx="6462320" cy="3551228"/>
          </a:xfrm>
        </p:spPr>
      </p:pic>
    </p:spTree>
    <p:extLst>
      <p:ext uri="{BB962C8B-B14F-4D97-AF65-F5344CB8AC3E}">
        <p14:creationId xmlns:p14="http://schemas.microsoft.com/office/powerpoint/2010/main" val="273959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963C-1B06-4828-A83C-20CE39CA16FA}"/>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4D6747EA-ABB5-4D7D-AC9B-ACA2FA97590D}"/>
              </a:ext>
            </a:extLst>
          </p:cNvPr>
          <p:cNvSpPr>
            <a:spLocks noGrp="1"/>
          </p:cNvSpPr>
          <p:nvPr>
            <p:ph idx="1"/>
          </p:nvPr>
        </p:nvSpPr>
        <p:spPr/>
        <p:txBody>
          <a:bodyPr>
            <a:normAutofit fontScale="92500" lnSpcReduction="10000"/>
          </a:bodyPr>
          <a:lstStyle/>
          <a:p>
            <a:pPr marL="262255" indent="-285750" algn="just">
              <a:spcBef>
                <a:spcPts val="80"/>
              </a:spcBef>
              <a:spcAft>
                <a:spcPts val="0"/>
              </a:spcAft>
              <a:buFont typeface="Wingdings" panose="05000000000000000000" pitchFamily="2" charset="2"/>
              <a:buChar char="Ø"/>
              <a:tabLst>
                <a:tab pos="735330" algn="l"/>
                <a:tab pos="735965" algn="l"/>
              </a:tabLst>
            </a:pPr>
            <a:r>
              <a:rPr lang="en-US" sz="1800" dirty="0">
                <a:effectLst/>
                <a:latin typeface="Calibri" panose="020F0502020204030204" pitchFamily="34" charset="0"/>
                <a:ea typeface="Arial" panose="020B0604020202020204" pitchFamily="34" charset="0"/>
              </a:rPr>
              <a:t>The human face is an important organ of an individual ‘s body and it especially plays an important role in extraction of an individual‘s behavior and emotional state. </a:t>
            </a:r>
          </a:p>
          <a:p>
            <a:pPr marL="262255" indent="-285750" algn="just">
              <a:spcBef>
                <a:spcPts val="80"/>
              </a:spcBef>
              <a:spcAft>
                <a:spcPts val="0"/>
              </a:spcAft>
              <a:buFont typeface="Wingdings" panose="05000000000000000000" pitchFamily="2" charset="2"/>
              <a:buChar char="Ø"/>
              <a:tabLst>
                <a:tab pos="735330" algn="l"/>
                <a:tab pos="735965" algn="l"/>
              </a:tabLst>
            </a:pPr>
            <a:endParaRPr lang="en-US" sz="1800" dirty="0">
              <a:latin typeface="Calibri" panose="020F0502020204030204" pitchFamily="34" charset="0"/>
              <a:ea typeface="Arial" panose="020B0604020202020204" pitchFamily="34" charset="0"/>
            </a:endParaRPr>
          </a:p>
          <a:p>
            <a:pPr marL="262255" indent="-285750" algn="just">
              <a:spcBef>
                <a:spcPts val="80"/>
              </a:spcBef>
              <a:spcAft>
                <a:spcPts val="0"/>
              </a:spcAft>
              <a:buFont typeface="Wingdings" panose="05000000000000000000" pitchFamily="2" charset="2"/>
              <a:buChar char="Ø"/>
              <a:tabLst>
                <a:tab pos="735330" algn="l"/>
                <a:tab pos="735965" algn="l"/>
              </a:tabLst>
            </a:pPr>
            <a:r>
              <a:rPr lang="en-US" sz="1800" dirty="0">
                <a:effectLst/>
                <a:latin typeface="Calibri" panose="020F0502020204030204" pitchFamily="34" charset="0"/>
                <a:ea typeface="Arial" panose="020B0604020202020204" pitchFamily="34" charset="0"/>
              </a:rPr>
              <a:t>Manually segregating the list of songs and generating an appropriate playlist based on an individual‘s emotional features is a very tedious, time consuming, labor intensive and upheld task.</a:t>
            </a:r>
          </a:p>
          <a:p>
            <a:pPr marL="262255" indent="-285750" algn="just">
              <a:spcBef>
                <a:spcPts val="80"/>
              </a:spcBef>
              <a:spcAft>
                <a:spcPts val="0"/>
              </a:spcAft>
              <a:buFont typeface="Wingdings" panose="05000000000000000000" pitchFamily="2" charset="2"/>
              <a:buChar char="Ø"/>
              <a:tabLst>
                <a:tab pos="735330" algn="l"/>
                <a:tab pos="735965" algn="l"/>
              </a:tabLst>
            </a:pPr>
            <a:endParaRPr lang="en-US" sz="1800" dirty="0">
              <a:effectLst/>
              <a:latin typeface="Calibri" panose="020F0502020204030204" pitchFamily="34" charset="0"/>
              <a:ea typeface="Arial" panose="020B0604020202020204" pitchFamily="34" charset="0"/>
            </a:endParaRPr>
          </a:p>
          <a:p>
            <a:pPr marL="262255" indent="-285750" algn="just">
              <a:spcBef>
                <a:spcPts val="80"/>
              </a:spcBef>
              <a:spcAft>
                <a:spcPts val="0"/>
              </a:spcAft>
              <a:buFont typeface="Wingdings" panose="05000000000000000000" pitchFamily="2" charset="2"/>
              <a:buChar char="Ø"/>
              <a:tabLst>
                <a:tab pos="735330" algn="l"/>
                <a:tab pos="735965" algn="l"/>
              </a:tabLst>
            </a:pPr>
            <a:r>
              <a:rPr lang="en-US" sz="1800" dirty="0">
                <a:effectLst/>
                <a:latin typeface="Calibri" panose="020F0502020204030204" pitchFamily="34" charset="0"/>
                <a:ea typeface="Arial" panose="020B0604020202020204" pitchFamily="34" charset="0"/>
              </a:rPr>
              <a:t>However the proposed existing algorithms in use are computationally slow, less accurate and sometimes even require use of additional hardware like EEG or sensors. </a:t>
            </a:r>
          </a:p>
          <a:p>
            <a:pPr marL="262255" indent="-285750" algn="just">
              <a:spcBef>
                <a:spcPts val="80"/>
              </a:spcBef>
              <a:spcAft>
                <a:spcPts val="0"/>
              </a:spcAft>
              <a:buFont typeface="Wingdings" panose="05000000000000000000" pitchFamily="2" charset="2"/>
              <a:buChar char="Ø"/>
              <a:tabLst>
                <a:tab pos="735330" algn="l"/>
                <a:tab pos="735965" algn="l"/>
              </a:tabLst>
            </a:pPr>
            <a:endParaRPr lang="en-US" sz="1800" dirty="0">
              <a:effectLst/>
              <a:latin typeface="Calibri" panose="020F0502020204030204" pitchFamily="34" charset="0"/>
              <a:ea typeface="Arial" panose="020B0604020202020204" pitchFamily="34" charset="0"/>
            </a:endParaRPr>
          </a:p>
          <a:p>
            <a:pPr marL="262255" indent="-285750" algn="just">
              <a:spcBef>
                <a:spcPts val="80"/>
              </a:spcBef>
              <a:spcAft>
                <a:spcPts val="0"/>
              </a:spcAft>
              <a:buFont typeface="Wingdings" panose="05000000000000000000" pitchFamily="2" charset="2"/>
              <a:buChar char="Ø"/>
              <a:tabLst>
                <a:tab pos="735330" algn="l"/>
                <a:tab pos="735965" algn="l"/>
              </a:tabLst>
            </a:pPr>
            <a:r>
              <a:rPr lang="en-US" sz="1800" dirty="0">
                <a:effectLst/>
                <a:latin typeface="Calibri" panose="020F0502020204030204" pitchFamily="34" charset="0"/>
                <a:ea typeface="Arial" panose="020B0604020202020204" pitchFamily="34" charset="0"/>
              </a:rPr>
              <a:t>This proposed system based on facial expression extracted will generate a playlist automatically thereby reducing the effort and time involved in rendering the process manually. </a:t>
            </a:r>
          </a:p>
          <a:p>
            <a:pPr marL="262255" indent="-285750" algn="just">
              <a:spcBef>
                <a:spcPts val="80"/>
              </a:spcBef>
              <a:spcAft>
                <a:spcPts val="0"/>
              </a:spcAft>
              <a:buFont typeface="Wingdings" panose="05000000000000000000" pitchFamily="2" charset="2"/>
              <a:buChar char="Ø"/>
              <a:tabLst>
                <a:tab pos="735330" algn="l"/>
                <a:tab pos="735965" algn="l"/>
              </a:tabLst>
            </a:pPr>
            <a:endParaRPr lang="en-US" sz="1800" dirty="0">
              <a:effectLst/>
              <a:latin typeface="Calibri" panose="020F0502020204030204" pitchFamily="34" charset="0"/>
              <a:ea typeface="Arial" panose="020B0604020202020204" pitchFamily="34" charset="0"/>
            </a:endParaRPr>
          </a:p>
          <a:p>
            <a:pPr marL="262255" indent="-285750" algn="just">
              <a:spcBef>
                <a:spcPts val="80"/>
              </a:spcBef>
              <a:spcAft>
                <a:spcPts val="0"/>
              </a:spcAft>
              <a:buFont typeface="Wingdings" panose="05000000000000000000" pitchFamily="2" charset="2"/>
              <a:buChar char="Ø"/>
              <a:tabLst>
                <a:tab pos="735330" algn="l"/>
                <a:tab pos="735965" algn="l"/>
              </a:tabLst>
            </a:pPr>
            <a:r>
              <a:rPr lang="en-US" sz="1800" dirty="0">
                <a:effectLst/>
                <a:latin typeface="Calibri" panose="020F0502020204030204" pitchFamily="34" charset="0"/>
                <a:ea typeface="Arial" panose="020B0604020202020204" pitchFamily="34" charset="0"/>
              </a:rPr>
              <a:t>Thus the proposed system tends to reduce the computational time involved in obtaining the results and the overall cost of the designed system, thereby increasing the overall accuracy of the system.</a:t>
            </a:r>
          </a:p>
          <a:p>
            <a:pPr marL="262255" indent="-285750" algn="just">
              <a:spcBef>
                <a:spcPts val="80"/>
              </a:spcBef>
              <a:spcAft>
                <a:spcPts val="0"/>
              </a:spcAft>
              <a:buFont typeface="Wingdings" panose="05000000000000000000" pitchFamily="2" charset="2"/>
              <a:buChar char="Ø"/>
              <a:tabLst>
                <a:tab pos="735330" algn="l"/>
                <a:tab pos="735965" algn="l"/>
              </a:tabLst>
            </a:pPr>
            <a:endParaRPr lang="en-US" sz="1800" dirty="0">
              <a:effectLst/>
              <a:latin typeface="Calibri" panose="020F0502020204030204" pitchFamily="34" charset="0"/>
              <a:ea typeface="Arial" panose="020B0604020202020204" pitchFamily="34" charset="0"/>
            </a:endParaRPr>
          </a:p>
          <a:p>
            <a:pPr marL="262255" indent="-285750" algn="just">
              <a:spcBef>
                <a:spcPts val="80"/>
              </a:spcBef>
              <a:spcAft>
                <a:spcPts val="0"/>
              </a:spcAft>
              <a:buFont typeface="Wingdings" panose="05000000000000000000" pitchFamily="2" charset="2"/>
              <a:buChar char="Ø"/>
              <a:tabLst>
                <a:tab pos="735330" algn="l"/>
                <a:tab pos="735965" algn="l"/>
              </a:tabLst>
            </a:pPr>
            <a:r>
              <a:rPr lang="en-US" sz="1800" dirty="0">
                <a:effectLst/>
                <a:latin typeface="Calibri" panose="020F0502020204030204" pitchFamily="34" charset="0"/>
                <a:ea typeface="Arial" panose="020B0604020202020204" pitchFamily="34" charset="0"/>
              </a:rPr>
              <a:t>Facial expressions are captured using an inbuilt camera. </a:t>
            </a:r>
          </a:p>
          <a:p>
            <a:pPr marL="262255" indent="-285750" algn="just">
              <a:spcBef>
                <a:spcPts val="80"/>
              </a:spcBef>
              <a:spcAft>
                <a:spcPts val="0"/>
              </a:spcAft>
              <a:buFont typeface="Wingdings" panose="05000000000000000000" pitchFamily="2" charset="2"/>
              <a:buChar char="Ø"/>
              <a:tabLst>
                <a:tab pos="735330" algn="l"/>
                <a:tab pos="735965" algn="l"/>
              </a:tabLst>
            </a:pPr>
            <a:endParaRPr lang="en-US" sz="1800" dirty="0">
              <a:effectLst/>
              <a:latin typeface="Calibri" panose="020F0502020204030204" pitchFamily="34" charset="0"/>
              <a:ea typeface="Arial" panose="020B0604020202020204" pitchFamily="34" charset="0"/>
            </a:endParaRPr>
          </a:p>
          <a:p>
            <a:pPr marL="262255" indent="-285750" algn="just">
              <a:spcBef>
                <a:spcPts val="80"/>
              </a:spcBef>
              <a:spcAft>
                <a:spcPts val="0"/>
              </a:spcAft>
              <a:buFont typeface="Wingdings" panose="05000000000000000000" pitchFamily="2" charset="2"/>
              <a:buChar char="Ø"/>
              <a:tabLst>
                <a:tab pos="735330" algn="l"/>
                <a:tab pos="735965" algn="l"/>
              </a:tabLst>
            </a:pPr>
            <a:r>
              <a:rPr lang="en-US" sz="1800" dirty="0">
                <a:effectLst/>
                <a:latin typeface="Calibri" panose="020F0502020204030204" pitchFamily="34" charset="0"/>
                <a:ea typeface="Arial" panose="020B0604020202020204" pitchFamily="34" charset="0"/>
              </a:rPr>
              <a:t>The accuracy of the emotion detection algorithm used in the system for real time images is calculated.</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3485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58A6-11CE-46F3-B208-7C3E3E638E84}"/>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1D8AF3CD-F9A5-4555-9DE1-25ACD290DBC6}"/>
              </a:ext>
            </a:extLst>
          </p:cNvPr>
          <p:cNvSpPr>
            <a:spLocks noGrp="1"/>
          </p:cNvSpPr>
          <p:nvPr>
            <p:ph idx="1"/>
          </p:nvPr>
        </p:nvSpPr>
        <p:spPr/>
        <p:txBody>
          <a:bodyPr/>
          <a:lstStyle/>
          <a:p>
            <a:pPr algn="just"/>
            <a:r>
              <a:rPr lang="en-US" sz="2000" dirty="0"/>
              <a:t>Manually segregating the list of songs and generating an appropriate playlist  is difficult and time consuming.</a:t>
            </a:r>
          </a:p>
          <a:p>
            <a:pPr algn="just"/>
            <a:r>
              <a:rPr lang="en-US" sz="2000" dirty="0"/>
              <a:t>The human face is an important organ of an individual ‘s body </a:t>
            </a:r>
          </a:p>
          <a:p>
            <a:pPr algn="just"/>
            <a:r>
              <a:rPr lang="en-US" sz="2000" dirty="0"/>
              <a:t>It especially plays an important role in extraction of an individual‘s behavior and emotional state. </a:t>
            </a:r>
          </a:p>
          <a:p>
            <a:pPr algn="just"/>
            <a:r>
              <a:rPr lang="en-US" sz="2000" dirty="0"/>
              <a:t>Manually segregating the list of songs and generating an appropriate playlist based on an individual‘s emotional features is a very tedious, time consuming, labor intensive and upheld task. </a:t>
            </a:r>
          </a:p>
          <a:p>
            <a:pPr algn="just"/>
            <a:r>
              <a:rPr lang="en-US" sz="2000" dirty="0"/>
              <a:t>Various algorithms have been proposed and developed for automating the playlist generation process.</a:t>
            </a:r>
            <a:endParaRPr lang="en-US" sz="2800" dirty="0">
              <a:latin typeface="Cambria" pitchFamily="18" charset="0"/>
              <a:ea typeface="Cambria" pitchFamily="18" charset="0"/>
            </a:endParaRPr>
          </a:p>
          <a:p>
            <a:endParaRPr lang="en-IN" dirty="0"/>
          </a:p>
        </p:txBody>
      </p:sp>
    </p:spTree>
    <p:extLst>
      <p:ext uri="{BB962C8B-B14F-4D97-AF65-F5344CB8AC3E}">
        <p14:creationId xmlns:p14="http://schemas.microsoft.com/office/powerpoint/2010/main" val="160656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C4B1-EFDF-4721-8353-08D3AF92398C}"/>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C5DBCA2C-6BC5-4D5B-98B3-A5BBEF3929DB}"/>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BFC0302-A088-44C8-8A32-AF83B06B2366}"/>
              </a:ext>
            </a:extLst>
          </p:cNvPr>
          <p:cNvPicPr>
            <a:picLocks noChangeAspect="1"/>
          </p:cNvPicPr>
          <p:nvPr/>
        </p:nvPicPr>
        <p:blipFill>
          <a:blip r:embed="rId2"/>
          <a:stretch>
            <a:fillRect/>
          </a:stretch>
        </p:blipFill>
        <p:spPr>
          <a:xfrm>
            <a:off x="439294" y="1845734"/>
            <a:ext cx="11332496" cy="4316167"/>
          </a:xfrm>
          <a:prstGeom prst="rect">
            <a:avLst/>
          </a:prstGeom>
        </p:spPr>
      </p:pic>
    </p:spTree>
    <p:extLst>
      <p:ext uri="{BB962C8B-B14F-4D97-AF65-F5344CB8AC3E}">
        <p14:creationId xmlns:p14="http://schemas.microsoft.com/office/powerpoint/2010/main" val="371151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C4B1-EFDF-4721-8353-08D3AF92398C}"/>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Literature Survey</a:t>
            </a:r>
            <a:endParaRPr lang="en-IN" dirty="0"/>
          </a:p>
        </p:txBody>
      </p:sp>
      <p:pic>
        <p:nvPicPr>
          <p:cNvPr id="6" name="Content Placeholder 5">
            <a:extLst>
              <a:ext uri="{FF2B5EF4-FFF2-40B4-BE49-F238E27FC236}">
                <a16:creationId xmlns:a16="http://schemas.microsoft.com/office/drawing/2014/main" id="{CA7234E8-FB85-425A-921B-5FDFA44279FE}"/>
              </a:ext>
            </a:extLst>
          </p:cNvPr>
          <p:cNvPicPr>
            <a:picLocks noGrp="1" noChangeAspect="1"/>
          </p:cNvPicPr>
          <p:nvPr>
            <p:ph idx="1"/>
          </p:nvPr>
        </p:nvPicPr>
        <p:blipFill>
          <a:blip r:embed="rId2"/>
          <a:stretch>
            <a:fillRect/>
          </a:stretch>
        </p:blipFill>
        <p:spPr>
          <a:xfrm>
            <a:off x="1225118" y="1846263"/>
            <a:ext cx="9800948" cy="4190553"/>
          </a:xfrm>
        </p:spPr>
      </p:pic>
    </p:spTree>
    <p:extLst>
      <p:ext uri="{BB962C8B-B14F-4D97-AF65-F5344CB8AC3E}">
        <p14:creationId xmlns:p14="http://schemas.microsoft.com/office/powerpoint/2010/main" val="250274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0E94-175D-4C2B-BD50-8E2C0B725DD6}"/>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System Design</a:t>
            </a:r>
            <a:endParaRPr lang="en-IN" dirty="0"/>
          </a:p>
        </p:txBody>
      </p:sp>
      <p:pic>
        <p:nvPicPr>
          <p:cNvPr id="4" name="Content Placeholder 3">
            <a:extLst>
              <a:ext uri="{FF2B5EF4-FFF2-40B4-BE49-F238E27FC236}">
                <a16:creationId xmlns:a16="http://schemas.microsoft.com/office/drawing/2014/main" id="{2742AF9E-C3C4-4D71-9BCA-D543E2380B36}"/>
              </a:ext>
            </a:extLst>
          </p:cNvPr>
          <p:cNvPicPr>
            <a:picLocks noGrp="1" noChangeAspect="1"/>
          </p:cNvPicPr>
          <p:nvPr>
            <p:ph idx="1"/>
          </p:nvPr>
        </p:nvPicPr>
        <p:blipFill>
          <a:blip r:embed="rId2"/>
          <a:stretch>
            <a:fillRect/>
          </a:stretch>
        </p:blipFill>
        <p:spPr>
          <a:xfrm>
            <a:off x="4394156" y="1846263"/>
            <a:ext cx="3464013" cy="4022725"/>
          </a:xfrm>
          <a:prstGeom prst="rect">
            <a:avLst/>
          </a:prstGeom>
        </p:spPr>
      </p:pic>
    </p:spTree>
    <p:extLst>
      <p:ext uri="{BB962C8B-B14F-4D97-AF65-F5344CB8AC3E}">
        <p14:creationId xmlns:p14="http://schemas.microsoft.com/office/powerpoint/2010/main" val="22608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CC20-6987-4C1D-BDBF-0DDB039945AD}"/>
              </a:ext>
            </a:extLst>
          </p:cNvPr>
          <p:cNvSpPr>
            <a:spLocks noGrp="1"/>
          </p:cNvSpPr>
          <p:nvPr>
            <p:ph type="title"/>
          </p:nvPr>
        </p:nvSpPr>
        <p:spPr/>
        <p:txBody>
          <a:bodyPr/>
          <a:lstStyle/>
          <a:p>
            <a:r>
              <a:rPr lang="en-IN" dirty="0"/>
              <a:t>DFD Level 0</a:t>
            </a:r>
          </a:p>
        </p:txBody>
      </p:sp>
      <p:pic>
        <p:nvPicPr>
          <p:cNvPr id="8" name="Content Placeholder 7">
            <a:extLst>
              <a:ext uri="{FF2B5EF4-FFF2-40B4-BE49-F238E27FC236}">
                <a16:creationId xmlns:a16="http://schemas.microsoft.com/office/drawing/2014/main" id="{7C5A2719-2BBA-46D5-B842-034484A9FE66}"/>
              </a:ext>
            </a:extLst>
          </p:cNvPr>
          <p:cNvPicPr>
            <a:picLocks noGrp="1" noChangeAspect="1"/>
          </p:cNvPicPr>
          <p:nvPr>
            <p:ph idx="1"/>
          </p:nvPr>
        </p:nvPicPr>
        <p:blipFill>
          <a:blip r:embed="rId2"/>
          <a:stretch>
            <a:fillRect/>
          </a:stretch>
        </p:blipFill>
        <p:spPr>
          <a:xfrm>
            <a:off x="2740026" y="3226594"/>
            <a:ext cx="5934075" cy="1847850"/>
          </a:xfrm>
          <a:prstGeom prst="rect">
            <a:avLst/>
          </a:prstGeom>
        </p:spPr>
      </p:pic>
      <p:sp>
        <p:nvSpPr>
          <p:cNvPr id="3" name="Slide Number Placeholder 2">
            <a:extLst>
              <a:ext uri="{FF2B5EF4-FFF2-40B4-BE49-F238E27FC236}">
                <a16:creationId xmlns:a16="http://schemas.microsoft.com/office/drawing/2014/main" id="{122A1CB8-BE2E-41EE-9F21-BA39AF6B5AF8}"/>
              </a:ext>
            </a:extLst>
          </p:cNvPr>
          <p:cNvSpPr>
            <a:spLocks noGrp="1"/>
          </p:cNvSpPr>
          <p:nvPr>
            <p:ph type="sldNum" sz="quarter" idx="12"/>
          </p:nvPr>
        </p:nvSpPr>
        <p:spPr/>
        <p:txBody>
          <a:bodyPr/>
          <a:lstStyle/>
          <a:p>
            <a:fld id="{5C7DCFF2-037F-4169-AC2F-0E88728F9348}" type="slidenum">
              <a:rPr lang="en-US" smtClean="0"/>
              <a:pPr/>
              <a:t>9</a:t>
            </a:fld>
            <a:endParaRPr lang="en-US"/>
          </a:p>
        </p:txBody>
      </p:sp>
    </p:spTree>
    <p:extLst>
      <p:ext uri="{BB962C8B-B14F-4D97-AF65-F5344CB8AC3E}">
        <p14:creationId xmlns:p14="http://schemas.microsoft.com/office/powerpoint/2010/main" val="26695273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TotalTime>
  <Words>1358</Words>
  <Application>Microsoft Office PowerPoint</Application>
  <PresentationFormat>Widescreen</PresentationFormat>
  <Paragraphs>151</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vt:lpstr>
      <vt:lpstr>Lato</vt:lpstr>
      <vt:lpstr>Times New Roman</vt:lpstr>
      <vt:lpstr>Wingdings</vt:lpstr>
      <vt:lpstr>Retrospect</vt:lpstr>
      <vt:lpstr>Emotion Based Music Player</vt:lpstr>
      <vt:lpstr>Contents</vt:lpstr>
      <vt:lpstr>Problem Statement</vt:lpstr>
      <vt:lpstr>Abstract</vt:lpstr>
      <vt:lpstr>Introduction</vt:lpstr>
      <vt:lpstr>Literature Survey</vt:lpstr>
      <vt:lpstr>Literature Survey</vt:lpstr>
      <vt:lpstr>System Design</vt:lpstr>
      <vt:lpstr>DFD Level 0</vt:lpstr>
      <vt:lpstr>DFD Level 1</vt:lpstr>
      <vt:lpstr>UML Diagram - Use Case</vt:lpstr>
      <vt:lpstr>UML Diagram - Activity</vt:lpstr>
      <vt:lpstr>UML Diagram - Sequence</vt:lpstr>
      <vt:lpstr>UML Diagram - Class</vt:lpstr>
      <vt:lpstr>Methodology</vt:lpstr>
      <vt:lpstr>Module 1 : Face Recognition</vt:lpstr>
      <vt:lpstr>Module 2 : Lyrics Classification</vt:lpstr>
      <vt:lpstr>Module 4 : Songs Recommendations</vt:lpstr>
      <vt:lpstr>Module 3 : Text Classification</vt:lpstr>
      <vt:lpstr>Algorithm – SVM</vt:lpstr>
      <vt:lpstr>Algorithm – Decision Tree</vt:lpstr>
      <vt:lpstr>Algorithm – Naïve Bayes</vt:lpstr>
      <vt:lpstr>Algorithm (Random Forest)</vt:lpstr>
      <vt:lpstr>Software Tools &amp; Technology</vt:lpstr>
      <vt:lpstr>Experimental Results</vt:lpstr>
      <vt:lpstr>Performance Evaluation </vt:lpstr>
      <vt:lpstr>Performance</vt:lpstr>
      <vt:lpstr>Test Cases</vt:lpstr>
      <vt:lpstr>Status</vt:lpstr>
      <vt:lpstr>Conclusion</vt:lpstr>
      <vt:lpstr>References</vt:lpstr>
      <vt:lpstr>Project Plan 4.0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&amp; Prescription Using Machine Learning</dc:title>
  <dc:creator>Swatee Nikam Yewale</dc:creator>
  <cp:lastModifiedBy>Swatee Nikam Yewale</cp:lastModifiedBy>
  <cp:revision>15</cp:revision>
  <dcterms:created xsi:type="dcterms:W3CDTF">2021-08-08T08:45:34Z</dcterms:created>
  <dcterms:modified xsi:type="dcterms:W3CDTF">2022-05-12T07:42:18Z</dcterms:modified>
</cp:coreProperties>
</file>